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5" r:id="rId4"/>
    <p:sldId id="276" r:id="rId5"/>
    <p:sldId id="258" r:id="rId6"/>
    <p:sldId id="259" r:id="rId7"/>
    <p:sldId id="260" r:id="rId8"/>
    <p:sldId id="261" r:id="rId9"/>
    <p:sldId id="268" r:id="rId10"/>
    <p:sldId id="269" r:id="rId11"/>
    <p:sldId id="265" r:id="rId12"/>
    <p:sldId id="266" r:id="rId13"/>
    <p:sldId id="270" r:id="rId14"/>
    <p:sldId id="267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33CDFF"/>
    <a:srgbClr val="990033"/>
    <a:srgbClr val="64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7"/>
    <p:restoredTop sz="90901"/>
  </p:normalViewPr>
  <p:slideViewPr>
    <p:cSldViewPr>
      <p:cViewPr>
        <p:scale>
          <a:sx n="80" d="100"/>
          <a:sy n="80" d="100"/>
        </p:scale>
        <p:origin x="195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5632-BF34-42C7-9993-10537F1ECA52}" type="datetimeFigureOut">
              <a:rPr lang="de-DE" smtClean="0"/>
              <a:pPr/>
              <a:t>14.05.17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52066-4AB3-418F-8ED6-956DCD09AE6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9888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2291E8-A3B2-4AA3-8F9C-F18D953B76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569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666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344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0271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03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76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58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484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00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33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870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972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291E8-A3B2-4AA3-8F9C-F18D953B7603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015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3568" y="1988840"/>
            <a:ext cx="7776864" cy="1470025"/>
          </a:xfrm>
          <a:ln>
            <a:noFill/>
          </a:ln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dirty="0" err="1" smtClean="0"/>
              <a:t>Presentation</a:t>
            </a:r>
            <a:r>
              <a:rPr lang="de-DE" dirty="0" smtClean="0"/>
              <a:t> Title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3789040"/>
            <a:ext cx="5904656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Name, University, Country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52741"/>
            <a:ext cx="2376264" cy="1584734"/>
          </a:xfrm>
          <a:prstGeom prst="rect">
            <a:avLst/>
          </a:prstGeom>
        </p:spPr>
      </p:pic>
      <p:cxnSp>
        <p:nvCxnSpPr>
          <p:cNvPr id="9" name="Gerade Verbindung 8"/>
          <p:cNvCxnSpPr/>
          <p:nvPr userDrawn="1"/>
        </p:nvCxnSpPr>
        <p:spPr>
          <a:xfrm>
            <a:off x="683568" y="3573016"/>
            <a:ext cx="77768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 userDrawn="1"/>
        </p:nvSpPr>
        <p:spPr>
          <a:xfrm>
            <a:off x="2915816" y="64037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 smtClean="0">
                <a:solidFill>
                  <a:srgbClr val="FF0000"/>
                </a:solidFill>
                <a:latin typeface="Helvetica 45 Light" pitchFamily="34" charset="0"/>
              </a:rPr>
              <a:t>www.tourism-student-conference.com</a:t>
            </a:r>
            <a:endParaRPr lang="de-AT" sz="1200" b="1" dirty="0">
              <a:solidFill>
                <a:srgbClr val="FF0000"/>
              </a:solidFill>
              <a:latin typeface="Helvetica 45 Light" pitchFamily="34" charset="0"/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1085850" y="65913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242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548680"/>
            <a:ext cx="8208912" cy="1368152"/>
          </a:xfrm>
        </p:spPr>
        <p:txBody>
          <a:bodyPr/>
          <a:lstStyle>
            <a:lvl1pPr>
              <a:defRPr sz="3800" baseline="0">
                <a:solidFill>
                  <a:srgbClr val="33CDFF"/>
                </a:solidFill>
              </a:defRPr>
            </a:lvl1pPr>
          </a:lstStyle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Motivation &amp;</a:t>
            </a:r>
            <a:b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Purpose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FF933-4CCF-400C-B85E-213ACAFF80D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Textfeld 20"/>
          <p:cNvSpPr txBox="1"/>
          <p:nvPr userDrawn="1"/>
        </p:nvSpPr>
        <p:spPr>
          <a:xfrm>
            <a:off x="2915816" y="64037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 smtClean="0">
                <a:solidFill>
                  <a:srgbClr val="FF0000"/>
                </a:solidFill>
                <a:latin typeface="Helvetica 45 Light" pitchFamily="34" charset="0"/>
              </a:rPr>
              <a:t>ISCONTOUR 2017</a:t>
            </a:r>
            <a:endParaRPr lang="de-AT" sz="1200" b="1" dirty="0">
              <a:solidFill>
                <a:srgbClr val="FF0000"/>
              </a:solidFill>
              <a:latin typeface="Helvetica 45 Light" pitchFamily="34" charset="0"/>
            </a:endParaRP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4067944" y="0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4067944" y="1844824"/>
            <a:ext cx="5076056" cy="1864470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 userDrawn="1"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06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Heading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38FEE-CBF9-453D-A54B-9C8A6133C25E}" type="slidenum">
              <a:rPr lang="de-DE" smtClean="0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467543" y="1556792"/>
            <a:ext cx="82089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 userDrawn="1"/>
        </p:nvSpPr>
        <p:spPr>
          <a:xfrm>
            <a:off x="2915816" y="64037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 smtClean="0">
                <a:solidFill>
                  <a:srgbClr val="FF0000"/>
                </a:solidFill>
                <a:latin typeface="Helvetica 45 Light" pitchFamily="34" charset="0"/>
              </a:rPr>
              <a:t>ISCONTOUR 2017</a:t>
            </a:r>
            <a:endParaRPr lang="de-AT" sz="1200" b="1" dirty="0">
              <a:solidFill>
                <a:srgbClr val="FF0000"/>
              </a:solidFill>
              <a:latin typeface="Helvetica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160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A6201-6C0A-45C0-A20A-D4D777C995B7}" type="slidenum">
              <a:rPr lang="de-DE" smtClean="0"/>
              <a:pPr/>
              <a:t>‹Nr.›</a:t>
            </a:fld>
            <a:endParaRPr lang="de-DE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 userDrawn="1"/>
        </p:nvSpPr>
        <p:spPr>
          <a:xfrm>
            <a:off x="2915816" y="6403796"/>
            <a:ext cx="3312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 smtClean="0">
                <a:solidFill>
                  <a:srgbClr val="FF0000"/>
                </a:solidFill>
                <a:latin typeface="Helvetica 45 Light" pitchFamily="34" charset="0"/>
              </a:rPr>
              <a:t>ISCONTOUR 2017</a:t>
            </a:r>
            <a:endParaRPr lang="de-AT" sz="1200" b="1" dirty="0">
              <a:solidFill>
                <a:srgbClr val="FF0000"/>
              </a:solidFill>
              <a:latin typeface="Helvetica 45 Light" pitchFamily="34" charset="0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251520" y="548680"/>
            <a:ext cx="8208912" cy="1368152"/>
          </a:xfrm>
        </p:spPr>
        <p:txBody>
          <a:bodyPr/>
          <a:lstStyle>
            <a:lvl1pPr>
              <a:defRPr sz="3800" baseline="0">
                <a:solidFill>
                  <a:srgbClr val="33CDFF"/>
                </a:solidFill>
              </a:defRPr>
            </a:lvl1pPr>
          </a:lstStyle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Motivation &amp;</a:t>
            </a:r>
            <a:b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Purpose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5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6270179"/>
            <a:ext cx="9144000" cy="615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8229600" cy="442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45 Light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FF933-4CCF-400C-B85E-213ACAFF80D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283944"/>
            <a:ext cx="1558615" cy="5548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381328"/>
            <a:ext cx="1558615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4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0" r:id="rId3"/>
    <p:sldLayoutId id="214748369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Helvetica 45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45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tiff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microsoft.com/office/2007/relationships/hdphoto" Target="../media/hdphoto5.wdp"/><Relationship Id="rId8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microsoft.com/office/2007/relationships/hdphoto" Target="../media/hdphoto5.wdp"/><Relationship Id="rId8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microsoft.com/office/2007/relationships/hdphoto" Target="../media/hdphoto2.wdp"/><Relationship Id="rId8" Type="http://schemas.openxmlformats.org/officeDocument/2006/relationships/image" Target="../media/image9.png"/><Relationship Id="rId9" Type="http://schemas.microsoft.com/office/2007/relationships/hdphoto" Target="../media/hdphoto3.wdp"/><Relationship Id="rId10" Type="http://schemas.openxmlformats.org/officeDocument/2006/relationships/image" Target="../media/image10.png"/><Relationship Id="rId11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Virtual Reality as a tool to trigger emotions in tourism marketing</a:t>
            </a:r>
            <a:br>
              <a:rPr lang="en-AU" dirty="0" smtClean="0"/>
            </a:br>
            <a:r>
              <a:rPr lang="en-AU" sz="2400" dirty="0" smtClean="0"/>
              <a:t>Subjective and objective measurements to </a:t>
            </a:r>
            <a:r>
              <a:rPr lang="en-AU" sz="2400" dirty="0" smtClean="0"/>
              <a:t/>
            </a:r>
            <a:br>
              <a:rPr lang="en-AU" sz="2400" dirty="0" smtClean="0"/>
            </a:br>
            <a:r>
              <a:rPr lang="en-AU" sz="2400" dirty="0" smtClean="0"/>
              <a:t>investigate </a:t>
            </a:r>
            <a:r>
              <a:rPr lang="en-AU" sz="2400" dirty="0" smtClean="0"/>
              <a:t>the impact of VR</a:t>
            </a:r>
            <a:endParaRPr lang="en-AU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Julia Beck</a:t>
            </a:r>
          </a:p>
          <a:p>
            <a:r>
              <a:rPr lang="en-AU" dirty="0" smtClean="0"/>
              <a:t>Salzburg University of Applied Sciences</a:t>
            </a:r>
          </a:p>
          <a:p>
            <a:r>
              <a:rPr lang="en-AU" dirty="0" smtClean="0"/>
              <a:t>Austria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51520" y="777866"/>
            <a:ext cx="51125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Experiment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34472" y="1518802"/>
            <a:ext cx="1956130" cy="2608173"/>
          </a:xfrm>
          <a:prstGeom prst="rect">
            <a:avLst/>
          </a:prstGeom>
        </p:spPr>
      </p:pic>
      <p:pic>
        <p:nvPicPr>
          <p:cNvPr id="5" name="IMG_908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2040" y="1844823"/>
            <a:ext cx="1893913" cy="336695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450" y="4005064"/>
            <a:ext cx="2608174" cy="120671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9127" y="4936508"/>
            <a:ext cx="1322513" cy="13289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8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4000" cap="small" dirty="0">
                <a:solidFill>
                  <a:srgbClr val="33CCFF"/>
                </a:solidFill>
              </a:rPr>
              <a:t>Results 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590317"/>
              </p:ext>
            </p:extLst>
          </p:nvPr>
        </p:nvGraphicFramePr>
        <p:xfrm>
          <a:off x="2292424" y="2276872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Parameter</a:t>
                      </a:r>
                      <a:endParaRPr lang="en-GB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Results (n=101)</a:t>
                      </a:r>
                      <a:endParaRPr lang="en-GB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Heart rate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Significant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Electrodermal activity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Significant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Self-reported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emotions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Not significant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Decision response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Not significant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Product</a:t>
                      </a:r>
                      <a:r>
                        <a:rPr lang="en-GB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interest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Not significant</a:t>
                      </a:r>
                      <a:endParaRPr lang="en-GB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Purchase</a:t>
                      </a:r>
                      <a:r>
                        <a:rPr lang="en-GB" baseline="0" dirty="0" smtClean="0">
                          <a:solidFill>
                            <a:schemeClr val="bg1"/>
                          </a:solidFill>
                        </a:rPr>
                        <a:t> immediacy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Not significant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Bild 13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28" b="63984" l="9706" r="17998"/>
                    </a14:imgEffect>
                  </a14:imgLayer>
                </a14:imgProps>
              </a:ext>
            </a:extLst>
          </a:blip>
          <a:srcRect l="8669" t="30734" r="80965" b="32321"/>
          <a:stretch/>
        </p:blipFill>
        <p:spPr>
          <a:xfrm>
            <a:off x="7269370" y="4177417"/>
            <a:ext cx="235310" cy="259695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28" b="63984" l="9706" r="17998"/>
                    </a14:imgEffect>
                  </a14:imgLayer>
                </a14:imgProps>
              </a:ext>
            </a:extLst>
          </a:blip>
          <a:srcRect l="8669" t="30734" r="80965" b="32321"/>
          <a:stretch/>
        </p:blipFill>
        <p:spPr>
          <a:xfrm>
            <a:off x="7268356" y="4581128"/>
            <a:ext cx="235310" cy="259695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28" b="63984" l="9706" r="17998"/>
                    </a14:imgEffect>
                  </a14:imgLayer>
                </a14:imgProps>
              </a:ext>
            </a:extLst>
          </a:blip>
          <a:srcRect l="8669" t="30734" r="80965" b="32321"/>
          <a:stretch/>
        </p:blipFill>
        <p:spPr>
          <a:xfrm>
            <a:off x="7268356" y="4941168"/>
            <a:ext cx="235310" cy="259695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28" b="63984" l="9706" r="17998"/>
                    </a14:imgEffect>
                  </a14:imgLayer>
                </a14:imgProps>
              </a:ext>
            </a:extLst>
          </a:blip>
          <a:srcRect l="8669" t="30734" r="80965" b="32321"/>
          <a:stretch/>
        </p:blipFill>
        <p:spPr>
          <a:xfrm>
            <a:off x="7268356" y="3479949"/>
            <a:ext cx="235310" cy="259695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268" y="2946524"/>
            <a:ext cx="1181100" cy="698500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268" y="2586484"/>
            <a:ext cx="1181100" cy="698500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251520" y="777866"/>
            <a:ext cx="51125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4000" cap="small" dirty="0">
                <a:solidFill>
                  <a:srgbClr val="33CCFF"/>
                </a:solidFill>
              </a:rPr>
              <a:t/>
            </a:r>
            <a:br>
              <a:rPr lang="en-GB" sz="4000" cap="small" dirty="0">
                <a:solidFill>
                  <a:srgbClr val="33CCFF"/>
                </a:solidFill>
              </a:rPr>
            </a:br>
            <a:r>
              <a:rPr lang="en-GB" sz="4000" i="1" dirty="0">
                <a:solidFill>
                  <a:srgbClr val="33CCFF"/>
                </a:solidFill>
              </a:rPr>
              <a:t>t-</a:t>
            </a:r>
            <a:r>
              <a:rPr lang="en-GB" sz="4000" cap="small" dirty="0">
                <a:solidFill>
                  <a:srgbClr val="33CCFF"/>
                </a:solidFill>
              </a:rPr>
              <a:t>Test/U-Test</a:t>
            </a:r>
          </a:p>
        </p:txBody>
      </p:sp>
    </p:spTree>
    <p:extLst>
      <p:ext uri="{BB962C8B-B14F-4D97-AF65-F5344CB8AC3E}">
        <p14:creationId xmlns:p14="http://schemas.microsoft.com/office/powerpoint/2010/main" val="17571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</a:p>
          <a:p>
            <a:pPr>
              <a:lnSpc>
                <a:spcPts val="3980"/>
              </a:lnSpc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Correlation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788213" y="1133454"/>
            <a:ext cx="4456195" cy="478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3"/>
          <a:stretch/>
        </p:blipFill>
        <p:spPr>
          <a:xfrm>
            <a:off x="3932229" y="1466110"/>
            <a:ext cx="3845919" cy="430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</a:p>
          <a:p>
            <a:pPr>
              <a:lnSpc>
                <a:spcPts val="3980"/>
              </a:lnSpc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Correlation</a:t>
            </a:r>
          </a:p>
          <a:p>
            <a:pPr>
              <a:lnSpc>
                <a:spcPts val="3980"/>
              </a:lnSpc>
            </a:pPr>
            <a:r>
              <a:rPr lang="en-GB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Per Group</a:t>
            </a:r>
            <a:endParaRPr lang="en-GB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5" name="Group 3"/>
          <p:cNvGrpSpPr/>
          <p:nvPr/>
        </p:nvGrpSpPr>
        <p:grpSpPr>
          <a:xfrm>
            <a:off x="3707904" y="1239531"/>
            <a:ext cx="4968552" cy="4649730"/>
            <a:chOff x="1979713" y="1700808"/>
            <a:chExt cx="5282624" cy="4835721"/>
          </a:xfrm>
        </p:grpSpPr>
        <p:pic>
          <p:nvPicPr>
            <p:cNvPr id="16" name="Bild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713" y="1700808"/>
              <a:ext cx="5282624" cy="4835721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6328321" y="2708920"/>
              <a:ext cx="890137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1864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</a:p>
          <a:p>
            <a:pPr>
              <a:lnSpc>
                <a:spcPts val="3980"/>
              </a:lnSpc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Pearson’s </a:t>
            </a:r>
            <a:r>
              <a:rPr lang="en-GB" sz="4000" i="1" dirty="0">
                <a:solidFill>
                  <a:srgbClr val="33CCFF"/>
                </a:solidFill>
              </a:rPr>
              <a:t>r</a:t>
            </a:r>
            <a:endParaRPr lang="en-GB" sz="3800" cap="small" dirty="0" smtClean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ts val="3980"/>
              </a:lnSpc>
            </a:pPr>
            <a:r>
              <a:rPr lang="en-GB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Per group</a:t>
            </a:r>
            <a:endParaRPr lang="en-GB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771800" y="2780928"/>
            <a:ext cx="6372200" cy="2232248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/>
        </p:nvSpPr>
        <p:spPr>
          <a:xfrm>
            <a:off x="3399546" y="2924944"/>
            <a:ext cx="6429038" cy="188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Heart rate &amp; </a:t>
            </a:r>
            <a:r>
              <a:rPr lang="en-AU" sz="2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electrodermal activity </a:t>
            </a:r>
          </a:p>
          <a:p>
            <a:pPr>
              <a:lnSpc>
                <a:spcPct val="150000"/>
              </a:lnSpc>
            </a:pPr>
            <a:r>
              <a:rPr lang="en-AU" sz="2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Physiological emotions &amp; self-reported emotions</a:t>
            </a:r>
          </a:p>
          <a:p>
            <a:pPr>
              <a:lnSpc>
                <a:spcPct val="150000"/>
              </a:lnSpc>
            </a:pPr>
            <a:r>
              <a:rPr lang="en-AU" sz="2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Physiological </a:t>
            </a:r>
            <a:r>
              <a:rPr lang="en-AU" sz="2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emotions &amp; </a:t>
            </a:r>
            <a:r>
              <a:rPr lang="en-AU" sz="2000" dirty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decision making </a:t>
            </a:r>
            <a:endParaRPr lang="en-AU" sz="2000" dirty="0" smtClean="0">
              <a:solidFill>
                <a:srgbClr val="FFFFFF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AU" sz="2000" dirty="0" smtClean="0">
                <a:solidFill>
                  <a:srgbClr val="FFFFFF"/>
                </a:solidFill>
                <a:latin typeface="Helvetica" charset="0"/>
                <a:ea typeface="Helvetica" charset="0"/>
                <a:cs typeface="Helvetica" charset="0"/>
              </a:rPr>
              <a:t>Self-reported emotions &amp; decision making</a:t>
            </a: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28" b="63984" l="9706" r="17998"/>
                    </a14:imgEffect>
                  </a14:imgLayer>
                </a14:imgProps>
              </a:ext>
            </a:extLst>
          </a:blip>
          <a:srcRect l="8669" t="30734" r="80965" b="32321"/>
          <a:stretch/>
        </p:blipFill>
        <p:spPr>
          <a:xfrm>
            <a:off x="3111514" y="3113948"/>
            <a:ext cx="237200" cy="286057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28" b="63984" l="9706" r="17998"/>
                    </a14:imgEffect>
                  </a14:imgLayer>
                </a14:imgProps>
              </a:ext>
            </a:extLst>
          </a:blip>
          <a:srcRect l="8669" t="30734" r="80965" b="32321"/>
          <a:stretch/>
        </p:blipFill>
        <p:spPr>
          <a:xfrm>
            <a:off x="3110666" y="3574991"/>
            <a:ext cx="237200" cy="286057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428" b="63984" l="9706" r="17998"/>
                    </a14:imgEffect>
                  </a14:imgLayer>
                </a14:imgProps>
              </a:ext>
            </a:extLst>
          </a:blip>
          <a:srcRect l="8669" t="30734" r="80965" b="32321"/>
          <a:stretch/>
        </p:blipFill>
        <p:spPr>
          <a:xfrm>
            <a:off x="3130146" y="4005064"/>
            <a:ext cx="237200" cy="286057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486" y="4314676"/>
            <a:ext cx="11811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Results</a:t>
            </a:r>
          </a:p>
          <a:p>
            <a:pPr>
              <a:lnSpc>
                <a:spcPts val="3980"/>
              </a:lnSpc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Pearson’s </a:t>
            </a:r>
            <a:r>
              <a:rPr lang="en-GB" sz="4000" i="1" dirty="0">
                <a:solidFill>
                  <a:srgbClr val="33CCFF"/>
                </a:solidFill>
              </a:rPr>
              <a:t>r</a:t>
            </a:r>
            <a:endParaRPr lang="en-GB" sz="3800" cap="small" dirty="0" smtClean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ts val="3980"/>
              </a:lnSpc>
            </a:pPr>
            <a:r>
              <a:rPr lang="en-GB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Per group</a:t>
            </a:r>
            <a:endParaRPr lang="en-GB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2771800" y="2780928"/>
            <a:ext cx="6372200" cy="2232248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hteck 19"/>
          <p:cNvSpPr/>
          <p:nvPr/>
        </p:nvSpPr>
        <p:spPr>
          <a:xfrm>
            <a:off x="3364638" y="2884001"/>
            <a:ext cx="642903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u="sng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Type of </a:t>
            </a:r>
            <a:r>
              <a:rPr lang="en-AU" sz="2000" u="sng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stimulus:</a:t>
            </a:r>
            <a:endParaRPr lang="en-AU" sz="2000" u="sng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AU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Interest in winter sports &amp; </a:t>
            </a:r>
            <a:r>
              <a:rPr lang="en-AU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self-reported emotions</a:t>
            </a:r>
            <a:endParaRPr lang="en-AU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AU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Interest in winter sports &amp; decision making</a:t>
            </a:r>
          </a:p>
          <a:p>
            <a:pPr>
              <a:lnSpc>
                <a:spcPct val="150000"/>
              </a:lnSpc>
            </a:pPr>
            <a:r>
              <a:rPr lang="en-AU" sz="2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ONLY for </a:t>
            </a:r>
            <a:r>
              <a:rPr lang="en-AU" sz="22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</a:t>
            </a:r>
            <a:r>
              <a:rPr lang="en-AU" sz="2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GROUP!</a:t>
            </a: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3790516"/>
            <a:ext cx="1181100" cy="698500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3358468"/>
            <a:ext cx="11811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067944" y="1988840"/>
            <a:ext cx="5076056" cy="2592288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4283968" y="2092944"/>
            <a:ext cx="4608512" cy="234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110000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Managerial implications:</a:t>
            </a:r>
            <a:endParaRPr lang="en-GB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2438" indent="-307975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Physiological 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arousal 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&amp; subjective excitement</a:t>
            </a:r>
            <a:endParaRPr lang="en-GB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52438" indent="-307975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Target group tailored content</a:t>
            </a:r>
          </a:p>
          <a:p>
            <a:pPr marL="452438" indent="-307975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Future 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of tourism 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marketing</a:t>
            </a:r>
            <a:endParaRPr lang="en-GB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51520" y="777866"/>
            <a:ext cx="51125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Conclusion I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Conclusion II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067944" y="1988840"/>
            <a:ext cx="5076056" cy="2304256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4283968" y="2181895"/>
            <a:ext cx="48564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110000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Tourism research:</a:t>
            </a:r>
          </a:p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Complexity of measurement 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&amp; interpretation of 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emotions</a:t>
            </a:r>
            <a:endParaRPr lang="en-GB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Starting point for further research</a:t>
            </a:r>
            <a:endParaRPr lang="en-GB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260648"/>
            <a:ext cx="4788024" cy="9361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864"/>
          <a:stretch/>
        </p:blipFill>
        <p:spPr>
          <a:xfrm>
            <a:off x="4067944" y="-1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800066" y="2809559"/>
            <a:ext cx="2467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36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Thank you</a:t>
            </a:r>
            <a:endParaRPr lang="en-GB" sz="20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127" y="4936508"/>
            <a:ext cx="1322513" cy="13289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6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/>
          <p:cNvSpPr/>
          <p:nvPr/>
        </p:nvSpPr>
        <p:spPr>
          <a:xfrm>
            <a:off x="4067944" y="1844824"/>
            <a:ext cx="5076056" cy="1864470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4283968" y="2080170"/>
            <a:ext cx="4856482" cy="1420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ool to emotionalise the customer</a:t>
            </a:r>
          </a:p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‘T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ry 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before you 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buy’ 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experience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 </a:t>
            </a:r>
            <a:endParaRPr lang="en-GB" sz="2000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Positive influence on buying decision</a:t>
            </a:r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Motivation &amp;</a:t>
            </a:r>
          </a:p>
          <a:p>
            <a:pPr>
              <a:lnSpc>
                <a:spcPts val="3980"/>
              </a:lnSpc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Purpose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4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9" t="399" b="8478"/>
          <a:stretch/>
        </p:blipFill>
        <p:spPr>
          <a:xfrm>
            <a:off x="4067944" y="338"/>
            <a:ext cx="5076056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eck 3"/>
          <p:cNvSpPr/>
          <p:nvPr/>
        </p:nvSpPr>
        <p:spPr>
          <a:xfrm>
            <a:off x="251520" y="777866"/>
            <a:ext cx="51125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Virtual Reality</a:t>
            </a:r>
            <a:b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32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(VR)</a:t>
            </a:r>
            <a:endParaRPr lang="en-GB" sz="32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/>
          <p:cNvSpPr/>
          <p:nvPr/>
        </p:nvSpPr>
        <p:spPr>
          <a:xfrm>
            <a:off x="4067944" y="1844824"/>
            <a:ext cx="5076056" cy="2448272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4139952" y="2154089"/>
            <a:ext cx="56886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Synthetic 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vs. captured content</a:t>
            </a:r>
          </a:p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Systems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: fully | 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semi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| 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non-immersive</a:t>
            </a:r>
          </a:p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AU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Hitherto </a:t>
            </a:r>
            <a:r>
              <a:rPr lang="en-AU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 tourism </a:t>
            </a:r>
            <a:r>
              <a:rPr lang="en-AU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marketing:</a:t>
            </a:r>
          </a:p>
          <a:p>
            <a:pPr>
              <a:spcAft>
                <a:spcPts val="300"/>
              </a:spcAft>
              <a:tabLst>
                <a:tab pos="349250" algn="l"/>
              </a:tabLst>
            </a:pPr>
            <a:r>
              <a:rPr lang="en-AU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en-AU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synthetic &amp; </a:t>
            </a:r>
            <a:r>
              <a:rPr lang="en-AU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captured, non-immersive</a:t>
            </a:r>
          </a:p>
        </p:txBody>
      </p:sp>
      <p:sp>
        <p:nvSpPr>
          <p:cNvPr id="14" name="Rechteck 13"/>
          <p:cNvSpPr/>
          <p:nvPr/>
        </p:nvSpPr>
        <p:spPr>
          <a:xfrm>
            <a:off x="251520" y="777866"/>
            <a:ext cx="51125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Virtual Reality</a:t>
            </a:r>
            <a:b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32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(VR)</a:t>
            </a:r>
            <a:endParaRPr lang="en-GB" sz="32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777866"/>
            <a:ext cx="51125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Approach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9127" y="4936508"/>
            <a:ext cx="1322513" cy="13289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50" y="1770608"/>
            <a:ext cx="91440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Research</a:t>
            </a:r>
          </a:p>
          <a:p>
            <a:pPr>
              <a:lnSpc>
                <a:spcPts val="3980"/>
              </a:lnSpc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Questions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9127" y="4936508"/>
            <a:ext cx="1322513" cy="13289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/>
          <p:cNvSpPr/>
          <p:nvPr/>
        </p:nvSpPr>
        <p:spPr>
          <a:xfrm>
            <a:off x="0" y="2276872"/>
            <a:ext cx="9144000" cy="3096344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179512" y="2474600"/>
            <a:ext cx="8915299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altLang="x-none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Does the technology of VR </a:t>
            </a:r>
            <a:r>
              <a:rPr lang="en-GB" altLang="x-none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intensify </a:t>
            </a:r>
            <a:r>
              <a:rPr lang="en-GB" altLang="x-none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triggered emotions in tourism </a:t>
            </a:r>
            <a:r>
              <a:rPr lang="en-GB" altLang="x-none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marketing?</a:t>
            </a:r>
            <a:endParaRPr lang="en-GB" altLang="x-none" sz="2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831850" algn="l"/>
              </a:tabLst>
            </a:pPr>
            <a:r>
              <a:rPr lang="en-GB" altLang="x-none" sz="1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RQ1:	Does 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tourism marketing video representation with a </a:t>
            </a:r>
            <a:r>
              <a:rPr lang="en-GB" altLang="x-none" sz="1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HMD lead to </a:t>
            </a:r>
            <a:r>
              <a:rPr lang="en-GB" altLang="x-none" sz="1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greater 	emotional </a:t>
            </a:r>
            <a:r>
              <a:rPr lang="en-GB" altLang="x-none" sz="1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reactions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than a desktop-based </a:t>
            </a:r>
            <a:r>
              <a:rPr lang="en-GB" altLang="x-none" sz="1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representation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? </a:t>
            </a:r>
          </a:p>
          <a:p>
            <a:pPr>
              <a:spcAft>
                <a:spcPts val="600"/>
              </a:spcAft>
              <a:tabLst>
                <a:tab pos="831850" algn="l"/>
              </a:tabLst>
            </a:pPr>
            <a:r>
              <a:rPr lang="en-GB" altLang="x-none" sz="1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RQ2:	Does 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tourism marketing video representation with a HMD </a:t>
            </a:r>
            <a:r>
              <a:rPr lang="en-GB" altLang="x-none" sz="1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lead to </a:t>
            </a:r>
            <a:r>
              <a:rPr lang="en-GB" altLang="x-none" sz="18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greater 	impact </a:t>
            </a:r>
            <a:r>
              <a:rPr lang="en-GB" altLang="x-none" sz="1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on the decision-making 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than </a:t>
            </a:r>
            <a:r>
              <a:rPr lang="en-GB" altLang="x-none" sz="1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 desktop-based representation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? </a:t>
            </a:r>
          </a:p>
          <a:p>
            <a:pPr>
              <a:tabLst>
                <a:tab pos="831850" algn="l"/>
              </a:tabLst>
            </a:pPr>
            <a:r>
              <a:rPr lang="en-GB" altLang="x-none" sz="1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RQ3:	To 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what extent do the intensity of experienced emotions </a:t>
            </a:r>
            <a:r>
              <a:rPr lang="en-GB" altLang="x-none" sz="1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and decision 	making 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show a </a:t>
            </a:r>
            <a:r>
              <a:rPr lang="en-GB" altLang="x-none" sz="1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correlation</a:t>
            </a:r>
            <a:r>
              <a:rPr lang="en-GB" altLang="x-none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?</a:t>
            </a:r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219574" y="3140968"/>
            <a:ext cx="86729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4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Emotions</a:t>
            </a:r>
            <a:b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in Marketing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064394" y="2132856"/>
            <a:ext cx="5076056" cy="2520280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/>
        </p:nvSpPr>
        <p:spPr>
          <a:xfrm>
            <a:off x="4190923" y="2410960"/>
            <a:ext cx="4822998" cy="188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Buying decisions: not on daily basis</a:t>
            </a:r>
          </a:p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Intensity </a:t>
            </a: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positive 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emotions triggered</a:t>
            </a:r>
          </a:p>
          <a:p>
            <a:pPr marL="342900" indent="-342900">
              <a:lnSpc>
                <a:spcPct val="150000"/>
              </a:lnSpc>
              <a:buSzPct val="110000"/>
              <a:buFont typeface="Symbol" charset="2"/>
              <a:buChar char="-"/>
            </a:pPr>
            <a:r>
              <a:rPr lang="en-GB" sz="2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Enjoyment &amp; engagement: user </a:t>
            </a:r>
            <a:r>
              <a:rPr lang="en-GB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satisfaction, purchase intention</a:t>
            </a:r>
          </a:p>
        </p:txBody>
      </p:sp>
      <p:sp>
        <p:nvSpPr>
          <p:cNvPr id="15" name="Rechteck 14"/>
          <p:cNvSpPr/>
          <p:nvPr/>
        </p:nvSpPr>
        <p:spPr>
          <a:xfrm>
            <a:off x="4153372" y="5846974"/>
            <a:ext cx="5025735" cy="305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AU" sz="105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(Sigg </a:t>
            </a:r>
            <a:r>
              <a:rPr lang="en-AU" sz="105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2009; </a:t>
            </a:r>
            <a:r>
              <a:rPr lang="en-AU" sz="105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Häusel</a:t>
            </a:r>
            <a:r>
              <a:rPr lang="en-AU" sz="105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2012; </a:t>
            </a:r>
            <a:r>
              <a:rPr lang="en-AU" sz="105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Papagiannidies</a:t>
            </a:r>
            <a:r>
              <a:rPr lang="en-AU" sz="105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 </a:t>
            </a:r>
            <a:r>
              <a:rPr lang="en-AU" sz="105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et al </a:t>
            </a:r>
            <a:r>
              <a:rPr lang="en-AU" sz="105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2014; </a:t>
            </a:r>
            <a:r>
              <a:rPr lang="en-AU" sz="1050" dirty="0" err="1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Stürmer</a:t>
            </a:r>
            <a:r>
              <a:rPr lang="en-AU" sz="105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 and Schmidt 2014</a:t>
            </a:r>
            <a:r>
              <a:rPr lang="en-AU" sz="105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AU" sz="105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53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3" b="8227"/>
          <a:stretch/>
        </p:blipFill>
        <p:spPr>
          <a:xfrm>
            <a:off x="4067944" y="0"/>
            <a:ext cx="5072506" cy="626545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67944" y="6371"/>
            <a:ext cx="5076056" cy="6265452"/>
          </a:xfrm>
          <a:prstGeom prst="rect">
            <a:avLst/>
          </a:prstGeom>
          <a:solidFill>
            <a:srgbClr val="40404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51520" y="332656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GB" sz="2400" cap="small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VR in tourism marketing</a:t>
            </a:r>
            <a:endParaRPr lang="en-GB" sz="2400" cap="small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0" r="16666"/>
          <a:stretch/>
        </p:blipFill>
        <p:spPr>
          <a:xfrm>
            <a:off x="-36512" y="5050318"/>
            <a:ext cx="1331640" cy="1215135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1520" y="777866"/>
            <a:ext cx="51125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Measurement</a:t>
            </a:r>
          </a:p>
          <a:p>
            <a:pPr>
              <a:lnSpc>
                <a:spcPts val="3980"/>
              </a:lnSpc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of Emotions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123728" y="2276872"/>
            <a:ext cx="7020272" cy="2232248"/>
          </a:xfrm>
          <a:prstGeom prst="rect">
            <a:avLst/>
          </a:prstGeom>
          <a:solidFill>
            <a:srgbClr val="33CCFF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5512" y="2588250"/>
            <a:ext cx="1510659" cy="1510659"/>
          </a:xfrm>
          <a:prstGeom prst="rect">
            <a:avLst/>
          </a:prstGeom>
        </p:spPr>
      </p:pic>
      <p:grpSp>
        <p:nvGrpSpPr>
          <p:cNvPr id="15" name="Gruppierung 14"/>
          <p:cNvGrpSpPr/>
          <p:nvPr/>
        </p:nvGrpSpPr>
        <p:grpSpPr>
          <a:xfrm>
            <a:off x="4710536" y="2531213"/>
            <a:ext cx="1660330" cy="1692000"/>
            <a:chOff x="4711870" y="2564904"/>
            <a:chExt cx="1660330" cy="1692000"/>
          </a:xfrm>
        </p:grpSpPr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805565" y="2649266"/>
              <a:ext cx="1404000" cy="14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Bild 16"/>
            <p:cNvPicPr>
              <a:picLocks noChangeAspect="1"/>
            </p:cNvPicPr>
            <p:nvPr/>
          </p:nvPicPr>
          <p:blipFill rotWithShape="1">
            <a:blip r:embed="rId8"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03" b="96795" l="37297" r="62361"/>
                      </a14:imgEffect>
                    </a14:imgLayer>
                  </a14:imgProps>
                </a:ext>
              </a:extLst>
            </a:blip>
            <a:srcRect l="36710" r="37101"/>
            <a:stretch/>
          </p:blipFill>
          <p:spPr>
            <a:xfrm>
              <a:off x="4711870" y="2564904"/>
              <a:ext cx="1660330" cy="1692000"/>
            </a:xfrm>
            <a:prstGeom prst="rect">
              <a:avLst/>
            </a:prstGeom>
          </p:spPr>
        </p:pic>
      </p:grpSp>
      <p:grpSp>
        <p:nvGrpSpPr>
          <p:cNvPr id="18" name="Gruppierung 17"/>
          <p:cNvGrpSpPr>
            <a:grpSpLocks noChangeAspect="1"/>
          </p:cNvGrpSpPr>
          <p:nvPr/>
        </p:nvGrpSpPr>
        <p:grpSpPr>
          <a:xfrm>
            <a:off x="6925187" y="2642213"/>
            <a:ext cx="1512000" cy="1469999"/>
            <a:chOff x="6905232" y="2567981"/>
            <a:chExt cx="1555200" cy="1511999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6978064" y="2610780"/>
              <a:ext cx="1404000" cy="14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10">
              <a:grayscl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05232" y="2567981"/>
              <a:ext cx="1555200" cy="1511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374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51520" y="777866"/>
            <a:ext cx="51125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980"/>
              </a:lnSpc>
              <a:spcBef>
                <a:spcPts val="1000"/>
              </a:spcBef>
            </a:pPr>
            <a:r>
              <a:rPr lang="en-GB" sz="3800" cap="small" dirty="0" smtClean="0">
                <a:solidFill>
                  <a:srgbClr val="33CCFF"/>
                </a:solidFill>
                <a:latin typeface="Helvetica" charset="0"/>
                <a:ea typeface="Helvetica" charset="0"/>
                <a:cs typeface="Helvetica" charset="0"/>
              </a:rPr>
              <a:t>Research Design</a:t>
            </a:r>
            <a:endParaRPr lang="en-GB" sz="3800" cap="small" dirty="0">
              <a:solidFill>
                <a:srgbClr val="33CCFF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05" y="1988840"/>
            <a:ext cx="7594600" cy="36830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51520" y="1516723"/>
            <a:ext cx="85719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360° destination marketing video: “The Winter Within”, by Destination BC</a:t>
            </a:r>
            <a:endParaRPr lang="en-GB" sz="11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master_template_ISCONTOUR_2017</Template>
  <TotalTime>0</TotalTime>
  <Words>324</Words>
  <Application>Microsoft Macintosh PowerPoint</Application>
  <PresentationFormat>Bildschirmpräsentation (4:3)</PresentationFormat>
  <Paragraphs>103</Paragraphs>
  <Slides>18</Slides>
  <Notes>13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Arial</vt:lpstr>
      <vt:lpstr>Calibri</vt:lpstr>
      <vt:lpstr>Helvetica</vt:lpstr>
      <vt:lpstr>Helvetica 45 Light</vt:lpstr>
      <vt:lpstr>Symbol</vt:lpstr>
      <vt:lpstr>Wingdings</vt:lpstr>
      <vt:lpstr>ヒラギノ角ゴ Pro W3</vt:lpstr>
      <vt:lpstr>Larissa</vt:lpstr>
      <vt:lpstr>Virtual Reality as a tool to trigger emotions in tourism marketing Subjective and objective measurements to  investigate the impact of VR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Microsoft Office-Anwender</cp:lastModifiedBy>
  <cp:revision>15</cp:revision>
  <dcterms:created xsi:type="dcterms:W3CDTF">2017-03-29T13:19:13Z</dcterms:created>
  <dcterms:modified xsi:type="dcterms:W3CDTF">2017-05-14T15:01:38Z</dcterms:modified>
</cp:coreProperties>
</file>