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69" r:id="rId16"/>
    <p:sldId id="270" r:id="rId17"/>
    <p:sldId id="271" r:id="rId18"/>
    <p:sldId id="272" r:id="rId19"/>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5pPr>
    <a:lvl6pPr marL="2286000" algn="l" defTabSz="914400" rtl="0" eaLnBrk="1" latinLnBrk="0" hangingPunct="1">
      <a:defRPr sz="2400" kern="1200">
        <a:solidFill>
          <a:schemeClr val="tx1"/>
        </a:solidFill>
        <a:latin typeface="Arial" charset="0"/>
        <a:ea typeface="ヒラギノ角ゴ Pro W3" pitchFamily="124" charset="-128"/>
        <a:cs typeface="+mn-cs"/>
      </a:defRPr>
    </a:lvl6pPr>
    <a:lvl7pPr marL="2743200" algn="l" defTabSz="914400" rtl="0" eaLnBrk="1" latinLnBrk="0" hangingPunct="1">
      <a:defRPr sz="2400" kern="1200">
        <a:solidFill>
          <a:schemeClr val="tx1"/>
        </a:solidFill>
        <a:latin typeface="Arial" charset="0"/>
        <a:ea typeface="ヒラギノ角ゴ Pro W3" pitchFamily="124" charset="-128"/>
        <a:cs typeface="+mn-cs"/>
      </a:defRPr>
    </a:lvl7pPr>
    <a:lvl8pPr marL="3200400" algn="l" defTabSz="914400" rtl="0" eaLnBrk="1" latinLnBrk="0" hangingPunct="1">
      <a:defRPr sz="2400" kern="1200">
        <a:solidFill>
          <a:schemeClr val="tx1"/>
        </a:solidFill>
        <a:latin typeface="Arial" charset="0"/>
        <a:ea typeface="ヒラギノ角ゴ Pro W3" pitchFamily="124" charset="-128"/>
        <a:cs typeface="+mn-cs"/>
      </a:defRPr>
    </a:lvl8pPr>
    <a:lvl9pPr marL="3657600" algn="l" defTabSz="914400" rtl="0" eaLnBrk="1" latinLnBrk="0" hangingPunct="1">
      <a:defRPr sz="2400" kern="1200">
        <a:solidFill>
          <a:schemeClr val="tx1"/>
        </a:solidFill>
        <a:latin typeface="Arial" charset="0"/>
        <a:ea typeface="ヒラギノ角ゴ Pro W3"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990033"/>
    <a:srgbClr val="6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93"/>
    <p:restoredTop sz="90897"/>
  </p:normalViewPr>
  <p:slideViewPr>
    <p:cSldViewPr>
      <p:cViewPr>
        <p:scale>
          <a:sx n="123" d="100"/>
          <a:sy n="123" d="100"/>
        </p:scale>
        <p:origin x="1872" y="14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55632-BF34-42C7-9993-10537F1ECA52}" type="datetimeFigureOut">
              <a:rPr lang="de-DE" smtClean="0"/>
              <a:pPr/>
              <a:t>10.05.17</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152066-4AB3-418F-8ED6-956DCD09AE66}" type="slidenum">
              <a:rPr lang="de-AT" smtClean="0"/>
              <a:pPr/>
              <a:t>‹#›</a:t>
            </a:fld>
            <a:endParaRPr lang="de-AT"/>
          </a:p>
        </p:txBody>
      </p:sp>
    </p:spTree>
    <p:extLst>
      <p:ext uri="{BB962C8B-B14F-4D97-AF65-F5344CB8AC3E}">
        <p14:creationId xmlns:p14="http://schemas.microsoft.com/office/powerpoint/2010/main" val="135988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F2291E8-A3B2-4AA3-8F9C-F18D953B7603}" type="slidenum">
              <a:rPr lang="de-DE"/>
              <a:pPr/>
              <a:t>‹#›</a:t>
            </a:fld>
            <a:endParaRPr lang="de-DE"/>
          </a:p>
        </p:txBody>
      </p:sp>
    </p:spTree>
    <p:extLst>
      <p:ext uri="{BB962C8B-B14F-4D97-AF65-F5344CB8AC3E}">
        <p14:creationId xmlns:p14="http://schemas.microsoft.com/office/powerpoint/2010/main" val="1147569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24"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24"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24"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24"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1988840"/>
            <a:ext cx="7776864" cy="1470025"/>
          </a:xfrm>
          <a:ln>
            <a:noFill/>
          </a:ln>
        </p:spPr>
        <p:txBody>
          <a:bodyPr anchor="b"/>
          <a:lstStyle>
            <a:lvl1pPr algn="l">
              <a:defRPr sz="3200"/>
            </a:lvl1pPr>
          </a:lstStyle>
          <a:p>
            <a:r>
              <a:rPr lang="de-DE" dirty="0" err="1" smtClean="0"/>
              <a:t>Presentation</a:t>
            </a:r>
            <a:r>
              <a:rPr lang="de-DE" dirty="0" smtClean="0"/>
              <a:t> Title</a:t>
            </a:r>
            <a:endParaRPr lang="de-AT" dirty="0"/>
          </a:p>
        </p:txBody>
      </p:sp>
      <p:sp>
        <p:nvSpPr>
          <p:cNvPr id="3" name="Untertitel 2"/>
          <p:cNvSpPr>
            <a:spLocks noGrp="1"/>
          </p:cNvSpPr>
          <p:nvPr>
            <p:ph type="subTitle" idx="1" hasCustomPrompt="1"/>
          </p:nvPr>
        </p:nvSpPr>
        <p:spPr>
          <a:xfrm>
            <a:off x="683568" y="3789040"/>
            <a:ext cx="5904656"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Name, University, Country</a:t>
            </a:r>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208" y="3552741"/>
            <a:ext cx="2376264" cy="1584734"/>
          </a:xfrm>
          <a:prstGeom prst="rect">
            <a:avLst/>
          </a:prstGeom>
        </p:spPr>
      </p:pic>
      <p:cxnSp>
        <p:nvCxnSpPr>
          <p:cNvPr id="9" name="Gerade Verbindung 8"/>
          <p:cNvCxnSpPr/>
          <p:nvPr userDrawn="1"/>
        </p:nvCxnSpPr>
        <p:spPr>
          <a:xfrm>
            <a:off x="683568" y="3573016"/>
            <a:ext cx="7776864"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6" name="Textfeld 15"/>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www.tourism-student-conference.com</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16252427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err="1" smtClean="0"/>
              <a:t>Your</a:t>
            </a:r>
            <a:r>
              <a:rPr lang="de-DE" dirty="0" smtClean="0"/>
              <a:t> </a:t>
            </a:r>
            <a:r>
              <a:rPr lang="de-DE" dirty="0" err="1" smtClean="0"/>
              <a:t>Heading</a:t>
            </a:r>
            <a:endParaRPr lang="de-AT" dirty="0"/>
          </a:p>
        </p:txBody>
      </p:sp>
      <p:sp>
        <p:nvSpPr>
          <p:cNvPr id="3" name="Inhaltsplatzhalter 2"/>
          <p:cNvSpPr>
            <a:spLocks noGrp="1"/>
          </p:cNvSpPr>
          <p:nvPr>
            <p:ph idx="1" hasCustomPrompt="1"/>
          </p:nvPr>
        </p:nvSpPr>
        <p:spPr/>
        <p:txBody>
          <a:bodyPr/>
          <a:lstStyle>
            <a:lvl1pPr>
              <a:defRPr baseline="0"/>
            </a:lvl1pPr>
            <a:lvl2pPr>
              <a:defRPr/>
            </a:lvl2pPr>
            <a:lvl3pPr>
              <a:defRPr/>
            </a:lvl3pPr>
            <a:lvl4pPr>
              <a:defRPr/>
            </a:lvl4pPr>
            <a:lvl5pPr>
              <a:defRPr/>
            </a:lvl5pPr>
          </a:lstStyle>
          <a:p>
            <a:pPr lvl="0"/>
            <a:r>
              <a:rPr lang="de-DE" dirty="0" smtClean="0"/>
              <a:t>Write </a:t>
            </a:r>
            <a:r>
              <a:rPr lang="de-DE" dirty="0" err="1" smtClean="0"/>
              <a:t>your</a:t>
            </a:r>
            <a:r>
              <a:rPr lang="de-DE" dirty="0" smtClean="0"/>
              <a:t> </a:t>
            </a:r>
            <a:r>
              <a:rPr lang="de-DE" dirty="0" err="1" smtClean="0"/>
              <a:t>text</a:t>
            </a:r>
            <a:r>
              <a:rPr lang="de-DE" dirty="0" smtClean="0"/>
              <a:t> </a:t>
            </a:r>
            <a:r>
              <a:rPr lang="de-DE" dirty="0" err="1" smtClean="0"/>
              <a:t>here</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AT" dirty="0"/>
          </a:p>
        </p:txBody>
      </p:sp>
      <p:cxnSp>
        <p:nvCxnSpPr>
          <p:cNvPr id="7" name="Gerade Verbindung 6"/>
          <p:cNvCxnSpPr/>
          <p:nvPr userDrawn="1"/>
        </p:nvCxnSpPr>
        <p:spPr>
          <a:xfrm>
            <a:off x="467543" y="1556792"/>
            <a:ext cx="820891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8" name="Datumsplatzhalter 17"/>
          <p:cNvSpPr>
            <a:spLocks noGrp="1"/>
          </p:cNvSpPr>
          <p:nvPr>
            <p:ph type="dt" sz="half" idx="10"/>
          </p:nvPr>
        </p:nvSpPr>
        <p:spPr/>
        <p:txBody>
          <a:bodyPr/>
          <a:lstStyle/>
          <a:p>
            <a:endParaRPr lang="de-DE" dirty="0"/>
          </a:p>
        </p:txBody>
      </p:sp>
      <p:sp>
        <p:nvSpPr>
          <p:cNvPr id="20" name="Foliennummernplatzhalter 19"/>
          <p:cNvSpPr>
            <a:spLocks noGrp="1"/>
          </p:cNvSpPr>
          <p:nvPr>
            <p:ph type="sldNum" sz="quarter" idx="12"/>
          </p:nvPr>
        </p:nvSpPr>
        <p:spPr/>
        <p:txBody>
          <a:bodyPr/>
          <a:lstStyle/>
          <a:p>
            <a:fld id="{94CFF933-4CCF-400C-B85E-213ACAFF80D4}" type="slidenum">
              <a:rPr lang="de-DE" smtClean="0"/>
              <a:pPr/>
              <a:t>‹#›</a:t>
            </a:fld>
            <a:endParaRPr lang="de-DE" dirty="0"/>
          </a:p>
        </p:txBody>
      </p:sp>
      <p:sp>
        <p:nvSpPr>
          <p:cNvPr id="21" name="Textfeld 20"/>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ISCONTOUR 2017</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3704066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err="1" smtClean="0"/>
              <a:t>Your</a:t>
            </a:r>
            <a:r>
              <a:rPr lang="de-DE" dirty="0" smtClean="0"/>
              <a:t> </a:t>
            </a:r>
            <a:r>
              <a:rPr lang="de-DE" dirty="0" err="1" smtClean="0"/>
              <a:t>Heading</a:t>
            </a:r>
            <a:endParaRPr lang="de-AT" dirty="0"/>
          </a:p>
        </p:txBody>
      </p:sp>
      <p:sp>
        <p:nvSpPr>
          <p:cNvPr id="3" name="Datumsplatzhalter 2"/>
          <p:cNvSpPr>
            <a:spLocks noGrp="1"/>
          </p:cNvSpPr>
          <p:nvPr>
            <p:ph type="dt" sz="half" idx="10"/>
          </p:nvPr>
        </p:nvSpPr>
        <p:spPr/>
        <p:txBody>
          <a:bodyPr/>
          <a:lstStyle/>
          <a:p>
            <a:endParaRPr lang="de-DE"/>
          </a:p>
        </p:txBody>
      </p:sp>
      <p:sp>
        <p:nvSpPr>
          <p:cNvPr id="5" name="Foliennummernplatzhalter 4"/>
          <p:cNvSpPr>
            <a:spLocks noGrp="1"/>
          </p:cNvSpPr>
          <p:nvPr>
            <p:ph type="sldNum" sz="quarter" idx="12"/>
          </p:nvPr>
        </p:nvSpPr>
        <p:spPr/>
        <p:txBody>
          <a:bodyPr/>
          <a:lstStyle/>
          <a:p>
            <a:fld id="{8DB38FEE-CBF9-453D-A54B-9C8A6133C25E}" type="slidenum">
              <a:rPr lang="de-DE" smtClean="0"/>
              <a:pPr/>
              <a:t>‹#›</a:t>
            </a:fld>
            <a:endParaRPr lang="de-DE">
              <a:solidFill>
                <a:schemeClr val="tx1"/>
              </a:solidFill>
            </a:endParaRPr>
          </a:p>
        </p:txBody>
      </p:sp>
      <p:cxnSp>
        <p:nvCxnSpPr>
          <p:cNvPr id="6" name="Gerade Verbindung 5"/>
          <p:cNvCxnSpPr/>
          <p:nvPr userDrawn="1"/>
        </p:nvCxnSpPr>
        <p:spPr>
          <a:xfrm>
            <a:off x="467543" y="1556792"/>
            <a:ext cx="820891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7" name="Textfeld 6"/>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ISCONTOUR 2017</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39301608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4" name="Foliennummernplatzhalter 3"/>
          <p:cNvSpPr>
            <a:spLocks noGrp="1"/>
          </p:cNvSpPr>
          <p:nvPr>
            <p:ph type="sldNum" sz="quarter" idx="12"/>
          </p:nvPr>
        </p:nvSpPr>
        <p:spPr/>
        <p:txBody>
          <a:bodyPr/>
          <a:lstStyle/>
          <a:p>
            <a:fld id="{06EA6201-6C0A-45C0-A20A-D4D777C995B7}" type="slidenum">
              <a:rPr lang="de-DE" smtClean="0"/>
              <a:pPr/>
              <a:t>‹#›</a:t>
            </a:fld>
            <a:endParaRPr lang="de-DE">
              <a:solidFill>
                <a:schemeClr val="tx1"/>
              </a:solidFill>
            </a:endParaRPr>
          </a:p>
        </p:txBody>
      </p:sp>
      <p:sp>
        <p:nvSpPr>
          <p:cNvPr id="5" name="Textfeld 4"/>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ISCONTOUR 2017</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3588252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7544" y="188640"/>
            <a:ext cx="8208912" cy="1368152"/>
          </a:xfrm>
          <a:prstGeom prst="rect">
            <a:avLst/>
          </a:prstGeom>
        </p:spPr>
        <p:txBody>
          <a:bodyPr vert="horz" lIns="91440" tIns="45720" rIns="91440" bIns="45720" rtlCol="0" anchor="b">
            <a:no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45 Light" pitchFamily="34" charset="0"/>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FF933-4CCF-400C-B85E-213ACAFF80D4}" type="slidenum">
              <a:rPr lang="de-DE" smtClean="0"/>
              <a:pPr/>
              <a:t>‹#›</a:t>
            </a:fld>
            <a:endParaRPr lang="de-DE" dirty="0"/>
          </a:p>
        </p:txBody>
      </p:sp>
      <p:pic>
        <p:nvPicPr>
          <p:cNvPr id="7" name="Grafik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7543" y="6283944"/>
            <a:ext cx="1558615" cy="554808"/>
          </a:xfrm>
          <a:prstGeom prst="rect">
            <a:avLst/>
          </a:prstGeom>
        </p:spPr>
      </p:pic>
      <p:pic>
        <p:nvPicPr>
          <p:cNvPr id="9" name="Grafik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20272" y="6381328"/>
            <a:ext cx="1558615" cy="360040"/>
          </a:xfrm>
          <a:prstGeom prst="rect">
            <a:avLst/>
          </a:prstGeom>
        </p:spPr>
      </p:pic>
    </p:spTree>
    <p:extLst>
      <p:ext uri="{BB962C8B-B14F-4D97-AF65-F5344CB8AC3E}">
        <p14:creationId xmlns:p14="http://schemas.microsoft.com/office/powerpoint/2010/main" val="4173443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91" r:id="rId4"/>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Helvetica 45 Light"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45 Light"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45 Light"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45 Light"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548680"/>
            <a:ext cx="7992888" cy="2448272"/>
          </a:xfrm>
        </p:spPr>
        <p:txBody>
          <a:bodyPr/>
          <a:lstStyle/>
          <a:p>
            <a:r>
              <a:rPr lang="en-GB" altLang="zh-CN" b="1" dirty="0"/>
              <a:t>THE OVERSEAS SUMMER INTERNSHIP BY CHINESE </a:t>
            </a:r>
            <a:r>
              <a:rPr lang="en-GB" altLang="zh-CN" b="1" dirty="0" smtClean="0"/>
              <a:t>STUDENTS</a:t>
            </a:r>
            <a:br>
              <a:rPr lang="en-GB" altLang="zh-CN" b="1" dirty="0" smtClean="0"/>
            </a:br>
            <a:r>
              <a:rPr lang="zh-CN" altLang="zh-CN" b="1" dirty="0"/>
              <a:t/>
            </a:r>
            <a:br>
              <a:rPr lang="zh-CN" altLang="zh-CN" b="1" dirty="0"/>
            </a:br>
            <a:r>
              <a:rPr lang="en-US" altLang="zh-CN" b="1" dirty="0"/>
              <a:t>    </a:t>
            </a:r>
            <a:r>
              <a:rPr lang="en-US" altLang="zh-CN" b="1" dirty="0" smtClean="0"/>
              <a:t>    </a:t>
            </a:r>
            <a:r>
              <a:rPr lang="en-GB" altLang="zh-CN" b="1" dirty="0" smtClean="0"/>
              <a:t>--- </a:t>
            </a:r>
            <a:r>
              <a:rPr lang="en-GB" altLang="zh-CN" b="1" dirty="0"/>
              <a:t>Motivations and perceived </a:t>
            </a:r>
            <a:r>
              <a:rPr lang="en-GB" altLang="zh-CN" b="1" dirty="0" smtClean="0"/>
              <a:t>value</a:t>
            </a:r>
            <a:endParaRPr lang="de-AT" dirty="0"/>
          </a:p>
        </p:txBody>
      </p:sp>
      <p:sp>
        <p:nvSpPr>
          <p:cNvPr id="3" name="Untertitel 2"/>
          <p:cNvSpPr>
            <a:spLocks noGrp="1"/>
          </p:cNvSpPr>
          <p:nvPr>
            <p:ph type="subTitle" idx="1"/>
          </p:nvPr>
        </p:nvSpPr>
        <p:spPr>
          <a:xfrm>
            <a:off x="433884" y="3789040"/>
            <a:ext cx="6192688" cy="1944216"/>
          </a:xfrm>
        </p:spPr>
        <p:txBody>
          <a:bodyPr>
            <a:normAutofit fontScale="70000" lnSpcReduction="20000"/>
          </a:bodyPr>
          <a:lstStyle/>
          <a:p>
            <a:r>
              <a:rPr kumimoji="1" lang="en-US" altLang="zh-CN" b="1" dirty="0"/>
              <a:t>Student’s name: </a:t>
            </a:r>
          </a:p>
          <a:p>
            <a:r>
              <a:rPr kumimoji="1" lang="en-US" altLang="zh-CN" b="1" dirty="0"/>
              <a:t>     Xiao Hu</a:t>
            </a:r>
          </a:p>
          <a:p>
            <a:r>
              <a:rPr kumimoji="1" lang="en-US" altLang="zh-CN" b="1" dirty="0"/>
              <a:t>     Plymouth University, UK</a:t>
            </a:r>
          </a:p>
          <a:p>
            <a:endParaRPr kumimoji="1" lang="en-US" altLang="zh-CN" b="1" dirty="0"/>
          </a:p>
          <a:p>
            <a:r>
              <a:rPr kumimoji="1" lang="en-US" altLang="zh-CN" b="1" dirty="0"/>
              <a:t>Supervisor's name:</a:t>
            </a:r>
          </a:p>
          <a:p>
            <a:r>
              <a:rPr kumimoji="1" lang="en-US" altLang="zh-CN" b="1" dirty="0"/>
              <a:t>     Dr. Rong Huang</a:t>
            </a:r>
          </a:p>
          <a:p>
            <a:r>
              <a:rPr kumimoji="1" lang="en-US" altLang="zh-CN" b="1" dirty="0"/>
              <a:t>     Plymouth University, UK</a:t>
            </a:r>
            <a:endParaRPr kumimoji="1" lang="zh-CN" altLang="en-US" b="1" dirty="0"/>
          </a:p>
          <a:p>
            <a:endParaRPr lang="de-AT" dirty="0"/>
          </a:p>
        </p:txBody>
      </p:sp>
      <p:sp>
        <p:nvSpPr>
          <p:cNvPr id="4" name="文本框 3"/>
          <p:cNvSpPr txBox="1"/>
          <p:nvPr/>
        </p:nvSpPr>
        <p:spPr>
          <a:xfrm>
            <a:off x="-716973" y="1901536"/>
            <a:ext cx="184731" cy="461665"/>
          </a:xfrm>
          <a:prstGeom prst="rect">
            <a:avLst/>
          </a:prstGeom>
          <a:noFill/>
        </p:spPr>
        <p:txBody>
          <a:bodyPr wrap="none" rtlCol="0">
            <a:spAutoFit/>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Results </a:t>
            </a:r>
            <a:endParaRPr lang="en-GB" dirty="0"/>
          </a:p>
        </p:txBody>
      </p:sp>
      <p:sp>
        <p:nvSpPr>
          <p:cNvPr id="3" name="内容占位符 2"/>
          <p:cNvSpPr>
            <a:spLocks noGrp="1"/>
          </p:cNvSpPr>
          <p:nvPr>
            <p:ph idx="1"/>
          </p:nvPr>
        </p:nvSpPr>
        <p:spPr/>
        <p:txBody>
          <a:bodyPr>
            <a:normAutofit/>
          </a:bodyPr>
          <a:lstStyle/>
          <a:p>
            <a:r>
              <a:rPr lang="en-GB" altLang="zh-CN" sz="2000" b="1" dirty="0"/>
              <a:t>Previous Internship </a:t>
            </a:r>
            <a:r>
              <a:rPr lang="en-GB" altLang="zh-CN" sz="2000" b="1" dirty="0" smtClean="0"/>
              <a:t>Experience</a:t>
            </a:r>
          </a:p>
          <a:p>
            <a:endParaRPr lang="en-GB" altLang="zh-CN" sz="2000" b="1" dirty="0"/>
          </a:p>
        </p:txBody>
      </p:sp>
      <p:pic>
        <p:nvPicPr>
          <p:cNvPr id="4" name="图片 3"/>
          <p:cNvPicPr>
            <a:picLocks noChangeAspect="1"/>
          </p:cNvPicPr>
          <p:nvPr/>
        </p:nvPicPr>
        <p:blipFill>
          <a:blip r:embed="rId2"/>
          <a:stretch>
            <a:fillRect/>
          </a:stretch>
        </p:blipFill>
        <p:spPr>
          <a:xfrm>
            <a:off x="2051720" y="2036747"/>
            <a:ext cx="5105304" cy="4233431"/>
          </a:xfrm>
          <a:prstGeom prst="rect">
            <a:avLst/>
          </a:prstGeom>
        </p:spPr>
      </p:pic>
    </p:spTree>
    <p:extLst>
      <p:ext uri="{BB962C8B-B14F-4D97-AF65-F5344CB8AC3E}">
        <p14:creationId xmlns:p14="http://schemas.microsoft.com/office/powerpoint/2010/main" val="1464768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Results </a:t>
            </a:r>
            <a:endParaRPr lang="en-GB" dirty="0"/>
          </a:p>
        </p:txBody>
      </p:sp>
      <p:sp>
        <p:nvSpPr>
          <p:cNvPr id="3" name="内容占位符 2"/>
          <p:cNvSpPr>
            <a:spLocks noGrp="1"/>
          </p:cNvSpPr>
          <p:nvPr>
            <p:ph idx="1"/>
          </p:nvPr>
        </p:nvSpPr>
        <p:spPr/>
        <p:txBody>
          <a:bodyPr>
            <a:normAutofit fontScale="47500" lnSpcReduction="20000"/>
          </a:bodyPr>
          <a:lstStyle/>
          <a:p>
            <a:pPr marL="0" indent="0">
              <a:buNone/>
            </a:pPr>
            <a:r>
              <a:rPr lang="en-GB" altLang="zh-CN" sz="5100" b="1" dirty="0"/>
              <a:t>Motivations to student (overseas) summer internship programs</a:t>
            </a:r>
          </a:p>
          <a:p>
            <a:endParaRPr lang="zh-CN" altLang="zh-CN" sz="5100" dirty="0"/>
          </a:p>
          <a:p>
            <a:r>
              <a:rPr lang="en-GB" altLang="zh-CN" dirty="0"/>
              <a:t>The motivations of the respondents to student (overseas) summer internship programs were presented by using different question types, one is ranked question, and another one is 1-5 Likert scale question.</a:t>
            </a:r>
          </a:p>
          <a:p>
            <a:endParaRPr lang="en-GB" altLang="zh-CN" dirty="0"/>
          </a:p>
          <a:p>
            <a:r>
              <a:rPr lang="en-GB" altLang="zh-CN" dirty="0"/>
              <a:t>Earning social skills (communication, cooperation, and environmental adaption) was the main reason why respondents were attracted to participate in relevant internship programs</a:t>
            </a:r>
            <a:r>
              <a:rPr lang="zh-CN" altLang="zh-CN" dirty="0"/>
              <a:t> </a:t>
            </a:r>
            <a:endParaRPr lang="en-US" altLang="zh-CN" dirty="0"/>
          </a:p>
          <a:p>
            <a:endParaRPr lang="en-US" altLang="zh-CN" dirty="0"/>
          </a:p>
          <a:p>
            <a:r>
              <a:rPr lang="en-GB" altLang="zh-CN" dirty="0"/>
              <a:t>The results showed that ‘the opportunities to participate in social activities’, ‘Internship location (whether it is overseas)’ and ‘Internship contents (meets your professional needs)’ were treated as the top three factors which influenced students to choose internship programs. </a:t>
            </a:r>
          </a:p>
          <a:p>
            <a:endParaRPr lang="en-GB" altLang="zh-CN" dirty="0"/>
          </a:p>
          <a:p>
            <a:r>
              <a:rPr lang="en-GB" altLang="zh-CN" dirty="0"/>
              <a:t>The Salary ranked one of the weakest factors that influenced students. Both of them had a high ranking in others’ researches.</a:t>
            </a:r>
            <a:r>
              <a:rPr lang="zh-CN" altLang="zh-CN" dirty="0"/>
              <a:t> </a:t>
            </a:r>
          </a:p>
        </p:txBody>
      </p:sp>
    </p:spTree>
    <p:extLst>
      <p:ext uri="{BB962C8B-B14F-4D97-AF65-F5344CB8AC3E}">
        <p14:creationId xmlns:p14="http://schemas.microsoft.com/office/powerpoint/2010/main" val="278582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a:t>R</a:t>
            </a:r>
            <a:r>
              <a:rPr lang="en-GB" dirty="0" smtClean="0"/>
              <a:t>esults</a:t>
            </a:r>
            <a:endParaRPr lang="en-GB" dirty="0"/>
          </a:p>
        </p:txBody>
      </p:sp>
      <p:sp>
        <p:nvSpPr>
          <p:cNvPr id="3" name="内容占位符 2"/>
          <p:cNvSpPr>
            <a:spLocks noGrp="1"/>
          </p:cNvSpPr>
          <p:nvPr>
            <p:ph idx="1"/>
          </p:nvPr>
        </p:nvSpPr>
        <p:spPr/>
        <p:txBody>
          <a:bodyPr>
            <a:normAutofit fontScale="62500" lnSpcReduction="20000"/>
          </a:bodyPr>
          <a:lstStyle/>
          <a:p>
            <a:pPr marL="0" indent="0">
              <a:buNone/>
            </a:pPr>
            <a:r>
              <a:rPr lang="en-GB" altLang="zh-CN" sz="3800" b="1" dirty="0"/>
              <a:t>Values perceived by Chinese students</a:t>
            </a:r>
            <a:r>
              <a:rPr lang="zh-CN" altLang="zh-CN" sz="3800" dirty="0"/>
              <a:t> </a:t>
            </a:r>
            <a:endParaRPr lang="en-US" altLang="zh-CN" sz="3800" dirty="0"/>
          </a:p>
          <a:p>
            <a:endParaRPr lang="en-US" altLang="zh-CN" dirty="0"/>
          </a:p>
          <a:p>
            <a:r>
              <a:rPr lang="en-GB" altLang="zh-CN" dirty="0" smtClean="0"/>
              <a:t>Students </a:t>
            </a:r>
            <a:r>
              <a:rPr lang="en-GB" altLang="zh-CN" dirty="0"/>
              <a:t>obtained social values much more than working aspects. It is clear that social skills were the most important factor towards internship programs (3.87). Following this was social experience (3.79).</a:t>
            </a:r>
            <a:r>
              <a:rPr lang="zh-CN" altLang="zh-CN" dirty="0"/>
              <a:t> </a:t>
            </a:r>
            <a:endParaRPr lang="en-US" altLang="zh-CN" dirty="0"/>
          </a:p>
          <a:p>
            <a:r>
              <a:rPr lang="en-GB" altLang="zh-CN" dirty="0"/>
              <a:t>more researches and studies found that professional and major outcomes should not be neglected during internship programs.</a:t>
            </a:r>
            <a:r>
              <a:rPr lang="zh-CN" altLang="zh-CN" dirty="0"/>
              <a:t> </a:t>
            </a:r>
            <a:endParaRPr lang="en-US" altLang="zh-CN" dirty="0"/>
          </a:p>
          <a:p>
            <a:endParaRPr lang="en-US" altLang="zh-CN" dirty="0"/>
          </a:p>
          <a:p>
            <a:pPr marL="0" indent="0">
              <a:buNone/>
            </a:pPr>
            <a:r>
              <a:rPr lang="en-US" altLang="zh-CN" sz="4000" b="1" dirty="0"/>
              <a:t>The reason why the results are different</a:t>
            </a:r>
          </a:p>
          <a:p>
            <a:r>
              <a:rPr lang="en-GB" altLang="zh-CN" dirty="0" smtClean="0"/>
              <a:t>Minority </a:t>
            </a:r>
            <a:r>
              <a:rPr lang="en-GB" altLang="zh-CN" dirty="0"/>
              <a:t>of scholars pay attention to social values in their studies. S</a:t>
            </a:r>
          </a:p>
          <a:p>
            <a:r>
              <a:rPr lang="en-GB" altLang="zh-CN" dirty="0" smtClean="0"/>
              <a:t>Perceived </a:t>
            </a:r>
            <a:r>
              <a:rPr lang="en-GB" altLang="zh-CN" dirty="0"/>
              <a:t>social values are not easy to be identified by students in a short term.</a:t>
            </a:r>
            <a:r>
              <a:rPr lang="zh-CN" altLang="zh-CN" dirty="0"/>
              <a:t> </a:t>
            </a:r>
            <a:endParaRPr lang="en-US" altLang="zh-CN" dirty="0"/>
          </a:p>
        </p:txBody>
      </p:sp>
    </p:spTree>
    <p:extLst>
      <p:ext uri="{BB962C8B-B14F-4D97-AF65-F5344CB8AC3E}">
        <p14:creationId xmlns:p14="http://schemas.microsoft.com/office/powerpoint/2010/main" val="620987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Results </a:t>
            </a:r>
            <a:endParaRPr lang="en-GB" dirty="0"/>
          </a:p>
        </p:txBody>
      </p:sp>
      <p:sp>
        <p:nvSpPr>
          <p:cNvPr id="3" name="内容占位符 2"/>
          <p:cNvSpPr>
            <a:spLocks noGrp="1"/>
          </p:cNvSpPr>
          <p:nvPr>
            <p:ph idx="1"/>
          </p:nvPr>
        </p:nvSpPr>
        <p:spPr/>
        <p:txBody>
          <a:bodyPr>
            <a:normAutofit/>
          </a:bodyPr>
          <a:lstStyle/>
          <a:p>
            <a:r>
              <a:rPr lang="en-GB" altLang="zh-CN" sz="2600" b="1" dirty="0"/>
              <a:t>Recommendations for such internship program</a:t>
            </a:r>
          </a:p>
          <a:p>
            <a:endParaRPr lang="en-GB" altLang="zh-CN" sz="2600" b="1" dirty="0"/>
          </a:p>
          <a:p>
            <a:r>
              <a:rPr lang="en-GB" altLang="zh-CN" sz="2000" dirty="0"/>
              <a:t>university department is the most important way for internship organizations to carry on promotion (38.5%)</a:t>
            </a:r>
            <a:r>
              <a:rPr lang="zh-CN" altLang="zh-CN" sz="2000" dirty="0"/>
              <a:t> </a:t>
            </a:r>
            <a:endParaRPr lang="en-US" altLang="zh-CN" sz="2000" dirty="0"/>
          </a:p>
          <a:p>
            <a:endParaRPr lang="en-US" altLang="zh-CN" sz="2000" dirty="0"/>
          </a:p>
          <a:p>
            <a:r>
              <a:rPr lang="en-GB" altLang="zh-CN" sz="2000" dirty="0"/>
              <a:t>‘have more opportunities to practical operation' is significant for students to participate in internship programs</a:t>
            </a:r>
            <a:r>
              <a:rPr lang="zh-CN" altLang="zh-CN" sz="2000" dirty="0"/>
              <a:t> </a:t>
            </a:r>
          </a:p>
          <a:p>
            <a:endParaRPr lang="en-GB" dirty="0"/>
          </a:p>
        </p:txBody>
      </p:sp>
    </p:spTree>
    <p:extLst>
      <p:ext uri="{BB962C8B-B14F-4D97-AF65-F5344CB8AC3E}">
        <p14:creationId xmlns:p14="http://schemas.microsoft.com/office/powerpoint/2010/main" val="1608502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Results </a:t>
            </a:r>
            <a:endParaRPr lang="en-GB" dirty="0"/>
          </a:p>
        </p:txBody>
      </p:sp>
      <p:sp>
        <p:nvSpPr>
          <p:cNvPr id="3" name="内容占位符 2"/>
          <p:cNvSpPr>
            <a:spLocks noGrp="1"/>
          </p:cNvSpPr>
          <p:nvPr>
            <p:ph idx="1"/>
          </p:nvPr>
        </p:nvSpPr>
        <p:spPr/>
        <p:txBody>
          <a:bodyPr>
            <a:normAutofit fontScale="55000" lnSpcReduction="20000"/>
          </a:bodyPr>
          <a:lstStyle/>
          <a:p>
            <a:pPr marL="0" indent="0">
              <a:buNone/>
            </a:pPr>
            <a:r>
              <a:rPr lang="en-GB" altLang="zh-CN" sz="4000" b="1" dirty="0"/>
              <a:t>Study of Chi-Square Tests and Cross tabulation</a:t>
            </a:r>
            <a:r>
              <a:rPr lang="zh-CN" altLang="zh-CN" sz="4000" dirty="0"/>
              <a:t> </a:t>
            </a:r>
            <a:endParaRPr lang="en-US" altLang="zh-CN" sz="4000" dirty="0"/>
          </a:p>
          <a:p>
            <a:endParaRPr lang="en-US" altLang="zh-CN" dirty="0"/>
          </a:p>
          <a:p>
            <a:pPr marL="0" indent="0">
              <a:buNone/>
            </a:pPr>
            <a:r>
              <a:rPr lang="en-GB" altLang="zh-CN" b="1" dirty="0"/>
              <a:t>Influential factors and gender</a:t>
            </a:r>
            <a:endParaRPr lang="zh-CN" altLang="zh-CN" dirty="0"/>
          </a:p>
          <a:p>
            <a:r>
              <a:rPr lang="en-GB" altLang="zh-CN" dirty="0" smtClean="0"/>
              <a:t>Find </a:t>
            </a:r>
            <a:r>
              <a:rPr lang="en-GB" altLang="zh-CN" dirty="0"/>
              <a:t>that more males (48.9%) thought salary level was very important than females (27.6%), they paid attention to internship location than females did (44.8 %). </a:t>
            </a:r>
          </a:p>
          <a:p>
            <a:r>
              <a:rPr lang="en-GB" altLang="zh-CN" dirty="0" smtClean="0"/>
              <a:t>More </a:t>
            </a:r>
            <a:r>
              <a:rPr lang="en-GB" altLang="zh-CN" dirty="0"/>
              <a:t>females tended to overtake internships when they were university students (75.2%)</a:t>
            </a:r>
            <a:r>
              <a:rPr lang="en-US" altLang="zh-CN" dirty="0"/>
              <a:t>. Instead, </a:t>
            </a:r>
            <a:r>
              <a:rPr lang="en-GB" altLang="zh-CN" dirty="0"/>
              <a:t>more males (44.2%) chose to attend internships before engaged in university</a:t>
            </a:r>
            <a:r>
              <a:rPr lang="zh-CN" altLang="zh-CN" dirty="0"/>
              <a:t> </a:t>
            </a:r>
            <a:endParaRPr lang="en-US" altLang="zh-CN" dirty="0"/>
          </a:p>
          <a:p>
            <a:endParaRPr lang="en-US" altLang="zh-CN" dirty="0"/>
          </a:p>
          <a:p>
            <a:pPr marL="0" indent="0">
              <a:buNone/>
            </a:pPr>
            <a:r>
              <a:rPr lang="en-GB" altLang="zh-CN" b="1" dirty="0"/>
              <a:t>Influential factors and educational background</a:t>
            </a:r>
            <a:endParaRPr lang="zh-CN" altLang="zh-CN" dirty="0"/>
          </a:p>
          <a:p>
            <a:r>
              <a:rPr lang="en-GB" altLang="zh-CN" dirty="0"/>
              <a:t>R</a:t>
            </a:r>
            <a:r>
              <a:rPr lang="en-GB" altLang="zh-CN" dirty="0" smtClean="0"/>
              <a:t>espondents </a:t>
            </a:r>
            <a:r>
              <a:rPr lang="en-GB" altLang="zh-CN" dirty="0"/>
              <a:t>who had a high educational background (33.7%) were less caring about salary level in the internship</a:t>
            </a:r>
            <a:r>
              <a:rPr lang="zh-CN" altLang="zh-CN" dirty="0"/>
              <a:t> </a:t>
            </a:r>
            <a:endParaRPr lang="en-US" altLang="zh-CN" dirty="0"/>
          </a:p>
          <a:p>
            <a:r>
              <a:rPr lang="en-GB" altLang="zh-CN" dirty="0" smtClean="0"/>
              <a:t>More </a:t>
            </a:r>
            <a:r>
              <a:rPr lang="en-GB" altLang="zh-CN" dirty="0"/>
              <a:t>females (94.8%) than males (84.2%) received social value during their internship programs</a:t>
            </a:r>
            <a:r>
              <a:rPr lang="zh-CN" altLang="zh-CN" dirty="0"/>
              <a:t> </a:t>
            </a:r>
            <a:r>
              <a:rPr lang="en-US" altLang="zh-CN" dirty="0"/>
              <a:t> because they worked less hours than males.</a:t>
            </a:r>
            <a:endParaRPr lang="en-GB" altLang="zh-CN" dirty="0"/>
          </a:p>
        </p:txBody>
      </p:sp>
    </p:spTree>
    <p:extLst>
      <p:ext uri="{BB962C8B-B14F-4D97-AF65-F5344CB8AC3E}">
        <p14:creationId xmlns:p14="http://schemas.microsoft.com/office/powerpoint/2010/main" val="166925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Results</a:t>
            </a:r>
            <a:endParaRPr lang="en-GB" dirty="0"/>
          </a:p>
        </p:txBody>
      </p:sp>
      <p:sp>
        <p:nvSpPr>
          <p:cNvPr id="3" name="内容占位符 2"/>
          <p:cNvSpPr>
            <a:spLocks noGrp="1"/>
          </p:cNvSpPr>
          <p:nvPr>
            <p:ph idx="1"/>
          </p:nvPr>
        </p:nvSpPr>
        <p:spPr/>
        <p:txBody>
          <a:bodyPr>
            <a:normAutofit fontScale="62500" lnSpcReduction="20000"/>
          </a:bodyPr>
          <a:lstStyle/>
          <a:p>
            <a:pPr marL="0" indent="0">
              <a:buNone/>
            </a:pPr>
            <a:r>
              <a:rPr lang="en-GB" altLang="zh-CN" sz="4000" b="1" dirty="0"/>
              <a:t>Value satisfactions</a:t>
            </a:r>
          </a:p>
          <a:p>
            <a:endParaRPr lang="zh-CN" altLang="zh-CN" dirty="0"/>
          </a:p>
          <a:p>
            <a:r>
              <a:rPr lang="en-GB" altLang="zh-CN" dirty="0" smtClean="0"/>
              <a:t>Females </a:t>
            </a:r>
            <a:r>
              <a:rPr lang="en-GB" altLang="zh-CN" dirty="0"/>
              <a:t>have much more positive comments towards social experience (72.4%) and social skills (79.0%) than males (58.9%, 56.8% respectively)</a:t>
            </a:r>
            <a:r>
              <a:rPr lang="zh-CN" altLang="zh-CN" dirty="0"/>
              <a:t> </a:t>
            </a:r>
            <a:endParaRPr lang="en-US" altLang="zh-CN" dirty="0"/>
          </a:p>
          <a:p>
            <a:endParaRPr lang="en-US" altLang="zh-CN" dirty="0"/>
          </a:p>
          <a:p>
            <a:r>
              <a:rPr lang="en-GB" altLang="zh-CN" dirty="0"/>
              <a:t>R</a:t>
            </a:r>
            <a:r>
              <a:rPr lang="en-GB" altLang="zh-CN" dirty="0" smtClean="0"/>
              <a:t>espondents </a:t>
            </a:r>
            <a:r>
              <a:rPr lang="en-GB" altLang="zh-CN" dirty="0"/>
              <a:t>who attended internship when they were university students could feel less satisfied with their wage (29.3%), but feel more satisfied with social experience (20.5%) and social skills (66.0%) after the internship programs.</a:t>
            </a:r>
          </a:p>
          <a:p>
            <a:endParaRPr lang="zh-CN" altLang="zh-CN" dirty="0"/>
          </a:p>
          <a:p>
            <a:r>
              <a:rPr lang="en-GB" altLang="zh-CN" dirty="0" smtClean="0"/>
              <a:t>It </a:t>
            </a:r>
            <a:r>
              <a:rPr lang="en-GB" altLang="zh-CN" dirty="0"/>
              <a:t>is possible that female respondents with high educational background have more opportunities to receive social values when participating in the internship</a:t>
            </a:r>
            <a:r>
              <a:rPr lang="zh-CN" altLang="zh-CN" dirty="0"/>
              <a:t> </a:t>
            </a:r>
            <a:endParaRPr lang="en-US" altLang="zh-CN" dirty="0"/>
          </a:p>
          <a:p>
            <a:endParaRPr lang="en-GB" dirty="0"/>
          </a:p>
        </p:txBody>
      </p:sp>
    </p:spTree>
    <p:extLst>
      <p:ext uri="{BB962C8B-B14F-4D97-AF65-F5344CB8AC3E}">
        <p14:creationId xmlns:p14="http://schemas.microsoft.com/office/powerpoint/2010/main" val="910025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Conclusion</a:t>
            </a:r>
            <a:endParaRPr lang="en-GB" dirty="0"/>
          </a:p>
        </p:txBody>
      </p:sp>
      <p:sp>
        <p:nvSpPr>
          <p:cNvPr id="3" name="内容占位符 2"/>
          <p:cNvSpPr>
            <a:spLocks noGrp="1"/>
          </p:cNvSpPr>
          <p:nvPr>
            <p:ph idx="1"/>
          </p:nvPr>
        </p:nvSpPr>
        <p:spPr/>
        <p:txBody>
          <a:bodyPr>
            <a:normAutofit fontScale="70000" lnSpcReduction="20000"/>
          </a:bodyPr>
          <a:lstStyle/>
          <a:p>
            <a:r>
              <a:rPr lang="en-GB" altLang="zh-CN" dirty="0"/>
              <a:t>This research revealed that social factor was a strong motivator for Chinese students to participate in the overseas summer internship programs. </a:t>
            </a:r>
          </a:p>
          <a:p>
            <a:endParaRPr lang="en-GB" altLang="zh-CN" dirty="0"/>
          </a:p>
          <a:p>
            <a:r>
              <a:rPr lang="en-GB" altLang="zh-CN" dirty="0"/>
              <a:t>Chinese students obtain more social values and social experience than work values and work experience. </a:t>
            </a:r>
          </a:p>
          <a:p>
            <a:endParaRPr lang="en-GB" altLang="zh-CN" dirty="0"/>
          </a:p>
          <a:p>
            <a:r>
              <a:rPr lang="en-GB" altLang="zh-CN" dirty="0"/>
              <a:t>Some important relationships are:</a:t>
            </a:r>
            <a:endParaRPr lang="zh-CN" altLang="zh-CN" dirty="0"/>
          </a:p>
          <a:p>
            <a:pPr lvl="0">
              <a:buFont typeface="Wingdings" charset="2"/>
              <a:buChar char="ü"/>
            </a:pPr>
            <a:r>
              <a:rPr lang="en-GB" altLang="zh-CN" sz="2900" dirty="0"/>
              <a:t>Male students in china care more about internship wage than female students.</a:t>
            </a:r>
            <a:endParaRPr lang="zh-CN" altLang="zh-CN" sz="2900" dirty="0"/>
          </a:p>
          <a:p>
            <a:pPr lvl="0">
              <a:buFont typeface="Wingdings" charset="2"/>
              <a:buChar char="ü"/>
            </a:pPr>
            <a:r>
              <a:rPr lang="en-GB" altLang="zh-CN" sz="2900" dirty="0"/>
              <a:t>Well educated Chinese students pay less attention to internship wage.</a:t>
            </a:r>
            <a:endParaRPr lang="zh-CN" altLang="zh-CN" sz="2900" dirty="0"/>
          </a:p>
          <a:p>
            <a:pPr lvl="0">
              <a:buFont typeface="Wingdings" charset="2"/>
              <a:buChar char="ü"/>
            </a:pPr>
            <a:r>
              <a:rPr lang="en-GB" altLang="zh-CN" sz="2900" dirty="0"/>
              <a:t>More female students prefer attending such internships when they engaged in higher educational institutions.</a:t>
            </a:r>
            <a:endParaRPr lang="zh-CN" altLang="zh-CN" sz="2900" dirty="0"/>
          </a:p>
        </p:txBody>
      </p:sp>
    </p:spTree>
    <p:extLst>
      <p:ext uri="{BB962C8B-B14F-4D97-AF65-F5344CB8AC3E}">
        <p14:creationId xmlns:p14="http://schemas.microsoft.com/office/powerpoint/2010/main" val="420817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Contributions of the research </a:t>
            </a:r>
            <a:endParaRPr lang="en-GB" dirty="0"/>
          </a:p>
        </p:txBody>
      </p:sp>
      <p:sp>
        <p:nvSpPr>
          <p:cNvPr id="3" name="内容占位符 2"/>
          <p:cNvSpPr>
            <a:spLocks noGrp="1"/>
          </p:cNvSpPr>
          <p:nvPr>
            <p:ph idx="1"/>
          </p:nvPr>
        </p:nvSpPr>
        <p:spPr/>
        <p:txBody>
          <a:bodyPr>
            <a:normAutofit/>
          </a:bodyPr>
          <a:lstStyle/>
          <a:p>
            <a:r>
              <a:rPr lang="en-GB" altLang="zh-CN" sz="2200" dirty="0" smtClean="0"/>
              <a:t>This </a:t>
            </a:r>
            <a:r>
              <a:rPr lang="en-GB" altLang="zh-CN" sz="2200" dirty="0"/>
              <a:t>research verified and expanded some literature in terms of motivation, satisfaction, and recommendations in the internship.</a:t>
            </a:r>
            <a:r>
              <a:rPr lang="zh-CN" altLang="zh-CN" sz="2200" dirty="0"/>
              <a:t> </a:t>
            </a:r>
            <a:endParaRPr lang="en-US" altLang="zh-CN" sz="2200" dirty="0"/>
          </a:p>
          <a:p>
            <a:endParaRPr lang="en-US" altLang="zh-CN" sz="2200" dirty="0"/>
          </a:p>
          <a:p>
            <a:r>
              <a:rPr lang="en-GB" altLang="zh-CN" sz="2200" dirty="0"/>
              <a:t> </a:t>
            </a:r>
            <a:r>
              <a:rPr lang="en-GB" altLang="zh-CN" sz="2200" dirty="0" smtClean="0"/>
              <a:t>It </a:t>
            </a:r>
            <a:r>
              <a:rPr lang="en-GB" altLang="zh-CN" sz="2200" dirty="0"/>
              <a:t>had a constructive contribution to studies on investigating social values for Chinese students to attend overseas summer internship programs.</a:t>
            </a:r>
          </a:p>
          <a:p>
            <a:endParaRPr lang="zh-CN" altLang="zh-CN" sz="2200" dirty="0"/>
          </a:p>
          <a:p>
            <a:r>
              <a:rPr lang="en-GB" altLang="zh-CN" sz="2200" dirty="0"/>
              <a:t>This research addressed the gap that exists within literature relating to student internships, especially concerning the values and experience received in internships.</a:t>
            </a:r>
            <a:r>
              <a:rPr lang="zh-CN" altLang="zh-CN" sz="2200" dirty="0"/>
              <a:t> </a:t>
            </a:r>
            <a:endParaRPr lang="en-US" altLang="zh-CN" sz="2200" dirty="0"/>
          </a:p>
          <a:p>
            <a:endParaRPr lang="en-GB" dirty="0"/>
          </a:p>
        </p:txBody>
      </p:sp>
    </p:spTree>
    <p:extLst>
      <p:ext uri="{BB962C8B-B14F-4D97-AF65-F5344CB8AC3E}">
        <p14:creationId xmlns:p14="http://schemas.microsoft.com/office/powerpoint/2010/main" val="1019232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Suggestions and limitations </a:t>
            </a:r>
            <a:endParaRPr lang="en-GB" dirty="0"/>
          </a:p>
        </p:txBody>
      </p:sp>
      <p:sp>
        <p:nvSpPr>
          <p:cNvPr id="3" name="内容占位符 2"/>
          <p:cNvSpPr>
            <a:spLocks noGrp="1"/>
          </p:cNvSpPr>
          <p:nvPr>
            <p:ph idx="1"/>
          </p:nvPr>
        </p:nvSpPr>
        <p:spPr/>
        <p:txBody>
          <a:bodyPr>
            <a:normAutofit fontScale="70000" lnSpcReduction="20000"/>
          </a:bodyPr>
          <a:lstStyle/>
          <a:p>
            <a:pPr marL="0" indent="0">
              <a:buNone/>
            </a:pPr>
            <a:r>
              <a:rPr lang="en-GB" altLang="zh-CN" b="1" dirty="0"/>
              <a:t>Some suggestions also should be given to relevant organizations</a:t>
            </a:r>
            <a:r>
              <a:rPr lang="zh-CN" altLang="zh-CN" b="1" dirty="0"/>
              <a:t> </a:t>
            </a:r>
            <a:endParaRPr lang="en-US" altLang="zh-CN" b="1" dirty="0"/>
          </a:p>
          <a:p>
            <a:r>
              <a:rPr lang="en-GB" altLang="zh-CN" dirty="0" smtClean="0"/>
              <a:t>Educational </a:t>
            </a:r>
            <a:r>
              <a:rPr lang="en-GB" altLang="zh-CN" dirty="0"/>
              <a:t>institutions are the first one to consider as the location to find proper targets</a:t>
            </a:r>
            <a:r>
              <a:rPr lang="zh-CN" altLang="zh-CN" dirty="0"/>
              <a:t> </a:t>
            </a:r>
            <a:endParaRPr lang="en-US" altLang="zh-CN" dirty="0"/>
          </a:p>
          <a:p>
            <a:r>
              <a:rPr lang="en-GB" altLang="zh-CN" dirty="0" smtClean="0"/>
              <a:t>Students </a:t>
            </a:r>
            <a:r>
              <a:rPr lang="en-GB" altLang="zh-CN" dirty="0"/>
              <a:t>have highest demand on upon intangible ‘social’ factors, they also should pay attention to the tangible factors (e.g. location, practical operation) of internships.</a:t>
            </a:r>
            <a:r>
              <a:rPr lang="zh-CN" altLang="zh-CN" dirty="0"/>
              <a:t> </a:t>
            </a:r>
            <a:endParaRPr lang="en-US" altLang="zh-CN" dirty="0"/>
          </a:p>
          <a:p>
            <a:endParaRPr lang="en-US" altLang="zh-CN" dirty="0"/>
          </a:p>
          <a:p>
            <a:pPr marL="0" indent="0">
              <a:buNone/>
            </a:pPr>
            <a:r>
              <a:rPr lang="en-US" altLang="zh-CN" b="1" dirty="0"/>
              <a:t>Limitations of the research</a:t>
            </a:r>
          </a:p>
          <a:p>
            <a:r>
              <a:rPr lang="en-GB" altLang="zh-CN" dirty="0" smtClean="0"/>
              <a:t>The </a:t>
            </a:r>
            <a:r>
              <a:rPr lang="en-GB" altLang="zh-CN" dirty="0"/>
              <a:t>majority of respondents were living in Chongqing</a:t>
            </a:r>
            <a:r>
              <a:rPr lang="zh-CN" altLang="zh-CN" dirty="0"/>
              <a:t> </a:t>
            </a:r>
            <a:endParaRPr lang="en-US" altLang="zh-CN" dirty="0"/>
          </a:p>
          <a:p>
            <a:r>
              <a:rPr lang="en-GB" altLang="zh-CN" dirty="0"/>
              <a:t>T</a:t>
            </a:r>
            <a:r>
              <a:rPr lang="en-GB" altLang="zh-CN" dirty="0" smtClean="0"/>
              <a:t>he </a:t>
            </a:r>
            <a:r>
              <a:rPr lang="en-GB" altLang="zh-CN" dirty="0"/>
              <a:t>number of people for each age group or educational background was not equalled</a:t>
            </a:r>
          </a:p>
          <a:p>
            <a:r>
              <a:rPr lang="en-GB" altLang="zh-CN" dirty="0" smtClean="0"/>
              <a:t>It </a:t>
            </a:r>
            <a:r>
              <a:rPr lang="en-GB" altLang="zh-CN" dirty="0"/>
              <a:t>is impossible to consider all the respects in each question.</a:t>
            </a:r>
            <a:endParaRPr lang="zh-CN" altLang="zh-CN" dirty="0"/>
          </a:p>
        </p:txBody>
      </p:sp>
    </p:spTree>
    <p:extLst>
      <p:ext uri="{BB962C8B-B14F-4D97-AF65-F5344CB8AC3E}">
        <p14:creationId xmlns:p14="http://schemas.microsoft.com/office/powerpoint/2010/main" val="1913496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Outline </a:t>
            </a:r>
            <a:endParaRPr lang="de-AT" dirty="0"/>
          </a:p>
        </p:txBody>
      </p:sp>
      <p:sp>
        <p:nvSpPr>
          <p:cNvPr id="3" name="Inhaltsplatzhalter 2"/>
          <p:cNvSpPr>
            <a:spLocks noGrp="1"/>
          </p:cNvSpPr>
          <p:nvPr>
            <p:ph idx="1"/>
          </p:nvPr>
        </p:nvSpPr>
        <p:spPr/>
        <p:txBody>
          <a:bodyPr/>
          <a:lstStyle/>
          <a:p>
            <a:r>
              <a:rPr kumimoji="1" lang="en-US" altLang="zh-CN" dirty="0"/>
              <a:t>Introduction </a:t>
            </a:r>
          </a:p>
          <a:p>
            <a:r>
              <a:rPr kumimoji="1" lang="en-US" altLang="zh-CN" dirty="0"/>
              <a:t>Theoretical Background </a:t>
            </a:r>
          </a:p>
          <a:p>
            <a:r>
              <a:rPr kumimoji="1" lang="en-US" altLang="zh-CN" dirty="0"/>
              <a:t>Methodology </a:t>
            </a:r>
          </a:p>
          <a:p>
            <a:r>
              <a:rPr kumimoji="1" lang="en-US" altLang="zh-CN" dirty="0"/>
              <a:t>Results </a:t>
            </a:r>
          </a:p>
          <a:p>
            <a:r>
              <a:rPr kumimoji="1" lang="en-US" altLang="zh-CN" dirty="0"/>
              <a:t>Conclusion</a:t>
            </a:r>
          </a:p>
          <a:p>
            <a:r>
              <a:rPr kumimoji="1" lang="en-US" altLang="zh-CN" dirty="0"/>
              <a:t>Contributions of the research </a:t>
            </a:r>
          </a:p>
          <a:p>
            <a:r>
              <a:rPr kumimoji="1" lang="en-US" altLang="zh-CN" dirty="0"/>
              <a:t>Suggestions and limitations </a:t>
            </a:r>
          </a:p>
        </p:txBody>
      </p:sp>
    </p:spTree>
    <p:extLst>
      <p:ext uri="{BB962C8B-B14F-4D97-AF65-F5344CB8AC3E}">
        <p14:creationId xmlns:p14="http://schemas.microsoft.com/office/powerpoint/2010/main" val="3086749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Introduction </a:t>
            </a:r>
            <a:endParaRPr lang="en-GB" dirty="0"/>
          </a:p>
        </p:txBody>
      </p:sp>
      <p:sp>
        <p:nvSpPr>
          <p:cNvPr id="3" name="内容占位符 2"/>
          <p:cNvSpPr>
            <a:spLocks noGrp="1"/>
          </p:cNvSpPr>
          <p:nvPr>
            <p:ph idx="1"/>
          </p:nvPr>
        </p:nvSpPr>
        <p:spPr/>
        <p:txBody>
          <a:bodyPr/>
          <a:lstStyle/>
          <a:p>
            <a:pPr marL="0" indent="0">
              <a:buNone/>
            </a:pPr>
            <a:r>
              <a:rPr kumimoji="1" lang="en-US" altLang="zh-CN" sz="2400" dirty="0"/>
              <a:t>America Summer Work and Travel </a:t>
            </a:r>
            <a:r>
              <a:rPr kumimoji="1" lang="en-US" altLang="zh-CN" sz="2400" dirty="0" err="1"/>
              <a:t>Programme</a:t>
            </a:r>
            <a:endParaRPr kumimoji="1" lang="en-US" altLang="zh-CN" sz="2400" dirty="0"/>
          </a:p>
          <a:p>
            <a:r>
              <a:rPr kumimoji="1" lang="en-US" altLang="zh-CN" sz="2400" dirty="0" err="1"/>
              <a:t>Programme</a:t>
            </a:r>
            <a:r>
              <a:rPr kumimoji="1" lang="en-US" altLang="zh-CN" sz="2400" dirty="0"/>
              <a:t> Introduction</a:t>
            </a:r>
          </a:p>
          <a:p>
            <a:r>
              <a:rPr kumimoji="1" lang="en-US" altLang="zh-CN" sz="2400" dirty="0"/>
              <a:t>My gains and inspirations </a:t>
            </a:r>
          </a:p>
          <a:p>
            <a:r>
              <a:rPr kumimoji="1" lang="en-US" altLang="zh-CN" sz="2400" dirty="0"/>
              <a:t>Why did I choose this as my research topic?</a:t>
            </a:r>
            <a:endParaRPr kumimoji="1" lang="zh-CN" altLang="en-US" sz="2400" dirty="0"/>
          </a:p>
          <a:p>
            <a:endParaRPr lang="en-GB" dirty="0"/>
          </a:p>
        </p:txBody>
      </p:sp>
      <p:pic>
        <p:nvPicPr>
          <p:cNvPr id="4" name="图片 3"/>
          <p:cNvPicPr>
            <a:picLocks noChangeAspect="1"/>
          </p:cNvPicPr>
          <p:nvPr/>
        </p:nvPicPr>
        <p:blipFill>
          <a:blip r:embed="rId2"/>
          <a:stretch>
            <a:fillRect/>
          </a:stretch>
        </p:blipFill>
        <p:spPr>
          <a:xfrm>
            <a:off x="611560" y="3861048"/>
            <a:ext cx="1790923" cy="2265115"/>
          </a:xfrm>
          <a:prstGeom prst="rect">
            <a:avLst/>
          </a:prstGeom>
        </p:spPr>
      </p:pic>
      <p:pic>
        <p:nvPicPr>
          <p:cNvPr id="5" name="图片 4"/>
          <p:cNvPicPr>
            <a:picLocks noChangeAspect="1"/>
          </p:cNvPicPr>
          <p:nvPr/>
        </p:nvPicPr>
        <p:blipFill>
          <a:blip r:embed="rId3"/>
          <a:stretch>
            <a:fillRect/>
          </a:stretch>
        </p:blipFill>
        <p:spPr>
          <a:xfrm>
            <a:off x="3131840" y="3804863"/>
            <a:ext cx="1889795" cy="2377484"/>
          </a:xfrm>
          <a:prstGeom prst="rect">
            <a:avLst/>
          </a:prstGeom>
        </p:spPr>
      </p:pic>
      <p:pic>
        <p:nvPicPr>
          <p:cNvPr id="6" name="图片 5"/>
          <p:cNvPicPr>
            <a:picLocks noChangeAspect="1"/>
          </p:cNvPicPr>
          <p:nvPr/>
        </p:nvPicPr>
        <p:blipFill>
          <a:blip r:embed="rId4"/>
          <a:stretch>
            <a:fillRect/>
          </a:stretch>
        </p:blipFill>
        <p:spPr>
          <a:xfrm>
            <a:off x="5292080" y="3976266"/>
            <a:ext cx="2801744" cy="2034677"/>
          </a:xfrm>
          <a:prstGeom prst="rect">
            <a:avLst/>
          </a:prstGeom>
        </p:spPr>
      </p:pic>
    </p:spTree>
    <p:extLst>
      <p:ext uri="{BB962C8B-B14F-4D97-AF65-F5344CB8AC3E}">
        <p14:creationId xmlns:p14="http://schemas.microsoft.com/office/powerpoint/2010/main" val="836598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Introduction</a:t>
            </a:r>
            <a:r>
              <a:rPr lang="en-GB" sz="4000" dirty="0" smtClean="0"/>
              <a:t> </a:t>
            </a:r>
            <a:endParaRPr lang="en-GB" sz="4000" dirty="0"/>
          </a:p>
        </p:txBody>
      </p:sp>
      <p:sp>
        <p:nvSpPr>
          <p:cNvPr id="3" name="内容占位符 2"/>
          <p:cNvSpPr>
            <a:spLocks noGrp="1"/>
          </p:cNvSpPr>
          <p:nvPr>
            <p:ph idx="1"/>
          </p:nvPr>
        </p:nvSpPr>
        <p:spPr/>
        <p:txBody>
          <a:bodyPr>
            <a:normAutofit fontScale="62500" lnSpcReduction="20000"/>
          </a:bodyPr>
          <a:lstStyle/>
          <a:p>
            <a:r>
              <a:rPr lang="en-GB" altLang="zh-CN" dirty="0"/>
              <a:t>It is clear that internships provide a professional aspect to the benefits gained by students, as well as institutions, and companies.</a:t>
            </a:r>
          </a:p>
          <a:p>
            <a:endParaRPr lang="en-GB" altLang="zh-CN" dirty="0"/>
          </a:p>
          <a:p>
            <a:r>
              <a:rPr lang="en-GB" altLang="zh-CN" dirty="0"/>
              <a:t>However, researchers have not paid enough attention to the effects that internships have on the students’ social experiences and social values during the internship programs.</a:t>
            </a:r>
            <a:r>
              <a:rPr lang="zh-CN" altLang="zh-CN" dirty="0"/>
              <a:t> </a:t>
            </a:r>
            <a:endParaRPr lang="en-GB" altLang="zh-CN" dirty="0"/>
          </a:p>
          <a:p>
            <a:endParaRPr lang="en-GB" altLang="zh-CN" dirty="0"/>
          </a:p>
          <a:p>
            <a:r>
              <a:rPr lang="en-GB" altLang="zh-CN" dirty="0"/>
              <a:t>The aim of this research is to investigate the value of overseas summer internship for Chinese students in China. More specifically, three research objectives are: </a:t>
            </a:r>
          </a:p>
          <a:p>
            <a:pPr marL="800100" lvl="1" indent="-342900">
              <a:buFont typeface="+mj-lt"/>
              <a:buAutoNum type="arabicPeriod"/>
            </a:pPr>
            <a:r>
              <a:rPr lang="en-GB" altLang="zh-CN" dirty="0"/>
              <a:t>To examine student motivations for undertaking the overseas summer internships;</a:t>
            </a:r>
          </a:p>
          <a:p>
            <a:pPr marL="800100" lvl="1" indent="-342900">
              <a:buFont typeface="+mj-lt"/>
              <a:buAutoNum type="arabicPeriod"/>
            </a:pPr>
            <a:r>
              <a:rPr lang="en-GB" altLang="zh-CN" dirty="0"/>
              <a:t>To evaluate the students’ perceived values of such internships;</a:t>
            </a:r>
          </a:p>
          <a:p>
            <a:pPr marL="800100" lvl="1" indent="-342900">
              <a:buFont typeface="+mj-lt"/>
              <a:buAutoNum type="arabicPeriod"/>
            </a:pPr>
            <a:r>
              <a:rPr lang="en-GB" altLang="zh-CN" dirty="0"/>
              <a:t>To provide recommendations to improve the promotion of such internships amongst Chinese students. </a:t>
            </a:r>
          </a:p>
        </p:txBody>
      </p:sp>
    </p:spTree>
    <p:extLst>
      <p:ext uri="{BB962C8B-B14F-4D97-AF65-F5344CB8AC3E}">
        <p14:creationId xmlns:p14="http://schemas.microsoft.com/office/powerpoint/2010/main" val="168067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Theoretical Background</a:t>
            </a:r>
            <a:endParaRPr lang="en-GB" dirty="0"/>
          </a:p>
        </p:txBody>
      </p:sp>
      <p:sp>
        <p:nvSpPr>
          <p:cNvPr id="3" name="内容占位符 2"/>
          <p:cNvSpPr>
            <a:spLocks noGrp="1"/>
          </p:cNvSpPr>
          <p:nvPr>
            <p:ph idx="1"/>
          </p:nvPr>
        </p:nvSpPr>
        <p:spPr/>
        <p:txBody>
          <a:bodyPr>
            <a:normAutofit fontScale="62500" lnSpcReduction="20000"/>
          </a:bodyPr>
          <a:lstStyle/>
          <a:p>
            <a:pPr marL="0" indent="0">
              <a:buNone/>
            </a:pPr>
            <a:r>
              <a:rPr lang="en-GB" altLang="zh-CN" sz="4000" b="1" dirty="0"/>
              <a:t>Defining internships</a:t>
            </a:r>
          </a:p>
          <a:p>
            <a:pPr marL="0" indent="0">
              <a:buNone/>
            </a:pPr>
            <a:endParaRPr lang="en-GB" altLang="zh-CN" sz="4000" dirty="0"/>
          </a:p>
          <a:p>
            <a:r>
              <a:rPr lang="en-GB" altLang="zh-CN" dirty="0"/>
              <a:t> </a:t>
            </a:r>
            <a:r>
              <a:rPr lang="en-US" altLang="zh-CN" dirty="0"/>
              <a:t>Internships are one source of work experience which can be classified into apprenticeships, cooperative education, and so on</a:t>
            </a:r>
            <a:r>
              <a:rPr lang="zh-CN" altLang="zh-CN" dirty="0"/>
              <a:t> </a:t>
            </a:r>
            <a:r>
              <a:rPr lang="en-US" altLang="zh-CN" dirty="0"/>
              <a:t>(Anderson and </a:t>
            </a:r>
            <a:r>
              <a:rPr lang="en-US" altLang="zh-CN" dirty="0" err="1"/>
              <a:t>Gerbing</a:t>
            </a:r>
            <a:r>
              <a:rPr lang="en-US" altLang="zh-CN" dirty="0"/>
              <a:t> ,1998; Auburn, 2007; Auburn et al.,1993; Chang et al., 2009; Leslie, 1991).</a:t>
            </a:r>
          </a:p>
          <a:p>
            <a:endParaRPr lang="en-US" altLang="zh-CN" dirty="0"/>
          </a:p>
          <a:p>
            <a:r>
              <a:rPr lang="en-US" altLang="zh-CN" dirty="0"/>
              <a:t>For students in China, internships were also described as a necessary educational model to enhance students’ ability both in studying and working ( Chen, 2011; Jia and Yin, 2010).</a:t>
            </a:r>
          </a:p>
          <a:p>
            <a:endParaRPr lang="en-US" altLang="zh-CN" dirty="0"/>
          </a:p>
          <a:p>
            <a:r>
              <a:rPr lang="en-US" altLang="zh-CN" dirty="0"/>
              <a:t>For this research, </a:t>
            </a:r>
            <a:r>
              <a:rPr lang="en-GB" altLang="zh-CN" dirty="0"/>
              <a:t>an internship is a direct process for students to explore and gain global value and social experience which could be engaged in the real life for students.</a:t>
            </a:r>
          </a:p>
          <a:p>
            <a:endParaRPr lang="en-GB" dirty="0"/>
          </a:p>
        </p:txBody>
      </p:sp>
    </p:spTree>
    <p:extLst>
      <p:ext uri="{BB962C8B-B14F-4D97-AF65-F5344CB8AC3E}">
        <p14:creationId xmlns:p14="http://schemas.microsoft.com/office/powerpoint/2010/main" val="76186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Theoretical Background</a:t>
            </a:r>
            <a:endParaRPr lang="en-GB" dirty="0"/>
          </a:p>
        </p:txBody>
      </p:sp>
      <p:sp>
        <p:nvSpPr>
          <p:cNvPr id="3" name="内容占位符 2"/>
          <p:cNvSpPr>
            <a:spLocks noGrp="1"/>
          </p:cNvSpPr>
          <p:nvPr>
            <p:ph idx="1"/>
          </p:nvPr>
        </p:nvSpPr>
        <p:spPr/>
        <p:txBody>
          <a:bodyPr>
            <a:normAutofit fontScale="62500" lnSpcReduction="20000"/>
          </a:bodyPr>
          <a:lstStyle/>
          <a:p>
            <a:pPr marL="0" indent="0">
              <a:buNone/>
            </a:pPr>
            <a:r>
              <a:rPr lang="en-GB" altLang="zh-CN" sz="3800" b="1" dirty="0"/>
              <a:t>Why choose internships?</a:t>
            </a:r>
          </a:p>
          <a:p>
            <a:endParaRPr lang="en-GB" altLang="zh-CN" dirty="0"/>
          </a:p>
          <a:p>
            <a:r>
              <a:rPr lang="en-US" altLang="zh-CN" dirty="0"/>
              <a:t>finding proposed by Richard, et al. (2007) that internships provided win-win-win opportunities for students, employers (host organizations) and schools (institutions) were the essential reason why internship programs were prevalent.</a:t>
            </a:r>
          </a:p>
          <a:p>
            <a:endParaRPr lang="en-US" altLang="zh-CN" dirty="0"/>
          </a:p>
          <a:p>
            <a:r>
              <a:rPr lang="en-US" altLang="zh-CN" dirty="0"/>
              <a:t>Students benefited from overseas internships in different facets.</a:t>
            </a:r>
          </a:p>
          <a:p>
            <a:pPr lvl="1">
              <a:buFont typeface="Wingdings" charset="2"/>
              <a:buChar char="ü"/>
            </a:pPr>
            <a:r>
              <a:rPr lang="en-US" altLang="zh-CN" dirty="0"/>
              <a:t>Foreign language skills enhancement (</a:t>
            </a:r>
            <a:r>
              <a:rPr lang="en-US" altLang="zh-CN" dirty="0" err="1"/>
              <a:t>Stronkhorst</a:t>
            </a:r>
            <a:r>
              <a:rPr lang="en-US" altLang="zh-CN" dirty="0"/>
              <a:t>, 2005)</a:t>
            </a:r>
          </a:p>
          <a:p>
            <a:pPr lvl="1">
              <a:buFont typeface="Wingdings" charset="2"/>
              <a:buChar char="ü"/>
            </a:pPr>
            <a:r>
              <a:rPr lang="en-US" altLang="zh-CN" dirty="0"/>
              <a:t>Intercultural competencies(</a:t>
            </a:r>
            <a:r>
              <a:rPr lang="en-US" altLang="zh-CN" dirty="0" err="1"/>
              <a:t>Stronkhorst</a:t>
            </a:r>
            <a:r>
              <a:rPr lang="en-US" altLang="zh-CN" dirty="0"/>
              <a:t>, 2005)</a:t>
            </a:r>
          </a:p>
          <a:p>
            <a:pPr lvl="1">
              <a:buFont typeface="Wingdings" charset="2"/>
              <a:buChar char="ü"/>
            </a:pPr>
            <a:r>
              <a:rPr lang="en-US" altLang="zh-CN" dirty="0"/>
              <a:t>Exotic tourist experience achievement(</a:t>
            </a:r>
            <a:r>
              <a:rPr lang="en-US" altLang="zh-CN" dirty="0" err="1"/>
              <a:t>Toncar</a:t>
            </a:r>
            <a:r>
              <a:rPr lang="en-US" altLang="zh-CN" dirty="0"/>
              <a:t> and </a:t>
            </a:r>
            <a:r>
              <a:rPr lang="en-US" altLang="zh-CN" dirty="0" err="1"/>
              <a:t>Cudmore</a:t>
            </a:r>
            <a:r>
              <a:rPr lang="en-US" altLang="zh-CN" dirty="0"/>
              <a:t>, 2000)</a:t>
            </a:r>
          </a:p>
          <a:p>
            <a:pPr lvl="1">
              <a:buFont typeface="Wingdings" charset="2"/>
              <a:buChar char="ü"/>
            </a:pPr>
            <a:r>
              <a:rPr lang="en-US" altLang="zh-CN" dirty="0"/>
              <a:t>Enhanced ability to critically reflect on their business workplace(Gerber, 2001; Tribe, 2001)</a:t>
            </a:r>
            <a:endParaRPr lang="en-GB" altLang="zh-CN" dirty="0"/>
          </a:p>
          <a:p>
            <a:endParaRPr lang="en-GB" dirty="0"/>
          </a:p>
        </p:txBody>
      </p:sp>
    </p:spTree>
    <p:extLst>
      <p:ext uri="{BB962C8B-B14F-4D97-AF65-F5344CB8AC3E}">
        <p14:creationId xmlns:p14="http://schemas.microsoft.com/office/powerpoint/2010/main" val="1336021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Theoretical Background</a:t>
            </a:r>
            <a:endParaRPr lang="en-GB" dirty="0"/>
          </a:p>
        </p:txBody>
      </p:sp>
      <p:sp>
        <p:nvSpPr>
          <p:cNvPr id="3" name="内容占位符 2"/>
          <p:cNvSpPr>
            <a:spLocks noGrp="1"/>
          </p:cNvSpPr>
          <p:nvPr>
            <p:ph idx="1"/>
          </p:nvPr>
        </p:nvSpPr>
        <p:spPr/>
        <p:txBody>
          <a:bodyPr>
            <a:normAutofit fontScale="70000" lnSpcReduction="20000"/>
          </a:bodyPr>
          <a:lstStyle/>
          <a:p>
            <a:pPr marL="0" indent="0">
              <a:buNone/>
            </a:pPr>
            <a:r>
              <a:rPr lang="en-US" altLang="zh-CN" sz="4000" b="1" dirty="0"/>
              <a:t>The value of Internship in tourism and hospitality</a:t>
            </a:r>
          </a:p>
          <a:p>
            <a:endParaRPr lang="en-US" altLang="zh-CN" b="1" dirty="0"/>
          </a:p>
          <a:p>
            <a:r>
              <a:rPr lang="en-US" altLang="zh-CN" dirty="0"/>
              <a:t>the tangible and tight link between university education and the expectations that industry(</a:t>
            </a:r>
            <a:r>
              <a:rPr lang="en-US" altLang="zh-CN" dirty="0" err="1"/>
              <a:t>Domask</a:t>
            </a:r>
            <a:r>
              <a:rPr lang="en-US" altLang="zh-CN" dirty="0"/>
              <a:t>, 2007; Singh, 2010;</a:t>
            </a:r>
            <a:r>
              <a:rPr lang="zh-CN" altLang="zh-CN" dirty="0"/>
              <a:t> </a:t>
            </a:r>
            <a:r>
              <a:rPr lang="en-US" altLang="zh-CN" dirty="0" err="1"/>
              <a:t>Solnet</a:t>
            </a:r>
            <a:r>
              <a:rPr lang="en-US" altLang="zh-CN" dirty="0"/>
              <a:t>, et al., 2009).</a:t>
            </a:r>
          </a:p>
          <a:p>
            <a:endParaRPr lang="en-US" altLang="zh-CN" dirty="0"/>
          </a:p>
          <a:p>
            <a:r>
              <a:rPr lang="en-US" altLang="zh-CN" dirty="0"/>
              <a:t>a crucial element for hospitality and tourism graduates to gain related work experience, skills and help place students in their early careers (</a:t>
            </a:r>
            <a:r>
              <a:rPr lang="en-US" altLang="zh-CN" dirty="0" err="1"/>
              <a:t>Breiter</a:t>
            </a:r>
            <a:r>
              <a:rPr lang="en-US" altLang="zh-CN" dirty="0"/>
              <a:t>, 1993)</a:t>
            </a:r>
            <a:r>
              <a:rPr lang="zh-CN" altLang="zh-CN" dirty="0"/>
              <a:t> </a:t>
            </a:r>
            <a:endParaRPr lang="en-US" altLang="zh-CN" dirty="0"/>
          </a:p>
          <a:p>
            <a:endParaRPr lang="en-US" altLang="zh-CN" dirty="0"/>
          </a:p>
          <a:p>
            <a:r>
              <a:rPr lang="en-US" altLang="zh-CN" dirty="0"/>
              <a:t>an experiential studying and teaching tool and an essential part of major education (Barrows,1999;</a:t>
            </a:r>
            <a:r>
              <a:rPr lang="zh-CN" altLang="zh-CN" dirty="0"/>
              <a:t> </a:t>
            </a:r>
            <a:r>
              <a:rPr lang="en-US" altLang="zh-CN" dirty="0"/>
              <a:t>Busby and Gibson, 2010).</a:t>
            </a:r>
            <a:endParaRPr lang="zh-CN" altLang="zh-CN" dirty="0"/>
          </a:p>
          <a:p>
            <a:endParaRPr lang="en-GB" dirty="0"/>
          </a:p>
        </p:txBody>
      </p:sp>
    </p:spTree>
    <p:extLst>
      <p:ext uri="{BB962C8B-B14F-4D97-AF65-F5344CB8AC3E}">
        <p14:creationId xmlns:p14="http://schemas.microsoft.com/office/powerpoint/2010/main" val="42692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a:t>M</a:t>
            </a:r>
            <a:r>
              <a:rPr lang="en-GB" dirty="0" smtClean="0"/>
              <a:t>ethodology</a:t>
            </a:r>
            <a:endParaRPr lang="en-GB" dirty="0"/>
          </a:p>
        </p:txBody>
      </p:sp>
      <p:sp>
        <p:nvSpPr>
          <p:cNvPr id="3" name="内容占位符 2"/>
          <p:cNvSpPr>
            <a:spLocks noGrp="1"/>
          </p:cNvSpPr>
          <p:nvPr>
            <p:ph idx="1"/>
          </p:nvPr>
        </p:nvSpPr>
        <p:spPr/>
        <p:txBody>
          <a:bodyPr>
            <a:normAutofit fontScale="55000" lnSpcReduction="20000"/>
          </a:bodyPr>
          <a:lstStyle/>
          <a:p>
            <a:r>
              <a:rPr lang="en-GB" altLang="zh-CN" dirty="0"/>
              <a:t>The data was collected with the help of an instrument - a structured, straightforward questionnaire.</a:t>
            </a:r>
          </a:p>
          <a:p>
            <a:endParaRPr lang="en-GB" altLang="zh-CN" dirty="0"/>
          </a:p>
          <a:p>
            <a:r>
              <a:rPr lang="en-GB" altLang="zh-CN" dirty="0"/>
              <a:t>Questionnaires were used in a range of internships researches (e.g. </a:t>
            </a:r>
            <a:r>
              <a:rPr lang="en-GB" altLang="zh-CN" dirty="0" err="1"/>
              <a:t>Gabris</a:t>
            </a:r>
            <a:r>
              <a:rPr lang="en-GB" altLang="zh-CN" dirty="0"/>
              <a:t> and Mitchell, 1989; Ruth and Wolff, 2015; Brown-Liburd and </a:t>
            </a:r>
            <a:r>
              <a:rPr lang="en-GB" altLang="zh-CN" dirty="0" err="1"/>
              <a:t>Porco</a:t>
            </a:r>
            <a:r>
              <a:rPr lang="en-GB" altLang="zh-CN" dirty="0"/>
              <a:t>, 2011). </a:t>
            </a:r>
          </a:p>
          <a:p>
            <a:endParaRPr lang="en-GB" altLang="zh-CN" dirty="0"/>
          </a:p>
          <a:p>
            <a:r>
              <a:rPr lang="en-GB" altLang="zh-CN" dirty="0"/>
              <a:t>A range of previous literature sources and the research objectives informed the design of different questions. </a:t>
            </a:r>
          </a:p>
          <a:p>
            <a:endParaRPr lang="en-GB" altLang="zh-CN" dirty="0"/>
          </a:p>
          <a:p>
            <a:r>
              <a:rPr lang="en-GB" altLang="zh-CN" dirty="0"/>
              <a:t>An online questionnaire was designed and snowball sampling was adopted. </a:t>
            </a:r>
          </a:p>
          <a:p>
            <a:endParaRPr lang="en-GB" altLang="zh-CN" dirty="0"/>
          </a:p>
          <a:p>
            <a:r>
              <a:rPr lang="en-GB" altLang="zh-CN" dirty="0"/>
              <a:t>In total 400 usable questionnaires were collected. </a:t>
            </a:r>
          </a:p>
          <a:p>
            <a:endParaRPr lang="en-GB" altLang="zh-CN" dirty="0"/>
          </a:p>
          <a:p>
            <a:r>
              <a:rPr lang="en-GB" altLang="zh-CN" dirty="0"/>
              <a:t>SPSS was adopted to analyse the collected data. </a:t>
            </a:r>
          </a:p>
          <a:p>
            <a:endParaRPr lang="en-GB" dirty="0"/>
          </a:p>
        </p:txBody>
      </p:sp>
    </p:spTree>
    <p:extLst>
      <p:ext uri="{BB962C8B-B14F-4D97-AF65-F5344CB8AC3E}">
        <p14:creationId xmlns:p14="http://schemas.microsoft.com/office/powerpoint/2010/main" val="598148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Results </a:t>
            </a:r>
            <a:endParaRPr lang="en-GB" dirty="0"/>
          </a:p>
        </p:txBody>
      </p:sp>
      <p:sp>
        <p:nvSpPr>
          <p:cNvPr id="3" name="内容占位符 2"/>
          <p:cNvSpPr>
            <a:spLocks noGrp="1"/>
          </p:cNvSpPr>
          <p:nvPr>
            <p:ph idx="1"/>
          </p:nvPr>
        </p:nvSpPr>
        <p:spPr/>
        <p:txBody>
          <a:bodyPr/>
          <a:lstStyle/>
          <a:p>
            <a:pPr marL="0" indent="0">
              <a:buNone/>
            </a:pPr>
            <a:r>
              <a:rPr lang="en-GB" altLang="zh-CN" sz="2000" b="1" dirty="0"/>
              <a:t>Profile of the respondents</a:t>
            </a:r>
            <a:endParaRPr lang="en-GB" altLang="zh-CN" sz="2000" dirty="0"/>
          </a:p>
          <a:p>
            <a:r>
              <a:rPr lang="en-GB" altLang="zh-CN" sz="1800" b="1" dirty="0"/>
              <a:t>All the respondents are chosen from China, a large percentage </a:t>
            </a:r>
          </a:p>
          <a:p>
            <a:pPr marL="0" indent="0">
              <a:buNone/>
            </a:pPr>
            <a:r>
              <a:rPr lang="en-GB" altLang="zh-CN" sz="1800" b="1" dirty="0"/>
              <a:t>Of them are from Chongqing.</a:t>
            </a:r>
          </a:p>
          <a:p>
            <a:endParaRPr lang="en-GB" dirty="0"/>
          </a:p>
        </p:txBody>
      </p:sp>
      <p:pic>
        <p:nvPicPr>
          <p:cNvPr id="4" name="图片 3"/>
          <p:cNvPicPr>
            <a:picLocks noChangeAspect="1"/>
          </p:cNvPicPr>
          <p:nvPr/>
        </p:nvPicPr>
        <p:blipFill>
          <a:blip r:embed="rId2"/>
          <a:stretch>
            <a:fillRect/>
          </a:stretch>
        </p:blipFill>
        <p:spPr>
          <a:xfrm>
            <a:off x="3779912" y="2543919"/>
            <a:ext cx="4819731" cy="3572520"/>
          </a:xfrm>
          <a:prstGeom prst="rect">
            <a:avLst/>
          </a:prstGeom>
        </p:spPr>
      </p:pic>
    </p:spTree>
    <p:extLst>
      <p:ext uri="{BB962C8B-B14F-4D97-AF65-F5344CB8AC3E}">
        <p14:creationId xmlns:p14="http://schemas.microsoft.com/office/powerpoint/2010/main" val="709123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master_template_ISCONTOUR_2017</Template>
  <TotalTime>933</TotalTime>
  <Words>1343</Words>
  <Application>Microsoft Macintosh PowerPoint</Application>
  <PresentationFormat>全屏显示(4:3)</PresentationFormat>
  <Paragraphs>141</Paragraphs>
  <Slides>18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Helvetica 45 Light</vt:lpstr>
      <vt:lpstr>Wingdings</vt:lpstr>
      <vt:lpstr>ヒラギノ角ゴ Pro W3</vt:lpstr>
      <vt:lpstr>宋体</vt:lpstr>
      <vt:lpstr>Arial</vt:lpstr>
      <vt:lpstr>Larissa</vt:lpstr>
      <vt:lpstr>THE OVERSEAS SUMMER INTERNSHIP BY CHINESE STUDENTS          --- Motivations and perceived value</vt:lpstr>
      <vt:lpstr>Outline </vt:lpstr>
      <vt:lpstr>Introduction </vt:lpstr>
      <vt:lpstr>Introduction </vt:lpstr>
      <vt:lpstr>Theoretical Background</vt:lpstr>
      <vt:lpstr>Theoretical Background</vt:lpstr>
      <vt:lpstr>Theoretical Background</vt:lpstr>
      <vt:lpstr>Methodology</vt:lpstr>
      <vt:lpstr>Results </vt:lpstr>
      <vt:lpstr>Results </vt:lpstr>
      <vt:lpstr>Results </vt:lpstr>
      <vt:lpstr>Results</vt:lpstr>
      <vt:lpstr>Results </vt:lpstr>
      <vt:lpstr>Results </vt:lpstr>
      <vt:lpstr>Results</vt:lpstr>
      <vt:lpstr>Conclusion</vt:lpstr>
      <vt:lpstr>Contributions of the research </vt:lpstr>
      <vt:lpstr>Suggestions and limitations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OVERSEAS SUMMER INTERNSHIP BY CHINESE STUDENTS         --- Motivations and perceived value</dc:title>
  <dc:creator>y10735</dc:creator>
  <cp:lastModifiedBy>y10735</cp:lastModifiedBy>
  <cp:revision>9</cp:revision>
  <dcterms:created xsi:type="dcterms:W3CDTF">2017-05-10T09:24:46Z</dcterms:created>
  <dcterms:modified xsi:type="dcterms:W3CDTF">2017-05-11T06:54:15Z</dcterms:modified>
</cp:coreProperties>
</file>