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bookmarkIdSeed="6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64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新細明體" panose="02020500000000000000" pitchFamily="18" charset="-120"/>
      <p:regular r:id="rId28"/>
    </p:embeddedFont>
    <p:embeddedFont>
      <p:font typeface="新細明體" panose="02020500000000000000" pitchFamily="18" charset="-120"/>
      <p:regular r:id="rId28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72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11.05.2017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1988840"/>
            <a:ext cx="7776864" cy="1470025"/>
          </a:xfrm>
          <a:ln>
            <a:noFill/>
          </a:ln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5904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Name, University, Country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52741"/>
            <a:ext cx="2376264" cy="158473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683568" y="3573016"/>
            <a:ext cx="7776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www.tourism-student-conference.com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4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Heading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F933-4CCF-400C-B85E-213ACAFF80D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6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Heading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8FEE-CBF9-453D-A54B-9C8A6133C25E}" type="slidenum">
              <a:rPr lang="de-DE" smtClean="0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6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6201-6C0A-45C0-A20A-D4D777C995B7}" type="slidenum">
              <a:rPr lang="de-DE" smtClean="0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5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45 Light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F933-4CCF-400C-B85E-213ACAFF80D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83944"/>
            <a:ext cx="1558615" cy="5548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15586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google.com/url?sa=i&amp;rct=j&amp;q=&amp;esrc=s&amp;source=images&amp;cd=&amp;cad=rja&amp;uact=8&amp;ved=0ahUKEwiVu-ngvOfTAhUShrwKHXbjBm4QjRwIBw&amp;url=https://www.iconfinder.com/icons/559712/comment_feedback_hate_negative_seo_testimonial_unlike_icon&amp;psig=AFQjCNEmMW179pTMnNNVk7bz8S2rAW1hxw&amp;ust=149457952208135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com/url?sa=i&amp;rct=j&amp;q=&amp;esrc=s&amp;source=images&amp;cd=&amp;ved=0ahUKEwid59mZx-fTAhXEopQKHTvyByEQjRwIBw&amp;url=https://pixabay.com/en/button-yes-no-red-green-icon-32259/&amp;psig=AFQjCNEzAKtdKpyfeESrZxGa2U53-j1KaA&amp;ust=14945823143380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google.com/url?sa=i&amp;rct=j&amp;q=&amp;esrc=s&amp;source=images&amp;cd=&amp;cad=rja&amp;uact=8&amp;ved=0ahUKEwirqLW2xOfTAhXEXbwKHdoGCw8QjRwIBw&amp;url=http://www.rentalworld.com/Party_Center/tents/festival_booths/festival_booths_8x8.html&amp;psig=AFQjCNFb8y12mIhdvlZNeQ1dSZrhjrOYkw&amp;ust=1494581555445750" TargetMode="External"/><Relationship Id="rId7" Type="http://schemas.openxmlformats.org/officeDocument/2006/relationships/hyperlink" Target="http://www.google.com/url?sa=i&amp;rct=j&amp;q=&amp;esrc=s&amp;source=images&amp;cd=&amp;cad=rja&amp;uact=8&amp;ved=0ahUKEwiZ7LCFxefTAhUIy7wKHZzbBr8QjRwIBw&amp;url=http://www.sisab.pt/website/index_en.php&amp;psig=AFQjCNGC-IZMyK2jUzPgVdtA3gkvKdbnxw&amp;ust=1494581743854585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/url?sa=i&amp;rct=j&amp;q=&amp;esrc=s&amp;source=images&amp;cd=&amp;cad=rja&amp;uact=8&amp;ved=0ahUKEwih7bffxOfTAhWEfrwKHZTPCYsQjRwIBw&amp;url=http://en.wtcf.org.cn/Destinations/Festivals/2016092812549.html&amp;psig=AFQjCNFmlb9xF1l7UlUcat_n2WE9GT_NoA&amp;ust=1494581666285310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09/jmkr.43.3.34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macaotourism.gov.mo/events/calendar.php" TargetMode="External"/><Relationship Id="rId2" Type="http://schemas.openxmlformats.org/officeDocument/2006/relationships/hyperlink" Target="http://dare.uva.nl/cgi/arno/show.cgi?fid=53028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are.uva.nl/cgi/arno/show.cgi?fid=1188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an7rltufTAhUEppQKHfrNDZQQjRwIBw&amp;url=http://www.vancouversun.com/booming%2Bsuccess%2Bmacau%2Bgaming%2Bindustry%2Bfacing%2Bchallenges/8718742/story.html&amp;psig=AFQjCNFvmHcvBTMgK2zlng-kiPGvTE04ww&amp;ust=14945778676088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hyperlink" Target="https://www.adaptelec.com/index.php?main_page=document_general_info&amp;products_id=2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jq0rvZuufTAhXJJpQKHUoODpcQjRwIBw&amp;url=http://www.browse-reviews.com/&amp;psig=AFQjCNEQjERv0bMmu4HFSRYB-GagNbh3JQ&amp;ust=14945789671027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KzZH2uufTAhUBEpQKHY9xCD4QjRwIBw&amp;url=https://www.upcounsel.com/blog/can-bad-online-reviews-really-hurt-your-business&amp;psig=AFQjCNH6B4qlR_2PGHKsNjNMFK_EgTr0hQ&amp;ust=1494579033650143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0ahUKEwijjIvluufTAhVBNZQKHSUyDBwQjRwIBw&amp;url=https://www.losomoinc.com/2016/11/01/online-reviews-for-business/&amp;psig=AFQjCNEQjERv0bMmu4HFSRYB-GagNbh3JQ&amp;ust=14945789671027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source=images&amp;cd=&amp;cad=rja&amp;uact=8&amp;ved=0ahUKEwiV-7jGu-fTAhXFwrwKHRFDBHYQjRwIBw&amp;url=http://marketingland.com/psychology-clicking-buy-now-139046&amp;psig=AFQjCNF3-FVak6rgr4_9bVTXZs2YvRf-iw&amp;ust=14945792024241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0ahUKEwjgta34u-fTAhWDxrwKHSRADG8QjRwIBw&amp;url=https://kukly-bratc.ru/how-not-to-buy.php&amp;psig=AFQjCNFVkxt8TEemJXhN944OF7QuaagqZA&amp;ust=149457923841447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ahUKEwi1v4OWvOfTAhXMfLwKHfx8CPwQjRwIBw&amp;url=http://anthillonline.com/online-reviews-review-make-customer-reviews-internet/&amp;psig=AFQjCNFKkMuXTVCeB8mgTAKur8ssG7JyGw&amp;ust=14945793445700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GsZKqvOfTAhWLa7wKHbsqAxEQjRwIBw&amp;url=http://www.attractchina.com/chinese-tourists-travel-review/&amp;psig=AFQjCNFKkMuXTVCeB8mgTAKur8ssG7JyGw&amp;ust=1494579344570015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google.com/url?sa=i&amp;rct=j&amp;q=&amp;esrc=s&amp;source=images&amp;cd=&amp;cad=rja&amp;uact=8&amp;ved=0ahUKEwiZ-uWevOfTAhXBxrwKHSEpAk4QjRwIBw&amp;url=http://www.renaissancerentals.com/blog/online-apartment-review-complaints-really-mean/&amp;psig=AFQjCNFKkMuXTVCeB8mgTAKur8ssG7JyGw&amp;ust=14945793445700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url?sa=i&amp;rct=j&amp;q=&amp;esrc=s&amp;source=images&amp;cd=&amp;cad=rja&amp;uact=8&amp;ved=0ahUKEwiv3fjOvOfTAhWMyLwKHTZ9CDsQjRwIBw&amp;url=https://www.iconfinder.com/icons/559681/comment_feedback_like_positive_satisfied_seo_testimonial_icon&amp;psig=AFQjCNGn_P0eaSy3CDSwjoIj76Y-nx5HfA&amp;ust=14945794869866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google.com/url?sa=i&amp;rct=j&amp;q=&amp;esrc=s&amp;source=images&amp;cd=&amp;cad=rja&amp;uact=8&amp;ved=0ahUKEwiVu-ngvOfTAhUShrwKHXbjBm4QjRwIBw&amp;url=https://www.iconfinder.com/icons/559712/comment_feedback_hate_negative_seo_testimonial_unlike_icon&amp;psig=AFQjCNEmMW179pTMnNNVk7bz8S2rAW1hxw&amp;ust=149457952208135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google.com/url?sa=i&amp;rct=j&amp;q=&amp;esrc=s&amp;source=images&amp;cd=&amp;cad=rja&amp;uact=8&amp;ved=0ahUKEwiv3fjOvOfTAhWMyLwKHTZ9CDsQjRwIBw&amp;url=https://www.iconfinder.com/icons/559681/comment_feedback_like_positive_satisfied_seo_testimonial_icon&amp;psig=AFQjCNGn_P0eaSy3CDSwjoIj76Y-nx5HfA&amp;ust=14945794869866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6864" cy="2163465"/>
          </a:xfrm>
        </p:spPr>
        <p:txBody>
          <a:bodyPr/>
          <a:lstStyle/>
          <a:p>
            <a:r>
              <a:rPr lang="en-GB" altLang="zh-TW" dirty="0"/>
              <a:t>Effects of Online Customers’ Reviews on Tourists’ Attitudes and Intentions of Festival: The Case of </a:t>
            </a:r>
            <a:r>
              <a:rPr lang="en-GB" altLang="zh-TW" dirty="0" err="1"/>
              <a:t>Lusofonia</a:t>
            </a:r>
            <a:r>
              <a:rPr lang="en-GB" altLang="zh-TW" dirty="0"/>
              <a:t> Festival in Macau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381000" y="3789040"/>
            <a:ext cx="7010400" cy="1752600"/>
          </a:xfrm>
        </p:spPr>
        <p:txBody>
          <a:bodyPr/>
          <a:lstStyle/>
          <a:p>
            <a:pPr algn="r"/>
            <a:r>
              <a:rPr lang="en-US" altLang="zh-TW" dirty="0" err="1"/>
              <a:t>ChiIan</a:t>
            </a:r>
            <a:r>
              <a:rPr lang="en-US" altLang="zh-TW" dirty="0"/>
              <a:t> Ma (Doris)</a:t>
            </a:r>
          </a:p>
          <a:p>
            <a:pPr algn="r"/>
            <a:r>
              <a:rPr lang="en-GB" altLang="zh-TW" dirty="0"/>
              <a:t>Institute for Tourism Studies, Macao, China</a:t>
            </a:r>
          </a:p>
          <a:p>
            <a:pPr algn="r"/>
            <a:r>
              <a:rPr lang="en-GB" altLang="zh-TW" dirty="0"/>
              <a:t>S134456@ift.edu.mo</a:t>
            </a:r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715814"/>
            <a:ext cx="3962400" cy="4380186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67544" y="188640"/>
            <a:ext cx="8208912" cy="11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b="1" smtClean="0"/>
              <a:t>Methodology</a:t>
            </a:r>
            <a:endParaRPr lang="zh-TW" altLang="en-US" b="1" dirty="0"/>
          </a:p>
        </p:txBody>
      </p:sp>
      <p:sp>
        <p:nvSpPr>
          <p:cNvPr id="7" name="矩形 6"/>
          <p:cNvSpPr>
            <a:spLocks/>
          </p:cNvSpPr>
          <p:nvPr/>
        </p:nvSpPr>
        <p:spPr>
          <a:xfrm>
            <a:off x="4572000" y="1681655"/>
            <a:ext cx="4104456" cy="4566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>
                <a:effectLst/>
                <a:latin typeface="Times New Roman"/>
                <a:ea typeface="PMingLiU"/>
              </a:rPr>
              <a:t> </a:t>
            </a:r>
            <a:endParaRPr lang="zh-TW" sz="1100">
              <a:effectLst/>
              <a:latin typeface="Times New Roman"/>
              <a:ea typeface="PMingLiU"/>
            </a:endParaRPr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5814"/>
            <a:ext cx="3581400" cy="4532586"/>
          </a:xfrm>
          <a:prstGeom prst="rect">
            <a:avLst/>
          </a:prstGeom>
          <a:noFill/>
        </p:spPr>
      </p:pic>
      <p:pic>
        <p:nvPicPr>
          <p:cNvPr id="9" name="Picture 4" descr="「negative comment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100289"/>
            <a:ext cx="1742256" cy="17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335360"/>
          </a:xfrm>
        </p:spPr>
        <p:txBody>
          <a:bodyPr/>
          <a:lstStyle/>
          <a:p>
            <a:r>
              <a:rPr lang="en-US" altLang="zh-TW" b="1" dirty="0" smtClean="0"/>
              <a:t>Result</a:t>
            </a:r>
            <a:endParaRPr lang="zh-TW" altLang="en-US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228600" y="1905000"/>
            <a:ext cx="8686800" cy="4163043"/>
            <a:chOff x="533400" y="1668516"/>
            <a:chExt cx="7848600" cy="345631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68516"/>
              <a:ext cx="7696200" cy="345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33400" y="1668516"/>
              <a:ext cx="990600" cy="388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05000" y="3733800"/>
            <a:ext cx="685800" cy="2334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19856" y="3733799"/>
            <a:ext cx="685800" cy="2334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222" y="228600"/>
            <a:ext cx="8208912" cy="136815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TW" b="1" dirty="0"/>
              <a:t>Result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130890"/>
              </p:ext>
            </p:extLst>
          </p:nvPr>
        </p:nvGraphicFramePr>
        <p:xfrm>
          <a:off x="304800" y="1828800"/>
          <a:ext cx="8610600" cy="3886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79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Positive OCRs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Negative OCRs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94"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H1: Tourists’ attitudes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H3: Tourists’ 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attitudes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zh-TW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94"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H2:Tourists’ visiting 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intention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H4: Tourists’ visiting 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intention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zh-TW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616"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H5: Trust </a:t>
                      </a:r>
                      <a:r>
                        <a:rPr lang="en-GB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positive OCRs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Festival organizers’ created information.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H6: Trust </a:t>
                      </a:r>
                      <a:r>
                        <a:rPr lang="en-GB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negative OCRs 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Festival organizers’ created information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94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H7: Trust negative OCRs  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positive OCRs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94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H8: Negative OCRs influences tourists’ attitudes towards the festival 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positive OCRs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616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H9: Negative OCRs influences tourists’ visiting intentions towards the Festival 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positive OCRs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42" name="Picture 2" descr="相關圖片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90041" y="2320159"/>
            <a:ext cx="346841" cy="3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相關圖片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4"/>
          <a:stretch/>
        </p:blipFill>
        <p:spPr bwMode="auto">
          <a:xfrm>
            <a:off x="3131943" y="3505200"/>
            <a:ext cx="399861" cy="4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相關圖片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31804" y="2792335"/>
            <a:ext cx="358008" cy="3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相關圖片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15200" y="2320159"/>
            <a:ext cx="346841" cy="3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相關圖片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109293" y="2792335"/>
            <a:ext cx="346841" cy="3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相關圖片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4"/>
          <a:stretch/>
        </p:blipFill>
        <p:spPr bwMode="auto">
          <a:xfrm>
            <a:off x="8256204" y="3475657"/>
            <a:ext cx="399861" cy="4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相關圖片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4"/>
          <a:stretch/>
        </p:blipFill>
        <p:spPr bwMode="auto">
          <a:xfrm>
            <a:off x="6915339" y="4030148"/>
            <a:ext cx="399861" cy="4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相關圖片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785992" y="4444028"/>
            <a:ext cx="358008" cy="3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相關圖片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29200" y="5334000"/>
            <a:ext cx="358008" cy="3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Result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75441" y="1640336"/>
            <a:ext cx="7772400" cy="2931664"/>
            <a:chOff x="1190625" y="2228850"/>
            <a:chExt cx="6762750" cy="24003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5" y="2228850"/>
              <a:ext cx="676275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516654" y="2228850"/>
              <a:ext cx="692736" cy="249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220" name="Picture 4" descr="「festival booths」的圖片搜尋結果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5869" r="5528" b="4905"/>
          <a:stretch/>
        </p:blipFill>
        <p:spPr bwMode="auto">
          <a:xfrm>
            <a:off x="3226201" y="4625209"/>
            <a:ext cx="2539089" cy="16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「Lusofonia performance」的圖片搜尋結果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/>
          <a:stretch/>
        </p:blipFill>
        <p:spPr bwMode="auto">
          <a:xfrm>
            <a:off x="642957" y="4601561"/>
            <a:ext cx="2583244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「Lusofonia festival food and beverage」的圖片搜尋結果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90" y="4666886"/>
            <a:ext cx="2341945" cy="15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7800" y="3657600"/>
            <a:ext cx="381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2590800"/>
            <a:ext cx="381000" cy="221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2865265"/>
            <a:ext cx="381000" cy="266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GB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099792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Implication</a:t>
            </a:r>
          </a:p>
          <a:p>
            <a:r>
              <a:rPr lang="en-GB" sz="2500" dirty="0"/>
              <a:t>K</a:t>
            </a:r>
            <a:r>
              <a:rPr lang="en-GB" sz="2500" dirty="0" smtClean="0"/>
              <a:t>now </a:t>
            </a:r>
            <a:r>
              <a:rPr lang="en-GB" sz="2500" dirty="0"/>
              <a:t>the effectiveness of </a:t>
            </a:r>
            <a:r>
              <a:rPr lang="en-GB" sz="2500" dirty="0" smtClean="0"/>
              <a:t>OCRs to event</a:t>
            </a:r>
          </a:p>
          <a:p>
            <a:r>
              <a:rPr lang="en-GB" sz="2500" dirty="0"/>
              <a:t>G</a:t>
            </a:r>
            <a:r>
              <a:rPr lang="en-GB" sz="2500" dirty="0" smtClean="0"/>
              <a:t>ive </a:t>
            </a:r>
            <a:r>
              <a:rPr lang="en-GB" sz="2500" dirty="0"/>
              <a:t>marketers event promotion </a:t>
            </a:r>
            <a:r>
              <a:rPr lang="en-GB" sz="2500" dirty="0" smtClean="0"/>
              <a:t>ideas</a:t>
            </a:r>
          </a:p>
          <a:p>
            <a:r>
              <a:rPr lang="en-GB" sz="2500" dirty="0"/>
              <a:t>H</a:t>
            </a:r>
            <a:r>
              <a:rPr lang="en-GB" sz="2500" dirty="0" smtClean="0"/>
              <a:t>ighlight </a:t>
            </a:r>
            <a:r>
              <a:rPr lang="en-GB" sz="2500" dirty="0"/>
              <a:t>the positive </a:t>
            </a:r>
            <a:r>
              <a:rPr lang="en-GB" sz="2500" dirty="0" smtClean="0"/>
              <a:t>OCRs</a:t>
            </a:r>
          </a:p>
          <a:p>
            <a:r>
              <a:rPr lang="en-GB" sz="2500" dirty="0"/>
              <a:t>M</a:t>
            </a:r>
            <a:r>
              <a:rPr lang="en-GB" sz="2500" dirty="0" smtClean="0"/>
              <a:t>anage </a:t>
            </a:r>
            <a:r>
              <a:rPr lang="en-GB" sz="2500" dirty="0"/>
              <a:t>negative OCRs</a:t>
            </a:r>
            <a:endParaRPr lang="zh-TW" altLang="en-US" sz="25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551546" y="4728836"/>
            <a:ext cx="5562600" cy="1202383"/>
            <a:chOff x="3124200" y="4874567"/>
            <a:chExt cx="5562600" cy="12023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4200" y="5105400"/>
              <a:ext cx="5562600" cy="9715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10000" y="4874567"/>
              <a:ext cx="3903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Complaint handling procedure</a:t>
              </a:r>
              <a:endParaRPr lang="en-US" sz="2000" b="1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6" y="4559208"/>
            <a:ext cx="770820" cy="770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76" y="4615658"/>
            <a:ext cx="685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1699" t="994" r="5322" b="22580"/>
          <a:stretch/>
        </p:blipFill>
        <p:spPr>
          <a:xfrm>
            <a:off x="2013992" y="4670609"/>
            <a:ext cx="1254612" cy="1332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4" y="516413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zh-TW" b="1" dirty="0" smtClean="0"/>
              <a:t>Limitations</a:t>
            </a:r>
          </a:p>
          <a:p>
            <a:r>
              <a:rPr lang="en-GB" altLang="zh-TW" sz="2000" dirty="0" smtClean="0"/>
              <a:t>Only test one type of event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overs </a:t>
            </a:r>
            <a:r>
              <a:rPr lang="en-GB" sz="2000" dirty="0"/>
              <a:t>the fully positive and negative OCR </a:t>
            </a:r>
            <a:r>
              <a:rPr lang="en-GB" sz="2000" dirty="0" smtClean="0"/>
              <a:t>conditions</a:t>
            </a:r>
          </a:p>
          <a:p>
            <a:r>
              <a:rPr lang="en-GB" sz="2000" dirty="0"/>
              <a:t>N</a:t>
            </a:r>
            <a:r>
              <a:rPr lang="en-GB" sz="2000" dirty="0" smtClean="0"/>
              <a:t>umber </a:t>
            </a:r>
            <a:r>
              <a:rPr lang="en-GB" sz="2000" dirty="0"/>
              <a:t>and length of </a:t>
            </a:r>
            <a:r>
              <a:rPr lang="en-GB" sz="2000" dirty="0" smtClean="0"/>
              <a:t>OCRs not cover </a:t>
            </a:r>
          </a:p>
          <a:p>
            <a:r>
              <a:rPr lang="en-GB" sz="2000" dirty="0" smtClean="0"/>
              <a:t>Reasons of </a:t>
            </a:r>
            <a:r>
              <a:rPr lang="en-GB" sz="2000" dirty="0"/>
              <a:t>tourists </a:t>
            </a:r>
            <a:r>
              <a:rPr lang="en-GB" sz="2000" dirty="0" smtClean="0"/>
              <a:t>believe OCRs </a:t>
            </a:r>
            <a:r>
              <a:rPr lang="en-GB" sz="2000" dirty="0"/>
              <a:t>before experiencing the festival</a:t>
            </a:r>
            <a:endParaRPr lang="zh-TW" altLang="en-US" sz="2000" b="1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152400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zh-TW" b="1" dirty="0" smtClean="0"/>
              <a:t>Conclusion</a:t>
            </a:r>
            <a:endParaRPr lang="zh-TW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1512317" cy="15883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26717" y="4191000"/>
            <a:ext cx="2704587" cy="1614203"/>
            <a:chOff x="2541528" y="4012718"/>
            <a:chExt cx="2704587" cy="16142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857" y="4325340"/>
              <a:ext cx="2475833" cy="13015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41528" y="4012718"/>
              <a:ext cx="2704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Good 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sym typeface="Wingdings" panose="05000000000000000000" pitchFamily="2" charset="2"/>
                </a:rPr>
                <a:t>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and bad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59839" y="4072372"/>
            <a:ext cx="1994152" cy="1842100"/>
            <a:chOff x="5204199" y="4038600"/>
            <a:chExt cx="1994152" cy="1842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400" y="4038600"/>
              <a:ext cx="1809750" cy="11617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199" y="5200343"/>
              <a:ext cx="1994152" cy="68035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106150" y="4175760"/>
            <a:ext cx="1765505" cy="1617495"/>
            <a:chOff x="7106150" y="4175760"/>
            <a:chExt cx="1765505" cy="161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150" y="4469126"/>
              <a:ext cx="1765505" cy="132412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37493" y="4175760"/>
              <a:ext cx="937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Trust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9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TW" b="1" dirty="0"/>
              <a:t>Conclusion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Future </a:t>
            </a:r>
            <a:r>
              <a:rPr lang="en-US" altLang="zh-TW" b="1" dirty="0" smtClean="0"/>
              <a:t>research</a:t>
            </a:r>
          </a:p>
          <a:p>
            <a:r>
              <a:rPr lang="en-US" altLang="zh-TW" sz="2000" dirty="0" smtClean="0"/>
              <a:t>Test different kind of event </a:t>
            </a:r>
            <a:r>
              <a:rPr lang="en-US" altLang="zh-TW" sz="2000" dirty="0" smtClean="0"/>
              <a:t>(Sport event, music event..)</a:t>
            </a:r>
          </a:p>
          <a:p>
            <a:r>
              <a:rPr lang="en-US" altLang="zh-TW" sz="2000" dirty="0" smtClean="0"/>
              <a:t>Provide mixed conditions and context</a:t>
            </a:r>
          </a:p>
          <a:p>
            <a:r>
              <a:rPr lang="en-US" altLang="zh-TW" sz="2000" dirty="0" smtClean="0"/>
              <a:t>Add more information on OCRs. For example, stars and picture</a:t>
            </a:r>
          </a:p>
          <a:p>
            <a:r>
              <a:rPr lang="en-US" altLang="zh-TW" sz="2000" dirty="0" smtClean="0"/>
              <a:t> Ask reasons of tourists trust OCRs</a:t>
            </a:r>
          </a:p>
          <a:p>
            <a:pPr marL="0" indent="0">
              <a:buNone/>
            </a:pPr>
            <a:endParaRPr lang="zh-TW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4221728"/>
            <a:ext cx="2042160" cy="10562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42161" y="4610250"/>
            <a:ext cx="2704587" cy="1614203"/>
            <a:chOff x="2541528" y="4012718"/>
            <a:chExt cx="2704587" cy="16142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857" y="4325340"/>
              <a:ext cx="2475833" cy="130158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41528" y="4012718"/>
              <a:ext cx="2704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Good 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sym typeface="Wingdings" panose="05000000000000000000" pitchFamily="2" charset="2"/>
                </a:rPr>
                <a:t>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and bad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14" y="3960891"/>
            <a:ext cx="2185988" cy="1211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93" y="5060349"/>
            <a:ext cx="1546123" cy="10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References</a:t>
            </a:r>
            <a:endParaRPr lang="zh-TW" alt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Ajzen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I. (2001). Nature and Operation of Attitudes</a:t>
            </a:r>
            <a:r>
              <a:rPr lang="en-GB" i="1" dirty="0">
                <a:latin typeface="Times New Roman" panose="02020603050405020304" pitchFamily="18" charset="0"/>
                <a:ea typeface="BookAntiqua,Italic"/>
              </a:rPr>
              <a:t>. Annual review of Psychology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52(1), pp. 27-58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Ajzen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I. (2002). Perceived Behavioural Control, Self-Efficacy, Locus of Control, and the Theory of </a:t>
            </a:r>
            <a:r>
              <a:rPr lang="en-GB" dirty="0" smtClean="0">
                <a:latin typeface="Times New Roman" panose="02020603050405020304" pitchFamily="18" charset="0"/>
                <a:ea typeface="BookAntiqua"/>
              </a:rPr>
              <a:t>Planned 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Behaviour.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Applied Social Psychology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32, pp. 665-683.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Ao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R. H. T., Choi, S. H. (2015). Visitors’ Satisfaction with the Macao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Lusofonia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 Festival: An Importance-Performance Analysis.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Bohner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G., &amp; Dickel, N. (2011). Attitudes and Attitude Change. 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Annu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. Rev.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Psychol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 62, pp. 391-417.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Doi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: 10.1146/annurev.psych.121208.131609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Chang, W., &amp; Yuan, J. J. (2011). A taste of tourism: Visitors' motivations to attend a food festival.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Event Management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15(1), pp. 13-23.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Chatterjee, P. (2001) Online reviews: Do consumers use them? Advances in Consumer Research, 28, pp. 129-133.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Chen, S. C. (2011). Residents’ Perceptions of the Impact of Major Annual Tourism Events in Macao: Cluster Analysis,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Convention &amp; Event Tourism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12(2), pp. 106-128, DOI: 10.1080/15470148.2011.569877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Chen, Y., &amp;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Xie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J. (2008). Online Consumer Review: Word-of-Mouth as a New Element of Marketing Communication Mix.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Management Science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54(3), pp. 477-491.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doi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: 10.1287/mnsc.1070.0810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4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Cheng, S., Lam, T., &amp; Hsu, C. H. C. (2005). Testing the sufficiency of the theory of planned behaviour: A case of customer dissatisfaction responses in restaurants.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International Journal of Hospitality Management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24(4), pp. 475-492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Cheung, C. M.,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Sia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C., &amp;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Kuan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K. K. Y. (2012). Is this review believable? A study of factors affecting the credibility of online consumer reviews from an ELM perspective.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the Association for Information Systems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13(8), pp. 618-635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Chevalier, J. A., &amp;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Mayzlin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D. (2006). The effect of word of mouth on sales: Online book reviews. 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marketing research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 43(3), pp. 345-354.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Doi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: </a:t>
            </a: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ea typeface="BookAntiqua"/>
                <a:hlinkClick r:id="rId2"/>
              </a:rPr>
              <a:t>http://dx.doi.org/10.1509/jmkr.43.3.345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Eagly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A. H., &amp;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Chaiken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S. (1993). The psychology of attitudes. Fort Worth, TX: Harcourt Brace.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dirty="0">
                <a:latin typeface="Times New Roman" panose="02020603050405020304" pitchFamily="18" charset="0"/>
                <a:ea typeface="BookAntiqua"/>
              </a:rPr>
              <a:t>Elseidi, R. I., &amp; El-Baz, D. (2016).  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Electronic word of mouth effects on consumers’ brand attitudes, brand image and purchase intention: an empirical study in Egypt.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The Business and Management Review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7(5), pp. 268-276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Gursoy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D.,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Spangenberg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E. R., &amp; Rutherford, D. G. (2006). The hedonic and utilitarian dimensions of attendees' attitudes toward festivals. 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Hospitality &amp; Tourism Research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 30(3), pp. 279-294.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Harris, A. D., McGregor, J. C.,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Perencevich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E. N.,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Furuno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J. P., Zhu, J., Peterson, D. E., &amp; Finkelstein, J. (2006). The Use and Interpretation of Quasi-Experimental Studies in Medical Informatics.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the American Medical Informatics Association : JAMIA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13(1), pp. 16–23. http://doi.org/10.1197/jamia.M1749 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7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Ho-Dac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N. N., Carson, S. J., &amp; Moore, W. L. (2013). The effects of positive and negative online customer reviews: do brand strength and category maturity matter?.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Marketing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77(6), pp. 37-53.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Hosein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N. (2012). Measuring the Purchase Intention of Visitors to the Auto Show.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Management &amp; Marketing Research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9, pp.1-17. 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Jalilvand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M. R.,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Esfahani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S. S., &amp;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Samiei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N. (2011). Electronic word-of-mouth: Challenges and opportunities.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Procedia Computer Science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3, pp.42-46.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Jurriens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L. (2014). Facebook Event Pages for Music Festivals: The Influence of Attendance and Comments on Attitude towards the Festival and Ticket Purchase Intention. (Master’s thesis, Universities van Amsterdam) </a:t>
            </a:r>
            <a:r>
              <a:rPr lang="en-GB" dirty="0">
                <a:latin typeface="Times New Roman" panose="02020603050405020304" pitchFamily="18" charset="0"/>
                <a:ea typeface="新細明體" panose="02020500000000000000" pitchFamily="18" charset="-120"/>
              </a:rPr>
              <a:t>[Online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] Available at: </a:t>
            </a: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ea typeface="BookAntiqua"/>
                <a:hlinkClick r:id="rId2"/>
              </a:rPr>
              <a:t>http://dare.uva.nl/cgi/arno/show.cgi?fid=530286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 [Accessed 10 October 2016].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dirty="0">
                <a:latin typeface="Times New Roman" panose="02020603050405020304" pitchFamily="18" charset="0"/>
                <a:ea typeface="BookAntiqua"/>
              </a:rPr>
              <a:t>Lam, T., &amp; Hsu, C. H. C. (2004). 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Theory of planned behaviour: Potential travellers from China.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Hospitality and Tourism Research,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 28(4), pp. 463-482.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Macao Government Tourism Office. (2016, August 29). Event and Festival. [Online] Available at: </a:t>
            </a: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ea typeface="BookAntiqua"/>
                <a:hlinkClick r:id="rId3"/>
              </a:rPr>
              <a:t>http://en.macaotourism.gov.mo/events/calendar.php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 [Accessed 10 September 2016]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McQuail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D. (2010).  Mass communication theory. London: Sage Publications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Park, C., Wang, Y., Yao, Y., &amp; Kang, Y. R. (2011). Factors influencing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eWOM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 effects: Using experience, credibility, and susceptibility.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International Journal of Social Science and Humanity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1(1), pp.74-79.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Petty, R. E., Wegener, D. T., &amp;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Fabrigar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L. R. (1997). Attitudes and attitude change.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Annual review of psychology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48(1), pp. 609-647.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7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08912" cy="870992"/>
          </a:xfrm>
        </p:spPr>
        <p:txBody>
          <a:bodyPr/>
          <a:lstStyle/>
          <a:p>
            <a:r>
              <a:rPr lang="en-US" altLang="zh-TW" b="1" dirty="0" smtClean="0"/>
              <a:t>Content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 of topic</a:t>
            </a:r>
          </a:p>
          <a:p>
            <a:pPr lvl="1"/>
            <a:r>
              <a:rPr lang="en-US" altLang="zh-TW" sz="2400" dirty="0" smtClean="0"/>
              <a:t>Background </a:t>
            </a:r>
            <a:r>
              <a:rPr lang="en-US" altLang="zh-TW" sz="2400" dirty="0"/>
              <a:t>of Macau and </a:t>
            </a:r>
            <a:r>
              <a:rPr lang="en-US" altLang="zh-TW" sz="2400" dirty="0" err="1"/>
              <a:t>Lusofonia</a:t>
            </a:r>
            <a:r>
              <a:rPr lang="en-US" altLang="zh-TW" sz="2400" dirty="0"/>
              <a:t> Festival </a:t>
            </a:r>
            <a:endParaRPr lang="en-US" altLang="zh-TW" sz="2400" dirty="0" smtClean="0"/>
          </a:p>
          <a:p>
            <a:pPr lvl="1"/>
            <a:r>
              <a:rPr lang="en-US" altLang="zh-TW" sz="2400" dirty="0"/>
              <a:t>Online Customer Reviews (OCRs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400" dirty="0"/>
              <a:t>Attitudes and intention towards festivals and </a:t>
            </a:r>
            <a:r>
              <a:rPr lang="en-US" altLang="zh-TW" sz="2400" dirty="0" smtClean="0"/>
              <a:t>OCRs</a:t>
            </a:r>
            <a:endParaRPr lang="en-US" altLang="zh-TW" dirty="0"/>
          </a:p>
          <a:p>
            <a:r>
              <a:rPr lang="en-US" altLang="zh-TW" dirty="0" smtClean="0"/>
              <a:t>Objective</a:t>
            </a:r>
          </a:p>
          <a:p>
            <a:r>
              <a:rPr lang="en-US" altLang="zh-TW" dirty="0" smtClean="0"/>
              <a:t>Methodology</a:t>
            </a:r>
          </a:p>
          <a:p>
            <a:r>
              <a:rPr lang="en-US" altLang="zh-TW" dirty="0" smtClean="0"/>
              <a:t>Results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879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Rijneveld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. E. (2008). Success Factors of Music Festivals in the Netherlands. (Master’s thesis, Universities van Amsterdam). [Online] Available at: </a:t>
            </a: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ea typeface="BookAntiqua"/>
                <a:hlinkClick r:id="rId2"/>
              </a:rPr>
              <a:t>http://dare.uva.nl/cgi/arno/show.cgi?fid=118884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. [Accessed 10 September 2016]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Sen, S., &amp;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Lerman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D. (2007). Why are you telling me this? An examination into negative consumer reviews on the web. 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interactive marketing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21(4), pp. 76-94.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Smith, D., Menon, S. and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Sivakumar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K. (2005). Online Peer and Editorial Recommendations, Trust, and Choice in Virtual Markets.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Journal of Interactive Marketing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19(3), pp.15-37.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Song, H., You, G.-J.,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Reisinger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Y., Lee, C.-K., &amp; Lee, S.-K. (2014). Behavioural intention of visitors to an oriental medicine festival: an extended model of goal directed behaviour.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Tourism Management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42, pp. 101-113. 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Sparks, B. A. &amp; Browning, V. (2011). The impact of online reviews on hotel booking intentions and perception of trust.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Tourism Management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32, pp. 1310-1323.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Times New Roman" panose="02020603050405020304" pitchFamily="18" charset="0"/>
                <a:ea typeface="BookAntiqua"/>
              </a:rPr>
              <a:t>Sparks, B. A., Perkins, H. E., &amp; Buckley, R. (2013). Online travel reviews as persuasive communication: The effects of content type, source, and certification logos on consumer behaviour. 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Tourism Management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39, pp. 1–9.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ea typeface="BookAntiqua"/>
              </a:rPr>
              <a:t>Vermeulen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I. E., &amp; </a:t>
            </a:r>
            <a:r>
              <a:rPr lang="en-GB" dirty="0" err="1">
                <a:latin typeface="Times New Roman" panose="02020603050405020304" pitchFamily="18" charset="0"/>
                <a:ea typeface="BookAntiqua"/>
              </a:rPr>
              <a:t>Seegers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 D. (2009). Tried and tested: The impact of online hotel reviews on consumer consideration. </a:t>
            </a:r>
            <a:r>
              <a:rPr lang="en-GB" i="1" dirty="0">
                <a:latin typeface="Times New Roman" panose="02020603050405020304" pitchFamily="18" charset="0"/>
                <a:ea typeface="BookAntiqua"/>
              </a:rPr>
              <a:t>Tourism management</a:t>
            </a:r>
            <a:r>
              <a:rPr lang="en-GB" dirty="0">
                <a:latin typeface="Times New Roman" panose="02020603050405020304" pitchFamily="18" charset="0"/>
                <a:ea typeface="BookAntiqua"/>
              </a:rPr>
              <a:t>, 30(1), pp. 123-127.</a:t>
            </a:r>
            <a:endParaRPr lang="en-US" sz="36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Macau gaming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828800"/>
            <a:ext cx="2438400" cy="15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022232" y="3420260"/>
            <a:ext cx="3795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/>
              <a:t>Gaming </a:t>
            </a:r>
            <a:r>
              <a:rPr lang="en-US" altLang="zh-TW" sz="2000" b="1" dirty="0" smtClean="0"/>
              <a:t>liberalization in </a:t>
            </a:r>
            <a:r>
              <a:rPr lang="en-US" altLang="zh-TW" sz="2000" b="1" dirty="0"/>
              <a:t>2002</a:t>
            </a:r>
          </a:p>
        </p:txBody>
      </p:sp>
      <p:pic>
        <p:nvPicPr>
          <p:cNvPr id="1028" name="Picture 4" descr="「Macau flat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1336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393" y="31629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zh-TW" b="1" dirty="0"/>
              <a:t>Macao SAR </a:t>
            </a:r>
            <a:endParaRPr lang="en-GB" altLang="zh-TW" b="1" dirty="0" smtClean="0"/>
          </a:p>
          <a:p>
            <a:pPr algn="ctr"/>
            <a:r>
              <a:rPr lang="en-US" altLang="zh-TW" b="1" dirty="0" smtClean="0"/>
              <a:t>(</a:t>
            </a:r>
            <a:r>
              <a:rPr lang="en-US" altLang="zh-TW" b="1" dirty="0"/>
              <a:t>one country, two systems)</a:t>
            </a:r>
            <a:endParaRPr lang="en-GB" altLang="zh-TW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" b="2370"/>
          <a:stretch/>
        </p:blipFill>
        <p:spPr bwMode="auto">
          <a:xfrm>
            <a:off x="1676400" y="4114800"/>
            <a:ext cx="2133600" cy="222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038600" y="4366017"/>
            <a:ext cx="4626368" cy="171945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2000" dirty="0"/>
              <a:t>An urban cultural festival since 1998</a:t>
            </a:r>
          </a:p>
          <a:p>
            <a:r>
              <a:rPr lang="en-US" altLang="zh-TW" sz="2000" dirty="0"/>
              <a:t>Hold in October annually</a:t>
            </a:r>
          </a:p>
          <a:p>
            <a:r>
              <a:rPr lang="en-US" altLang="zh-TW" sz="2000" dirty="0"/>
              <a:t>Featured foods, handicrafts, games, music and dance performance offer by Portuguese- speaking countries around the world</a:t>
            </a:r>
          </a:p>
          <a:p>
            <a:r>
              <a:rPr lang="en-US" altLang="zh-TW" sz="2000" dirty="0"/>
              <a:t>Aims to promote </a:t>
            </a:r>
            <a:r>
              <a:rPr lang="en-GB" altLang="zh-TW" sz="2000" dirty="0"/>
              <a:t>Portuguese cultures  </a:t>
            </a:r>
          </a:p>
          <a:p>
            <a:endParaRPr lang="zh-TW" altLang="en-US" sz="20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0" y="18393"/>
            <a:ext cx="913349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b="1" dirty="0" smtClean="0"/>
              <a:t>Background of Macau and </a:t>
            </a:r>
            <a:r>
              <a:rPr lang="en-US" altLang="zh-TW" sz="3200" b="1" dirty="0" err="1" smtClean="0"/>
              <a:t>Lusofonia</a:t>
            </a:r>
            <a:r>
              <a:rPr lang="en-US" altLang="zh-TW" sz="3200" b="1" dirty="0" smtClean="0"/>
              <a:t> Festival </a:t>
            </a:r>
            <a:endParaRPr lang="de-AT" sz="3200" b="1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3200400" y="2819400"/>
            <a:ext cx="213360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00400" y="2295495"/>
            <a:ext cx="2133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spc="-150" dirty="0" smtClean="0"/>
              <a:t>Over reliance on </a:t>
            </a:r>
            <a:r>
              <a:rPr lang="en-US" altLang="zh-TW" sz="2000" b="1" spc="-150" dirty="0" smtClean="0">
                <a:sym typeface="Wingdings" panose="05000000000000000000" pitchFamily="2" charset="2"/>
              </a:rPr>
              <a:t></a:t>
            </a:r>
            <a:endParaRPr lang="zh-TW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30867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28800"/>
            <a:ext cx="8208912" cy="2286000"/>
          </a:xfrm>
        </p:spPr>
        <p:txBody>
          <a:bodyPr/>
          <a:lstStyle/>
          <a:p>
            <a:r>
              <a:rPr lang="en-US" altLang="zh-TW" dirty="0" smtClean="0"/>
              <a:t>Would you spend sometime to browse reviews online before you join any of event, try a new restaurant, watch a movie? 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188640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b="1" dirty="0" smtClean="0"/>
              <a:t>Online Customer Reviews (OCRs)</a:t>
            </a:r>
            <a:endParaRPr lang="zh-TW" altLang="en-US" b="1" dirty="0"/>
          </a:p>
        </p:txBody>
      </p:sp>
      <p:pic>
        <p:nvPicPr>
          <p:cNvPr id="2050" name="Picture 2" descr="「browse reviews online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4191000"/>
            <a:ext cx="3197772" cy="181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browse reviews online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8883"/>
            <a:ext cx="2926614" cy="17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bad reviews」的圖片搜尋結果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15" y="4172730"/>
            <a:ext cx="2985454" cy="18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7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Did those comments/reviews affect you buying purchasing?</a:t>
            </a:r>
            <a:endParaRPr lang="zh-TW" altLang="en-US" dirty="0"/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b="1" dirty="0" smtClean="0"/>
              <a:t>Online Customer Reviews (OCRs)</a:t>
            </a:r>
            <a:endParaRPr lang="zh-TW" altLang="en-US" b="1" dirty="0"/>
          </a:p>
        </p:txBody>
      </p:sp>
      <p:pic>
        <p:nvPicPr>
          <p:cNvPr id="3074" name="Picture 2" descr="「buy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NOt buy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57487"/>
            <a:ext cx="30194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9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Online </a:t>
            </a:r>
            <a:r>
              <a:rPr lang="en-US" altLang="zh-TW" dirty="0"/>
              <a:t>Customer </a:t>
            </a:r>
            <a:r>
              <a:rPr lang="en-US" altLang="zh-TW" dirty="0" smtClean="0"/>
              <a:t>Reviews (OCRs)?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9"/>
            <a:ext cx="8077200" cy="1880591"/>
          </a:xfrm>
        </p:spPr>
        <p:txBody>
          <a:bodyPr>
            <a:normAutofit fontScale="70000" lnSpcReduction="20000"/>
          </a:bodyPr>
          <a:lstStyle/>
          <a:p>
            <a:r>
              <a:rPr lang="en-GB" altLang="zh-TW" dirty="0"/>
              <a:t>Users’ opinions, recommendations, feedbacks, complaints of the products, the brands, the services or the experiences they had involved that write on the online-review platform which includes social platform, blogs, review channels, website pages etc. </a:t>
            </a:r>
          </a:p>
          <a:p>
            <a:pPr marL="0" indent="0" algn="r">
              <a:buNone/>
            </a:pPr>
            <a:r>
              <a:rPr lang="en-GB" altLang="zh-TW" dirty="0"/>
              <a:t>(Chen &amp; </a:t>
            </a:r>
            <a:r>
              <a:rPr lang="en-GB" altLang="zh-TW" dirty="0" err="1"/>
              <a:t>Xie</a:t>
            </a:r>
            <a:r>
              <a:rPr lang="en-GB" altLang="zh-TW" dirty="0"/>
              <a:t>, 2008)</a:t>
            </a:r>
          </a:p>
        </p:txBody>
      </p:sp>
      <p:sp>
        <p:nvSpPr>
          <p:cNvPr id="4" name="矩形 3"/>
          <p:cNvSpPr/>
          <p:nvPr/>
        </p:nvSpPr>
        <p:spPr>
          <a:xfrm>
            <a:off x="609600" y="3657600"/>
            <a:ext cx="8001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The online consumer review known as a type of electronic-word-of-mouth (</a:t>
            </a:r>
            <a:r>
              <a:rPr lang="en-GB" sz="2800" dirty="0" err="1"/>
              <a:t>eWOM</a:t>
            </a:r>
            <a:r>
              <a:rPr lang="en-GB" sz="2800" dirty="0"/>
              <a:t>) </a:t>
            </a:r>
            <a:r>
              <a:rPr lang="en-GB" sz="2800" dirty="0" smtClean="0"/>
              <a:t>communication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/>
              <a:t>					(Chatterjee</a:t>
            </a:r>
            <a:r>
              <a:rPr lang="en-GB" sz="2800" dirty="0"/>
              <a:t>, </a:t>
            </a:r>
            <a:r>
              <a:rPr lang="en-GB" sz="2800" dirty="0" smtClean="0"/>
              <a:t>2001)</a:t>
            </a:r>
            <a:endParaRPr lang="en-GB" sz="2800" dirty="0"/>
          </a:p>
        </p:txBody>
      </p:sp>
      <p:pic>
        <p:nvPicPr>
          <p:cNvPr id="4100" name="Picture 4" descr="「online review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60028"/>
            <a:ext cx="274531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「online review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11" y="4534715"/>
            <a:ext cx="1779754" cy="17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「online review」的圖片搜尋結果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88" y="4780889"/>
            <a:ext cx="2327163" cy="13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9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Attitudes </a:t>
            </a:r>
            <a:r>
              <a:rPr lang="en-US" altLang="zh-TW" b="1" dirty="0"/>
              <a:t>and intention towards festivals and OCRs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255" y="1853209"/>
            <a:ext cx="8544910" cy="1042391"/>
          </a:xfrm>
        </p:spPr>
        <p:txBody>
          <a:bodyPr>
            <a:normAutofit fontScale="77500" lnSpcReduction="20000"/>
          </a:bodyPr>
          <a:lstStyle/>
          <a:p>
            <a:r>
              <a:rPr lang="en-GB" altLang="zh-TW" sz="3500" dirty="0" smtClean="0"/>
              <a:t>OCRs divided in positive </a:t>
            </a:r>
            <a:r>
              <a:rPr lang="en-GB" altLang="zh-TW" sz="3500" dirty="0"/>
              <a:t>comment </a:t>
            </a:r>
            <a:r>
              <a:rPr lang="en-GB" altLang="zh-TW" sz="3500" dirty="0" smtClean="0"/>
              <a:t>or </a:t>
            </a:r>
            <a:r>
              <a:rPr lang="en-GB" altLang="zh-TW" sz="3500" dirty="0"/>
              <a:t>the negative opinion </a:t>
            </a:r>
            <a:endParaRPr lang="en-GB" altLang="zh-TW" sz="3500" dirty="0" smtClean="0"/>
          </a:p>
          <a:p>
            <a:pPr marL="0" indent="0" algn="r">
              <a:buNone/>
            </a:pPr>
            <a:r>
              <a:rPr lang="en-GB" altLang="zh-TW" sz="2500" dirty="0" smtClean="0"/>
              <a:t>(</a:t>
            </a:r>
            <a:r>
              <a:rPr lang="en-GB" altLang="zh-TW" sz="2500" dirty="0"/>
              <a:t>Sen &amp; </a:t>
            </a:r>
            <a:r>
              <a:rPr lang="en-GB" altLang="zh-TW" sz="2500" dirty="0" err="1"/>
              <a:t>Lerman</a:t>
            </a:r>
            <a:r>
              <a:rPr lang="en-GB" altLang="zh-TW" sz="2500" dirty="0"/>
              <a:t>, 2007; Sparks &amp; Browning, 2011)</a:t>
            </a:r>
            <a:endParaRPr lang="en-GB" altLang="zh-TW" sz="2500" dirty="0" smtClean="0"/>
          </a:p>
          <a:p>
            <a:pPr marL="0" indent="0" algn="r">
              <a:buNone/>
            </a:pPr>
            <a:endParaRPr lang="zh-TW" altLang="en-US" sz="25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43910" y="5181600"/>
            <a:ext cx="8229600" cy="1042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Helvetica 45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Helvetica 45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45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45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zh-TW" dirty="0" smtClean="0"/>
              <a:t>Receiver’s </a:t>
            </a:r>
            <a:r>
              <a:rPr lang="en-GB" altLang="zh-TW" dirty="0"/>
              <a:t>attitudes and intention would be affected by both positive and negative OCRs </a:t>
            </a:r>
            <a:endParaRPr lang="en-GB" altLang="zh-TW" dirty="0" smtClean="0"/>
          </a:p>
          <a:p>
            <a:pPr marL="0" indent="0" algn="r" fontAlgn="auto">
              <a:spcAft>
                <a:spcPts val="0"/>
              </a:spcAft>
              <a:buNone/>
            </a:pPr>
            <a:r>
              <a:rPr lang="en-GB" altLang="zh-TW" sz="2500" dirty="0" smtClean="0"/>
              <a:t>(</a:t>
            </a:r>
            <a:r>
              <a:rPr lang="en-GB" altLang="zh-TW" sz="2400" dirty="0" err="1"/>
              <a:t>Elseidi</a:t>
            </a:r>
            <a:r>
              <a:rPr lang="en-GB" altLang="zh-TW" sz="2400" dirty="0"/>
              <a:t> &amp; </a:t>
            </a:r>
            <a:r>
              <a:rPr lang="en-GB" altLang="zh-TW" sz="2400" dirty="0" smtClean="0"/>
              <a:t>El-</a:t>
            </a:r>
            <a:r>
              <a:rPr lang="en-GB" altLang="zh-TW" sz="2400" dirty="0" err="1" smtClean="0"/>
              <a:t>Baz</a:t>
            </a:r>
            <a:r>
              <a:rPr lang="en-GB" altLang="zh-TW" sz="2400" dirty="0" smtClean="0"/>
              <a:t>, 2016</a:t>
            </a:r>
            <a:r>
              <a:rPr lang="en-GB" altLang="zh-TW" sz="2500" dirty="0" smtClean="0"/>
              <a:t>)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zh-TW" altLang="en-US" sz="2500" dirty="0"/>
          </a:p>
        </p:txBody>
      </p:sp>
      <p:pic>
        <p:nvPicPr>
          <p:cNvPr id="5122" name="Picture 2" descr="「positive comment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negative comment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2254304" cy="22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0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Objective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42594"/>
              </p:ext>
            </p:extLst>
          </p:nvPr>
        </p:nvGraphicFramePr>
        <p:xfrm>
          <a:off x="120869" y="1828800"/>
          <a:ext cx="8991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Positive OCRs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Negative OCRs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H1: Tourists’ attitudes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H3: Tourists’ 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attitudes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H2:Tourists’ visiting 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intention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H4: Tourists’ visiting 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intention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H5: Trust </a:t>
                      </a:r>
                      <a:r>
                        <a:rPr lang="en-GB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positive OCRs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Festival organizers’ created information.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H6: Trust </a:t>
                      </a:r>
                      <a:r>
                        <a:rPr lang="en-GB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negative OCRs 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Festival organizers’ created information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H7: Trust negative OCRs  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positive OCRs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H8: Negative OCRs influences tourists’ attitudes towards the festival 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positive OCRs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H9: Negative OCRs influences tourists’ visiting intentions towards the Festival </a:t>
                      </a:r>
                      <a:r>
                        <a:rPr lang="en-GB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GB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positive OCRs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9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82960"/>
          </a:xfrm>
        </p:spPr>
        <p:txBody>
          <a:bodyPr/>
          <a:lstStyle/>
          <a:p>
            <a:r>
              <a:rPr lang="en-US" altLang="zh-TW" b="1" dirty="0" smtClean="0"/>
              <a:t>Methodology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97421"/>
            <a:ext cx="3962400" cy="438018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98" y="1697421"/>
            <a:ext cx="3505200" cy="4380186"/>
          </a:xfrm>
          <a:prstGeom prst="rect">
            <a:avLst/>
          </a:prstGeom>
          <a:noFill/>
        </p:spPr>
      </p:pic>
      <p:sp>
        <p:nvSpPr>
          <p:cNvPr id="6" name="矩形 5"/>
          <p:cNvSpPr>
            <a:spLocks/>
          </p:cNvSpPr>
          <p:nvPr/>
        </p:nvSpPr>
        <p:spPr>
          <a:xfrm>
            <a:off x="4800600" y="1697421"/>
            <a:ext cx="3993197" cy="4398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>
                <a:effectLst/>
                <a:latin typeface="Times New Roman"/>
                <a:ea typeface="PMingLiU"/>
              </a:rPr>
              <a:t> </a:t>
            </a:r>
            <a:endParaRPr lang="zh-TW" sz="1100">
              <a:effectLst/>
              <a:latin typeface="Times New Roman"/>
              <a:ea typeface="PMingLiU"/>
            </a:endParaRPr>
          </a:p>
        </p:txBody>
      </p:sp>
      <p:pic>
        <p:nvPicPr>
          <p:cNvPr id="7" name="Picture 2" descr="「positive comment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1505974" cy="15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template_ISCONTOUR_201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master_template_ISCONTOUR_2017</Template>
  <TotalTime>203</TotalTime>
  <Words>1226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ヒラギノ角ゴ Pro W3</vt:lpstr>
      <vt:lpstr>BookAntiqua,Italic</vt:lpstr>
      <vt:lpstr>Times New Roman</vt:lpstr>
      <vt:lpstr>Arial</vt:lpstr>
      <vt:lpstr>Helvetica 45 Light</vt:lpstr>
      <vt:lpstr>Wingdings</vt:lpstr>
      <vt:lpstr>Calibri</vt:lpstr>
      <vt:lpstr>BookAntiqua</vt:lpstr>
      <vt:lpstr>新細明體</vt:lpstr>
      <vt:lpstr>新細明體</vt:lpstr>
      <vt:lpstr>master_template_ISCONTOUR_2017</vt:lpstr>
      <vt:lpstr>Effects of Online Customers’ Reviews on Tourists’ Attitudes and Intentions of Festival: The Case of Lusofonia Festival in Macau</vt:lpstr>
      <vt:lpstr>Content </vt:lpstr>
      <vt:lpstr>PowerPoint Presentation</vt:lpstr>
      <vt:lpstr>Would you spend sometime to browse reviews online before you join any of event, try a new restaurant, watch a movie? </vt:lpstr>
      <vt:lpstr>Online Customer Reviews (OCRs)</vt:lpstr>
      <vt:lpstr>What is Online Customer Reviews (OCRs)?</vt:lpstr>
      <vt:lpstr>Attitudes and intention towards festivals and OCRs</vt:lpstr>
      <vt:lpstr>Objective</vt:lpstr>
      <vt:lpstr>Methodology</vt:lpstr>
      <vt:lpstr>PowerPoint Presentation</vt:lpstr>
      <vt:lpstr>Result</vt:lpstr>
      <vt:lpstr>Result</vt:lpstr>
      <vt:lpstr>Result</vt:lpstr>
      <vt:lpstr>Conclusion</vt:lpstr>
      <vt:lpstr>PowerPoint Presentation</vt:lpstr>
      <vt:lpstr>Conclusion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Online Customers’ Reviews on Tourists’ Attitudes and Intentions of Festival: The Case of Lusofonia Festival in Macau</dc:title>
  <dc:creator>IFT</dc:creator>
  <cp:lastModifiedBy>English</cp:lastModifiedBy>
  <cp:revision>22</cp:revision>
  <dcterms:created xsi:type="dcterms:W3CDTF">2017-05-11T07:20:36Z</dcterms:created>
  <dcterms:modified xsi:type="dcterms:W3CDTF">2017-05-11T13:10:05Z</dcterms:modified>
</cp:coreProperties>
</file>