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84" r:id="rId1"/>
  </p:sldMasterIdLst>
  <p:notesMasterIdLst>
    <p:notesMasterId r:id="rId20"/>
  </p:notesMasterIdLst>
  <p:handoutMasterIdLst>
    <p:handoutMasterId r:id="rId21"/>
  </p:handoutMasterIdLst>
  <p:sldIdLst>
    <p:sldId id="256" r:id="rId2"/>
    <p:sldId id="257" r:id="rId3"/>
    <p:sldId id="258" r:id="rId4"/>
    <p:sldId id="259" r:id="rId5"/>
    <p:sldId id="269" r:id="rId6"/>
    <p:sldId id="260" r:id="rId7"/>
    <p:sldId id="266" r:id="rId8"/>
    <p:sldId id="267" r:id="rId9"/>
    <p:sldId id="268" r:id="rId10"/>
    <p:sldId id="262" r:id="rId11"/>
    <p:sldId id="263" r:id="rId12"/>
    <p:sldId id="264" r:id="rId13"/>
    <p:sldId id="265" r:id="rId14"/>
    <p:sldId id="261" r:id="rId15"/>
    <p:sldId id="271" r:id="rId16"/>
    <p:sldId id="272" r:id="rId17"/>
    <p:sldId id="274" r:id="rId18"/>
    <p:sldId id="273" r:id="rId19"/>
  </p:sldIdLst>
  <p:sldSz cx="9144000" cy="6858000" type="screen4x3"/>
  <p:notesSz cx="6858000" cy="9144000"/>
  <p:embeddedFontLst>
    <p:embeddedFont>
      <p:font typeface="Calibri" panose="020F0502020204030204" pitchFamily="34" charset="0"/>
      <p:regular r:id="rId22"/>
      <p:bold r:id="rId23"/>
      <p:italic r:id="rId24"/>
      <p:boldItalic r:id="rId25"/>
    </p:embeddedFont>
    <p:embeddedFont>
      <p:font typeface="新細明體" panose="02020500000000000000" pitchFamily="18" charset="-120"/>
      <p:regular r:id="rId26"/>
    </p:embeddedFont>
  </p:embeddedFontLst>
  <p:defaultTextStyle>
    <a:defPPr>
      <a:defRPr lang="de-DE"/>
    </a:defPPr>
    <a:lvl1pPr algn="l" rtl="0" eaLnBrk="0" fontAlgn="base" hangingPunct="0">
      <a:spcBef>
        <a:spcPct val="0"/>
      </a:spcBef>
      <a:spcAft>
        <a:spcPct val="0"/>
      </a:spcAft>
      <a:defRPr sz="2400" kern="1200">
        <a:solidFill>
          <a:schemeClr val="tx1"/>
        </a:solidFill>
        <a:latin typeface="Arial" charset="0"/>
        <a:ea typeface="ヒラギノ角ゴ Pro W3" pitchFamily="124" charset="-128"/>
        <a:cs typeface="+mn-cs"/>
      </a:defRPr>
    </a:lvl1pPr>
    <a:lvl2pPr marL="457200" algn="l" rtl="0" eaLnBrk="0" fontAlgn="base" hangingPunct="0">
      <a:spcBef>
        <a:spcPct val="0"/>
      </a:spcBef>
      <a:spcAft>
        <a:spcPct val="0"/>
      </a:spcAft>
      <a:defRPr sz="2400" kern="1200">
        <a:solidFill>
          <a:schemeClr val="tx1"/>
        </a:solidFill>
        <a:latin typeface="Arial" charset="0"/>
        <a:ea typeface="ヒラギノ角ゴ Pro W3" pitchFamily="124"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pitchFamily="124"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pitchFamily="124"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pitchFamily="124" charset="-128"/>
        <a:cs typeface="+mn-cs"/>
      </a:defRPr>
    </a:lvl5pPr>
    <a:lvl6pPr marL="2286000" algn="l" defTabSz="914400" rtl="0" eaLnBrk="1" latinLnBrk="0" hangingPunct="1">
      <a:defRPr sz="2400" kern="1200">
        <a:solidFill>
          <a:schemeClr val="tx1"/>
        </a:solidFill>
        <a:latin typeface="Arial" charset="0"/>
        <a:ea typeface="ヒラギノ角ゴ Pro W3" pitchFamily="124" charset="-128"/>
        <a:cs typeface="+mn-cs"/>
      </a:defRPr>
    </a:lvl6pPr>
    <a:lvl7pPr marL="2743200" algn="l" defTabSz="914400" rtl="0" eaLnBrk="1" latinLnBrk="0" hangingPunct="1">
      <a:defRPr sz="2400" kern="1200">
        <a:solidFill>
          <a:schemeClr val="tx1"/>
        </a:solidFill>
        <a:latin typeface="Arial" charset="0"/>
        <a:ea typeface="ヒラギノ角ゴ Pro W3" pitchFamily="124" charset="-128"/>
        <a:cs typeface="+mn-cs"/>
      </a:defRPr>
    </a:lvl7pPr>
    <a:lvl8pPr marL="3200400" algn="l" defTabSz="914400" rtl="0" eaLnBrk="1" latinLnBrk="0" hangingPunct="1">
      <a:defRPr sz="2400" kern="1200">
        <a:solidFill>
          <a:schemeClr val="tx1"/>
        </a:solidFill>
        <a:latin typeface="Arial" charset="0"/>
        <a:ea typeface="ヒラギノ角ゴ Pro W3" pitchFamily="124" charset="-128"/>
        <a:cs typeface="+mn-cs"/>
      </a:defRPr>
    </a:lvl8pPr>
    <a:lvl9pPr marL="3657600" algn="l" defTabSz="914400" rtl="0" eaLnBrk="1" latinLnBrk="0" hangingPunct="1">
      <a:defRPr sz="2400" kern="1200">
        <a:solidFill>
          <a:schemeClr val="tx1"/>
        </a:solidFill>
        <a:latin typeface="Arial" charset="0"/>
        <a:ea typeface="ヒラギノ角ゴ Pro W3" pitchFamily="12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64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81" autoAdjust="0"/>
    <p:restoredTop sz="92279" autoAdjust="0"/>
  </p:normalViewPr>
  <p:slideViewPr>
    <p:cSldViewPr>
      <p:cViewPr varScale="1">
        <p:scale>
          <a:sx n="80" d="100"/>
          <a:sy n="80" d="100"/>
        </p:scale>
        <p:origin x="1627" y="53"/>
      </p:cViewPr>
      <p:guideLst>
        <p:guide orient="horz" pos="2160"/>
        <p:guide pos="2880"/>
      </p:guideLst>
    </p:cSldViewPr>
  </p:slideViewPr>
  <p:notesTextViewPr>
    <p:cViewPr>
      <p:scale>
        <a:sx n="100" d="100"/>
        <a:sy n="100" d="100"/>
      </p:scale>
      <p:origin x="0" y="0"/>
    </p:cViewPr>
  </p:notesTextViewPr>
  <p:notesViewPr>
    <p:cSldViewPr>
      <p:cViewPr varScale="1">
        <p:scale>
          <a:sx n="83" d="100"/>
          <a:sy n="83" d="100"/>
        </p:scale>
        <p:origin x="-310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9155632-BF34-42C7-9993-10537F1ECA52}" type="datetimeFigureOut">
              <a:rPr lang="de-DE" smtClean="0"/>
              <a:pPr/>
              <a:t>12.05.2017</a:t>
            </a:fld>
            <a:endParaRPr lang="de-AT"/>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AT"/>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D152066-4AB3-418F-8ED6-956DCD09AE66}" type="slidenum">
              <a:rPr lang="de-AT" smtClean="0"/>
              <a:pPr/>
              <a:t>‹#›</a:t>
            </a:fld>
            <a:endParaRPr lang="de-AT"/>
          </a:p>
        </p:txBody>
      </p:sp>
    </p:spTree>
    <p:extLst>
      <p:ext uri="{BB962C8B-B14F-4D97-AF65-F5344CB8AC3E}">
        <p14:creationId xmlns:p14="http://schemas.microsoft.com/office/powerpoint/2010/main" val="13598880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de-DE"/>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endParaRPr lang="de-DE"/>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de-DE"/>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6F2291E8-A3B2-4AA3-8F9C-F18D953B7603}" type="slidenum">
              <a:rPr lang="de-DE"/>
              <a:pPr/>
              <a:t>‹#›</a:t>
            </a:fld>
            <a:endParaRPr lang="de-DE"/>
          </a:p>
        </p:txBody>
      </p:sp>
    </p:spTree>
    <p:extLst>
      <p:ext uri="{BB962C8B-B14F-4D97-AF65-F5344CB8AC3E}">
        <p14:creationId xmlns:p14="http://schemas.microsoft.com/office/powerpoint/2010/main" val="114756964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ヒラギノ角ゴ Pro W3" pitchFamily="124" charset="-128"/>
        <a:cs typeface="+mn-cs"/>
      </a:defRPr>
    </a:lvl1pPr>
    <a:lvl2pPr marL="457200" algn="l" rtl="0" fontAlgn="base">
      <a:spcBef>
        <a:spcPct val="30000"/>
      </a:spcBef>
      <a:spcAft>
        <a:spcPct val="0"/>
      </a:spcAft>
      <a:defRPr sz="1200" kern="1200">
        <a:solidFill>
          <a:schemeClr val="tx1"/>
        </a:solidFill>
        <a:latin typeface="Arial" charset="0"/>
        <a:ea typeface="ヒラギノ角ゴ Pro W3" pitchFamily="124" charset="-128"/>
        <a:cs typeface="+mn-cs"/>
      </a:defRPr>
    </a:lvl2pPr>
    <a:lvl3pPr marL="914400" algn="l" rtl="0" fontAlgn="base">
      <a:spcBef>
        <a:spcPct val="30000"/>
      </a:spcBef>
      <a:spcAft>
        <a:spcPct val="0"/>
      </a:spcAft>
      <a:defRPr sz="1200" kern="1200">
        <a:solidFill>
          <a:schemeClr val="tx1"/>
        </a:solidFill>
        <a:latin typeface="Arial" charset="0"/>
        <a:ea typeface="ヒラギノ角ゴ Pro W3" pitchFamily="124" charset="-128"/>
        <a:cs typeface="+mn-cs"/>
      </a:defRPr>
    </a:lvl3pPr>
    <a:lvl4pPr marL="1371600" algn="l" rtl="0" fontAlgn="base">
      <a:spcBef>
        <a:spcPct val="30000"/>
      </a:spcBef>
      <a:spcAft>
        <a:spcPct val="0"/>
      </a:spcAft>
      <a:defRPr sz="1200" kern="1200">
        <a:solidFill>
          <a:schemeClr val="tx1"/>
        </a:solidFill>
        <a:latin typeface="Arial" charset="0"/>
        <a:ea typeface="ヒラギノ角ゴ Pro W3" pitchFamily="124" charset="-128"/>
        <a:cs typeface="+mn-cs"/>
      </a:defRPr>
    </a:lvl4pPr>
    <a:lvl5pPr marL="1828800" algn="l" rtl="0" fontAlgn="base">
      <a:spcBef>
        <a:spcPct val="30000"/>
      </a:spcBef>
      <a:spcAft>
        <a:spcPct val="0"/>
      </a:spcAft>
      <a:defRPr sz="1200" kern="1200">
        <a:solidFill>
          <a:schemeClr val="tx1"/>
        </a:solidFill>
        <a:latin typeface="Arial" charset="0"/>
        <a:ea typeface="ヒラギノ角ゴ Pro W3" pitchFamily="12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GB" altLang="zh-TW" dirty="0"/>
              <a:t>Examines whether the factors, which include visual attractiveness (colour scheme &amp; font type) and website layout, can contribute to perceived quality of website or not.</a:t>
            </a:r>
          </a:p>
          <a:p>
            <a:pPr marL="0" indent="0">
              <a:buNone/>
            </a:pPr>
            <a:endParaRPr lang="en-US" altLang="zh-TW" dirty="0"/>
          </a:p>
          <a:p>
            <a:r>
              <a:rPr lang="en-US" altLang="zh-TW" dirty="0"/>
              <a:t>Find out which type of </a:t>
            </a:r>
            <a:r>
              <a:rPr lang="en-US" altLang="zh-TW" dirty="0" err="1"/>
              <a:t>colour</a:t>
            </a:r>
            <a:r>
              <a:rPr lang="en-US" altLang="zh-TW" dirty="0"/>
              <a:t> scheme, font type and website layout are presented as the most pleasing as well as the most </a:t>
            </a:r>
            <a:r>
              <a:rPr lang="en-US" altLang="zh-TW" dirty="0" err="1"/>
              <a:t>favourable</a:t>
            </a:r>
            <a:r>
              <a:rPr lang="en-US" altLang="zh-TW" dirty="0"/>
              <a:t> website design.</a:t>
            </a:r>
          </a:p>
          <a:p>
            <a:endParaRPr lang="en-US" altLang="zh-TW" dirty="0"/>
          </a:p>
          <a:p>
            <a:r>
              <a:rPr lang="en-US" altLang="zh-TW" dirty="0"/>
              <a:t>Discuss the contributions of design factors on </a:t>
            </a:r>
            <a:r>
              <a:rPr lang="en-US" altLang="zh-TW" dirty="0" err="1"/>
              <a:t>customers’navigation</a:t>
            </a:r>
            <a:r>
              <a:rPr lang="en-US" altLang="zh-TW" dirty="0"/>
              <a:t> and repeat visit.</a:t>
            </a:r>
          </a:p>
          <a:p>
            <a:pPr marL="0" indent="0">
              <a:buNone/>
            </a:pPr>
            <a:r>
              <a:rPr lang="en-US" altLang="zh-TW" dirty="0"/>
              <a:t> </a:t>
            </a:r>
          </a:p>
          <a:p>
            <a:r>
              <a:rPr lang="en-US" altLang="zh-TW" dirty="0"/>
              <a:t>Provide suggestions for websites designers on how to design a high-quality website</a:t>
            </a:r>
          </a:p>
          <a:p>
            <a:endParaRPr lang="zh-TW" altLang="en-US" dirty="0"/>
          </a:p>
        </p:txBody>
      </p:sp>
      <p:sp>
        <p:nvSpPr>
          <p:cNvPr id="4" name="投影片編號版面配置區 3"/>
          <p:cNvSpPr>
            <a:spLocks noGrp="1"/>
          </p:cNvSpPr>
          <p:nvPr>
            <p:ph type="sldNum" sz="quarter" idx="10"/>
          </p:nvPr>
        </p:nvSpPr>
        <p:spPr/>
        <p:txBody>
          <a:bodyPr/>
          <a:lstStyle/>
          <a:p>
            <a:fld id="{6F2291E8-A3B2-4AA3-8F9C-F18D953B7603}" type="slidenum">
              <a:rPr lang="de-DE" smtClean="0"/>
              <a:pPr/>
              <a:t>4</a:t>
            </a:fld>
            <a:endParaRPr lang="de-DE"/>
          </a:p>
        </p:txBody>
      </p:sp>
    </p:spTree>
    <p:extLst>
      <p:ext uri="{BB962C8B-B14F-4D97-AF65-F5344CB8AC3E}">
        <p14:creationId xmlns:p14="http://schemas.microsoft.com/office/powerpoint/2010/main" val="2223911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Table 1: </a:t>
            </a:r>
            <a:r>
              <a:rPr lang="en-GB" altLang="zh-TW" sz="1200" kern="1200" dirty="0">
                <a:solidFill>
                  <a:schemeClr val="tx1"/>
                </a:solidFill>
                <a:effectLst/>
                <a:latin typeface="Arial" charset="0"/>
                <a:ea typeface="ヒラギノ角ゴ Pro W3" pitchFamily="124" charset="-128"/>
                <a:cs typeface="+mn-cs"/>
              </a:rPr>
              <a:t>The respondents are more satisfied with tested websites which were designed with Cool and Warm colour combination than the one designed with Warm and Warm colour combination. </a:t>
            </a:r>
            <a:endParaRPr lang="en-GB" altLang="zh-TW" sz="1200" kern="1200" dirty="0">
              <a:solidFill>
                <a:schemeClr val="tx1"/>
              </a:solidFill>
              <a:effectLst/>
              <a:latin typeface="Arial" charset="0"/>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GB" altLang="zh-TW" sz="1200" kern="1200" dirty="0">
                <a:solidFill>
                  <a:schemeClr val="tx1"/>
                </a:solidFill>
                <a:effectLst/>
                <a:latin typeface="Arial" charset="0"/>
                <a:cs typeface="+mn-cs"/>
              </a:rPr>
              <a:t>Table 2: </a:t>
            </a:r>
            <a:r>
              <a:rPr lang="en-GB" altLang="zh-TW" sz="1200" kern="1200" dirty="0">
                <a:solidFill>
                  <a:schemeClr val="tx1"/>
                </a:solidFill>
                <a:effectLst/>
                <a:latin typeface="Arial" charset="0"/>
                <a:ea typeface="ヒラギノ角ゴ Pro W3" pitchFamily="124" charset="-128"/>
                <a:cs typeface="+mn-cs"/>
              </a:rPr>
              <a:t>The respondents had a better understanding of words in Arial font type than Times New Roman. From this study, it was discovered that the websites devised in Arial font type with size 12 has a greater satisfaction than the website which adopted the Times New Roman font type with the same font size. </a:t>
            </a:r>
          </a:p>
          <a:p>
            <a:endParaRPr lang="zh-TW" altLang="en-US" dirty="0"/>
          </a:p>
        </p:txBody>
      </p:sp>
      <p:sp>
        <p:nvSpPr>
          <p:cNvPr id="4" name="投影片編號版面配置區 3"/>
          <p:cNvSpPr>
            <a:spLocks noGrp="1"/>
          </p:cNvSpPr>
          <p:nvPr>
            <p:ph type="sldNum" sz="quarter" idx="10"/>
          </p:nvPr>
        </p:nvSpPr>
        <p:spPr/>
        <p:txBody>
          <a:bodyPr/>
          <a:lstStyle/>
          <a:p>
            <a:fld id="{6F2291E8-A3B2-4AA3-8F9C-F18D953B7603}" type="slidenum">
              <a:rPr lang="de-DE" smtClean="0"/>
              <a:pPr/>
              <a:t>11</a:t>
            </a:fld>
            <a:endParaRPr lang="de-DE"/>
          </a:p>
        </p:txBody>
      </p:sp>
    </p:spTree>
    <p:extLst>
      <p:ext uri="{BB962C8B-B14F-4D97-AF65-F5344CB8AC3E}">
        <p14:creationId xmlns:p14="http://schemas.microsoft.com/office/powerpoint/2010/main" val="1540454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Table 3: </a:t>
            </a:r>
            <a:r>
              <a:rPr lang="en-GB" altLang="zh-TW" sz="1200" kern="1200" dirty="0">
                <a:solidFill>
                  <a:schemeClr val="tx1"/>
                </a:solidFill>
                <a:effectLst/>
                <a:latin typeface="Arial" charset="0"/>
                <a:ea typeface="ヒラギノ角ゴ Pro W3" pitchFamily="124" charset="-128"/>
                <a:cs typeface="+mn-cs"/>
              </a:rPr>
              <a:t>The respondents evaluated websites designed with ‘Golden Triangle’ strategy more highly than websites devised with ‘Normal Design’ strategy.</a:t>
            </a:r>
            <a:endParaRPr lang="zh-TW" altLang="en-US" dirty="0"/>
          </a:p>
        </p:txBody>
      </p:sp>
      <p:sp>
        <p:nvSpPr>
          <p:cNvPr id="4" name="投影片編號版面配置區 3"/>
          <p:cNvSpPr>
            <a:spLocks noGrp="1"/>
          </p:cNvSpPr>
          <p:nvPr>
            <p:ph type="sldNum" sz="quarter" idx="10"/>
          </p:nvPr>
        </p:nvSpPr>
        <p:spPr/>
        <p:txBody>
          <a:bodyPr/>
          <a:lstStyle/>
          <a:p>
            <a:fld id="{6F2291E8-A3B2-4AA3-8F9C-F18D953B7603}" type="slidenum">
              <a:rPr lang="de-DE" smtClean="0"/>
              <a:pPr/>
              <a:t>12</a:t>
            </a:fld>
            <a:endParaRPr lang="de-DE"/>
          </a:p>
        </p:txBody>
      </p:sp>
    </p:spTree>
    <p:extLst>
      <p:ext uri="{BB962C8B-B14F-4D97-AF65-F5344CB8AC3E}">
        <p14:creationId xmlns:p14="http://schemas.microsoft.com/office/powerpoint/2010/main" val="487593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altLang="zh-TW" sz="1200" kern="1200" dirty="0">
                <a:solidFill>
                  <a:schemeClr val="tx1"/>
                </a:solidFill>
                <a:effectLst/>
                <a:latin typeface="Arial" charset="0"/>
                <a:ea typeface="ヒラギノ角ゴ Pro W3" pitchFamily="124" charset="-128"/>
                <a:cs typeface="+mn-cs"/>
              </a:rPr>
              <a:t>A three – way ANOVA analysis was used to assess the effect of colour scheme, font type and website layout on perceived quality of website. As results shown in Table 6, there was a difference between two colour combinations. The overall satisfaction in Blue and Orange combination were higher than in Red and Orange combination. Moreover, the satisfaction of Arial font type was higher than Times New Roman excluding the score in ‘Normal Design’ with Red and Orange combination. In addition, the overall satisfaction in ‘Golden Triangle’ were higher than in ‘Normal Design’. Accordingly, hypothesis 4 ‘Perceived visual attractiveness and perceived quality of website design have an effect on perceived overall quality of website.’ was supported. </a:t>
            </a:r>
            <a:endParaRPr lang="zh-TW" altLang="zh-TW" sz="1200" kern="1200" dirty="0">
              <a:solidFill>
                <a:schemeClr val="tx1"/>
              </a:solidFill>
              <a:effectLst/>
              <a:latin typeface="Arial" charset="0"/>
              <a:ea typeface="ヒラギノ角ゴ Pro W3" pitchFamily="124" charset="-128"/>
              <a:cs typeface="+mn-cs"/>
            </a:endParaRPr>
          </a:p>
        </p:txBody>
      </p:sp>
      <p:sp>
        <p:nvSpPr>
          <p:cNvPr id="4" name="投影片編號版面配置區 3"/>
          <p:cNvSpPr>
            <a:spLocks noGrp="1"/>
          </p:cNvSpPr>
          <p:nvPr>
            <p:ph type="sldNum" sz="quarter" idx="10"/>
          </p:nvPr>
        </p:nvSpPr>
        <p:spPr/>
        <p:txBody>
          <a:bodyPr/>
          <a:lstStyle/>
          <a:p>
            <a:fld id="{6F2291E8-A3B2-4AA3-8F9C-F18D953B7603}" type="slidenum">
              <a:rPr lang="de-DE" smtClean="0"/>
              <a:pPr/>
              <a:t>13</a:t>
            </a:fld>
            <a:endParaRPr lang="de-DE"/>
          </a:p>
        </p:txBody>
      </p:sp>
    </p:spTree>
    <p:extLst>
      <p:ext uri="{BB962C8B-B14F-4D97-AF65-F5344CB8AC3E}">
        <p14:creationId xmlns:p14="http://schemas.microsoft.com/office/powerpoint/2010/main" val="944303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GB" altLang="zh-TW" sz="1200" kern="1200" dirty="0">
                <a:solidFill>
                  <a:schemeClr val="tx1"/>
                </a:solidFill>
                <a:effectLst/>
                <a:latin typeface="Arial" charset="0"/>
                <a:ea typeface="ヒラギノ角ゴ Pro W3" pitchFamily="124" charset="-128"/>
                <a:cs typeface="+mn-cs"/>
              </a:rPr>
              <a:t>According to the results, the visual attractiveness and website layout can actually contribute to the perceived quality of website as well as the website design with Cool and Warm colour combinations, “Golden Triangle” strategy, Arial has the highest satisfaction of the customers. </a:t>
            </a:r>
          </a:p>
          <a:p>
            <a:r>
              <a:rPr lang="en-GB" altLang="zh-TW" sz="1200" kern="1200" dirty="0">
                <a:solidFill>
                  <a:schemeClr val="tx1"/>
                </a:solidFill>
                <a:effectLst/>
                <a:latin typeface="Arial" charset="0"/>
                <a:ea typeface="ヒラギノ角ゴ Pro W3" pitchFamily="124" charset="-128"/>
                <a:cs typeface="+mn-cs"/>
              </a:rPr>
              <a:t>Meanwhile, if website designers apply these kinds of elements for websites design, it can encourage the customers to stay longer while they visiting the websites and repeat visit.  </a:t>
            </a:r>
          </a:p>
          <a:p>
            <a:r>
              <a:rPr lang="en-GB" altLang="zh-TW" sz="1200" kern="1200" dirty="0">
                <a:solidFill>
                  <a:schemeClr val="tx1"/>
                </a:solidFill>
                <a:effectLst/>
                <a:latin typeface="Arial" charset="0"/>
                <a:ea typeface="ヒラギノ角ゴ Pro W3" pitchFamily="124" charset="-128"/>
                <a:cs typeface="+mn-cs"/>
              </a:rPr>
              <a:t>Thus, the idea is suggested to help website designers in retaining existing customers by encouraging loyalty such as website designers should carefully pay attention when selecting the most suitable elements to devise the websites since the design factors have a significant effect on the perceived quality of websites.</a:t>
            </a:r>
          </a:p>
        </p:txBody>
      </p:sp>
      <p:sp>
        <p:nvSpPr>
          <p:cNvPr id="4" name="投影片編號版面配置區 3"/>
          <p:cNvSpPr>
            <a:spLocks noGrp="1"/>
          </p:cNvSpPr>
          <p:nvPr>
            <p:ph type="sldNum" sz="quarter" idx="10"/>
          </p:nvPr>
        </p:nvSpPr>
        <p:spPr/>
        <p:txBody>
          <a:bodyPr/>
          <a:lstStyle/>
          <a:p>
            <a:fld id="{6F2291E8-A3B2-4AA3-8F9C-F18D953B7603}" type="slidenum">
              <a:rPr lang="de-DE" smtClean="0"/>
              <a:pPr/>
              <a:t>15</a:t>
            </a:fld>
            <a:endParaRPr lang="de-DE"/>
          </a:p>
        </p:txBody>
      </p:sp>
    </p:spTree>
    <p:extLst>
      <p:ext uri="{BB962C8B-B14F-4D97-AF65-F5344CB8AC3E}">
        <p14:creationId xmlns:p14="http://schemas.microsoft.com/office/powerpoint/2010/main" val="1718478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GB" altLang="zh-TW" sz="1200" kern="1200" dirty="0">
                <a:solidFill>
                  <a:schemeClr val="tx1"/>
                </a:solidFill>
                <a:effectLst/>
                <a:latin typeface="Arial" charset="0"/>
                <a:ea typeface="ヒラギノ角ゴ Pro W3" pitchFamily="124" charset="-128"/>
                <a:cs typeface="+mn-cs"/>
              </a:rPr>
              <a:t>Firstly, font type is considered as one of the limitations. This study is only studied the impact of two font types (Arial and Times New Roman) on perceived quality of websites. Therefore, it may have different influence on perceived quality of websites that if the future study contains other font types.</a:t>
            </a:r>
            <a:endParaRPr lang="zh-TW" altLang="zh-TW" sz="1200" kern="1200" dirty="0">
              <a:solidFill>
                <a:schemeClr val="tx1"/>
              </a:solidFill>
              <a:effectLst/>
              <a:latin typeface="Arial" charset="0"/>
              <a:ea typeface="ヒラギノ角ゴ Pro W3" pitchFamily="124" charset="-128"/>
              <a:cs typeface="+mn-cs"/>
            </a:endParaRPr>
          </a:p>
          <a:p>
            <a:r>
              <a:rPr lang="en-GB" altLang="zh-TW" sz="1200" kern="1200" dirty="0">
                <a:solidFill>
                  <a:schemeClr val="tx1"/>
                </a:solidFill>
                <a:effectLst/>
                <a:latin typeface="Arial" charset="0"/>
                <a:ea typeface="ヒラギノ角ゴ Pro W3" pitchFamily="124" charset="-128"/>
                <a:cs typeface="+mn-cs"/>
              </a:rPr>
              <a:t>Secondly, technical skill is another limitation. Since the researcher had only basic website design skills, in this study, the respondents could only be presented with screenshots instead of real websites. Therefore, the real websites may be used to conduct in future studies. Actual websites may have another impact on the perceived quality of websites since the information displayed on the websites may present a better representation when people surf the website. </a:t>
            </a:r>
          </a:p>
          <a:p>
            <a:r>
              <a:rPr lang="en-GB" altLang="zh-TW" sz="1200" kern="1200" dirty="0">
                <a:solidFill>
                  <a:schemeClr val="tx1"/>
                </a:solidFill>
                <a:effectLst/>
                <a:latin typeface="Arial" charset="0"/>
                <a:ea typeface="ヒラギノ角ゴ Pro W3" pitchFamily="124" charset="-128"/>
                <a:cs typeface="+mn-cs"/>
              </a:rPr>
              <a:t>Finally, apart from the suggestions mentioned above, future studies may focus on identifying other factors which also influence the perceived quality of websites. Only a few of factors were discussed in this study. There may be other factors of influencing the perceived quality of websites that have not discussed in this study which means that there may have other findings if the future study discusses how navigations or functions of the websites influence the perceived quality of websites.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altLang="zh-TW" sz="1200" kern="1200" dirty="0">
                <a:solidFill>
                  <a:schemeClr val="tx1"/>
                </a:solidFill>
                <a:effectLst/>
                <a:latin typeface="Arial" charset="0"/>
                <a:ea typeface="ヒラギノ角ゴ Pro W3" pitchFamily="124" charset="-128"/>
                <a:cs typeface="+mn-cs"/>
              </a:rPr>
              <a:t>In addition, the factors may include cultural differences or individual preferences which may be the important contingencies in future studies. Moreover, the website genres or the recent design trends may be considered as design factors for measurement in future studies.</a:t>
            </a:r>
            <a:endParaRPr lang="zh-TW" altLang="zh-TW" sz="1200" kern="1200" dirty="0">
              <a:solidFill>
                <a:schemeClr val="tx1"/>
              </a:solidFill>
              <a:effectLst/>
              <a:latin typeface="Arial" charset="0"/>
              <a:ea typeface="ヒラギノ角ゴ Pro W3" pitchFamily="124" charset="-128"/>
              <a:cs typeface="+mn-cs"/>
            </a:endParaRPr>
          </a:p>
          <a:p>
            <a:endParaRPr lang="en-GB" altLang="zh-TW" sz="1200" kern="1200" dirty="0">
              <a:solidFill>
                <a:schemeClr val="tx1"/>
              </a:solidFill>
              <a:effectLst/>
              <a:latin typeface="Arial" charset="0"/>
              <a:ea typeface="ヒラギノ角ゴ Pro W3" pitchFamily="124" charset="-128"/>
              <a:cs typeface="+mn-cs"/>
            </a:endParaRPr>
          </a:p>
        </p:txBody>
      </p:sp>
      <p:sp>
        <p:nvSpPr>
          <p:cNvPr id="4" name="投影片編號版面配置區 3"/>
          <p:cNvSpPr>
            <a:spLocks noGrp="1"/>
          </p:cNvSpPr>
          <p:nvPr>
            <p:ph type="sldNum" sz="quarter" idx="10"/>
          </p:nvPr>
        </p:nvSpPr>
        <p:spPr/>
        <p:txBody>
          <a:bodyPr/>
          <a:lstStyle/>
          <a:p>
            <a:fld id="{6F2291E8-A3B2-4AA3-8F9C-F18D953B7603}" type="slidenum">
              <a:rPr lang="de-DE" smtClean="0"/>
              <a:pPr/>
              <a:t>16</a:t>
            </a:fld>
            <a:endParaRPr lang="de-DE"/>
          </a:p>
        </p:txBody>
      </p:sp>
    </p:spTree>
    <p:extLst>
      <p:ext uri="{BB962C8B-B14F-4D97-AF65-F5344CB8AC3E}">
        <p14:creationId xmlns:p14="http://schemas.microsoft.com/office/powerpoint/2010/main" val="40967818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GB" altLang="zh-TW" sz="1200" kern="1200" dirty="0">
                <a:solidFill>
                  <a:schemeClr val="tx1"/>
                </a:solidFill>
                <a:effectLst/>
                <a:latin typeface="Arial" charset="0"/>
                <a:ea typeface="ヒラギノ角ゴ Pro W3" pitchFamily="124" charset="-128"/>
                <a:cs typeface="+mn-cs"/>
              </a:rPr>
              <a:t>Finally, apart from the suggestions mentioned above, future studies may focus on identifying other factors which also influence the perceived quality of websites. Only a few of factors were discussed in this study. There may be other factors of influencing the perceived quality of websites that have not discussed in this study which means that there may have other findings if the future study discusses how navigations or functions of the websites influence the perceived quality of websites.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altLang="zh-TW" sz="1200" kern="1200" dirty="0">
                <a:solidFill>
                  <a:schemeClr val="tx1"/>
                </a:solidFill>
                <a:effectLst/>
                <a:latin typeface="Arial" charset="0"/>
                <a:ea typeface="ヒラギノ角ゴ Pro W3" pitchFamily="124" charset="-128"/>
                <a:cs typeface="+mn-cs"/>
              </a:rPr>
              <a:t>In addition, the factors may include cultural differences or individual preferences which may be the important contingencies in future studies. Moreover, the website genres or the recent design trends may be considered as design factors for measurement in future studies.</a:t>
            </a:r>
            <a:endParaRPr lang="zh-TW" altLang="zh-TW" sz="1200" kern="1200" dirty="0">
              <a:solidFill>
                <a:schemeClr val="tx1"/>
              </a:solidFill>
              <a:effectLst/>
              <a:latin typeface="Arial" charset="0"/>
              <a:ea typeface="ヒラギノ角ゴ Pro W3" pitchFamily="124" charset="-128"/>
              <a:cs typeface="+mn-cs"/>
            </a:endParaRPr>
          </a:p>
          <a:p>
            <a:endParaRPr lang="en-GB" altLang="zh-TW" sz="1200" kern="1200" dirty="0">
              <a:solidFill>
                <a:schemeClr val="tx1"/>
              </a:solidFill>
              <a:effectLst/>
              <a:latin typeface="Arial" charset="0"/>
              <a:ea typeface="ヒラギノ角ゴ Pro W3" pitchFamily="124" charset="-128"/>
              <a:cs typeface="+mn-cs"/>
            </a:endParaRPr>
          </a:p>
        </p:txBody>
      </p:sp>
      <p:sp>
        <p:nvSpPr>
          <p:cNvPr id="4" name="投影片編號版面配置區 3"/>
          <p:cNvSpPr>
            <a:spLocks noGrp="1"/>
          </p:cNvSpPr>
          <p:nvPr>
            <p:ph type="sldNum" sz="quarter" idx="10"/>
          </p:nvPr>
        </p:nvSpPr>
        <p:spPr/>
        <p:txBody>
          <a:bodyPr/>
          <a:lstStyle/>
          <a:p>
            <a:fld id="{6F2291E8-A3B2-4AA3-8F9C-F18D953B7603}" type="slidenum">
              <a:rPr lang="de-DE" smtClean="0"/>
              <a:pPr/>
              <a:t>17</a:t>
            </a:fld>
            <a:endParaRPr lang="de-DE"/>
          </a:p>
        </p:txBody>
      </p:sp>
    </p:spTree>
    <p:extLst>
      <p:ext uri="{BB962C8B-B14F-4D97-AF65-F5344CB8AC3E}">
        <p14:creationId xmlns:p14="http://schemas.microsoft.com/office/powerpoint/2010/main" val="2981955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GB" altLang="zh-TW" sz="1200" kern="1200" dirty="0">
              <a:solidFill>
                <a:schemeClr val="tx1"/>
              </a:solidFill>
              <a:effectLst/>
              <a:latin typeface="Arial" charset="0"/>
              <a:ea typeface="ヒラギノ角ゴ Pro W3" pitchFamily="124" charset="-128"/>
              <a:cs typeface="+mn-cs"/>
            </a:endParaRPr>
          </a:p>
        </p:txBody>
      </p:sp>
      <p:sp>
        <p:nvSpPr>
          <p:cNvPr id="4" name="投影片編號版面配置區 3"/>
          <p:cNvSpPr>
            <a:spLocks noGrp="1"/>
          </p:cNvSpPr>
          <p:nvPr>
            <p:ph type="sldNum" sz="quarter" idx="10"/>
          </p:nvPr>
        </p:nvSpPr>
        <p:spPr/>
        <p:txBody>
          <a:bodyPr/>
          <a:lstStyle/>
          <a:p>
            <a:fld id="{6F2291E8-A3B2-4AA3-8F9C-F18D953B7603}" type="slidenum">
              <a:rPr lang="de-DE" smtClean="0"/>
              <a:pPr/>
              <a:t>18</a:t>
            </a:fld>
            <a:endParaRPr lang="de-DE"/>
          </a:p>
        </p:txBody>
      </p:sp>
    </p:spTree>
    <p:extLst>
      <p:ext uri="{BB962C8B-B14F-4D97-AF65-F5344CB8AC3E}">
        <p14:creationId xmlns:p14="http://schemas.microsoft.com/office/powerpoint/2010/main" val="7915200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83568" y="1988840"/>
            <a:ext cx="7776864" cy="1470025"/>
          </a:xfrm>
          <a:ln>
            <a:noFill/>
          </a:ln>
        </p:spPr>
        <p:txBody>
          <a:bodyPr anchor="b"/>
          <a:lstStyle>
            <a:lvl1pPr algn="l">
              <a:defRPr sz="3200"/>
            </a:lvl1pPr>
          </a:lstStyle>
          <a:p>
            <a:r>
              <a:rPr lang="de-DE" dirty="0" err="1"/>
              <a:t>Presentation</a:t>
            </a:r>
            <a:r>
              <a:rPr lang="de-DE" dirty="0"/>
              <a:t> Title</a:t>
            </a:r>
            <a:endParaRPr lang="de-AT" dirty="0"/>
          </a:p>
        </p:txBody>
      </p:sp>
      <p:sp>
        <p:nvSpPr>
          <p:cNvPr id="3" name="Untertitel 2"/>
          <p:cNvSpPr>
            <a:spLocks noGrp="1"/>
          </p:cNvSpPr>
          <p:nvPr>
            <p:ph type="subTitle" idx="1" hasCustomPrompt="1"/>
          </p:nvPr>
        </p:nvSpPr>
        <p:spPr>
          <a:xfrm>
            <a:off x="683568" y="3789040"/>
            <a:ext cx="5904656" cy="1752600"/>
          </a:xfrm>
        </p:spPr>
        <p:txBody>
          <a:bodyPr>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Name, University, Country</a:t>
            </a:r>
            <a:endParaRPr lang="de-AT" dirty="0"/>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44208" y="3552741"/>
            <a:ext cx="2376264" cy="1584734"/>
          </a:xfrm>
          <a:prstGeom prst="rect">
            <a:avLst/>
          </a:prstGeom>
        </p:spPr>
      </p:pic>
      <p:cxnSp>
        <p:nvCxnSpPr>
          <p:cNvPr id="9" name="Gerade Verbindung 8"/>
          <p:cNvCxnSpPr/>
          <p:nvPr userDrawn="1"/>
        </p:nvCxnSpPr>
        <p:spPr>
          <a:xfrm>
            <a:off x="683568" y="3573016"/>
            <a:ext cx="7776864"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sp>
        <p:nvSpPr>
          <p:cNvPr id="16" name="Textfeld 15"/>
          <p:cNvSpPr txBox="1"/>
          <p:nvPr userDrawn="1"/>
        </p:nvSpPr>
        <p:spPr>
          <a:xfrm>
            <a:off x="2915816" y="6403796"/>
            <a:ext cx="3312368" cy="276999"/>
          </a:xfrm>
          <a:prstGeom prst="rect">
            <a:avLst/>
          </a:prstGeom>
          <a:noFill/>
        </p:spPr>
        <p:txBody>
          <a:bodyPr wrap="square" rtlCol="0">
            <a:spAutoFit/>
          </a:bodyPr>
          <a:lstStyle/>
          <a:p>
            <a:pPr algn="ctr"/>
            <a:r>
              <a:rPr lang="de-AT" sz="1200" b="1" dirty="0">
                <a:solidFill>
                  <a:srgbClr val="FF0000"/>
                </a:solidFill>
                <a:latin typeface="Helvetica 45 Light" pitchFamily="34" charset="0"/>
              </a:rPr>
              <a:t>www.tourism-student-conference.com</a:t>
            </a:r>
          </a:p>
        </p:txBody>
      </p:sp>
    </p:spTree>
    <p:extLst>
      <p:ext uri="{BB962C8B-B14F-4D97-AF65-F5344CB8AC3E}">
        <p14:creationId xmlns:p14="http://schemas.microsoft.com/office/powerpoint/2010/main" val="1625242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de-DE" dirty="0" err="1"/>
              <a:t>Your</a:t>
            </a:r>
            <a:r>
              <a:rPr lang="de-DE" dirty="0"/>
              <a:t> </a:t>
            </a:r>
            <a:r>
              <a:rPr lang="de-DE" dirty="0" err="1"/>
              <a:t>Heading</a:t>
            </a:r>
            <a:endParaRPr lang="de-AT" dirty="0"/>
          </a:p>
        </p:txBody>
      </p:sp>
      <p:sp>
        <p:nvSpPr>
          <p:cNvPr id="3" name="Inhaltsplatzhalter 2"/>
          <p:cNvSpPr>
            <a:spLocks noGrp="1"/>
          </p:cNvSpPr>
          <p:nvPr>
            <p:ph idx="1" hasCustomPrompt="1"/>
          </p:nvPr>
        </p:nvSpPr>
        <p:spPr/>
        <p:txBody>
          <a:bodyPr/>
          <a:lstStyle>
            <a:lvl1pPr>
              <a:defRPr baseline="0"/>
            </a:lvl1pPr>
            <a:lvl2pPr>
              <a:defRPr/>
            </a:lvl2pPr>
            <a:lvl3pPr>
              <a:defRPr/>
            </a:lvl3pPr>
            <a:lvl4pPr>
              <a:defRPr/>
            </a:lvl4pPr>
            <a:lvl5pPr>
              <a:defRPr/>
            </a:lvl5pPr>
          </a:lstStyle>
          <a:p>
            <a:pPr lvl="0"/>
            <a:r>
              <a:rPr lang="de-DE" dirty="0"/>
              <a:t>Write </a:t>
            </a:r>
            <a:r>
              <a:rPr lang="de-DE" dirty="0" err="1"/>
              <a:t>your</a:t>
            </a:r>
            <a:r>
              <a:rPr lang="de-DE" dirty="0"/>
              <a:t> </a:t>
            </a:r>
            <a:r>
              <a:rPr lang="de-DE" dirty="0" err="1"/>
              <a:t>text</a:t>
            </a:r>
            <a:r>
              <a:rPr lang="de-DE" dirty="0"/>
              <a:t> </a:t>
            </a:r>
            <a:r>
              <a:rPr lang="de-DE" dirty="0" err="1"/>
              <a:t>here</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de-AT" dirty="0"/>
          </a:p>
        </p:txBody>
      </p:sp>
      <p:cxnSp>
        <p:nvCxnSpPr>
          <p:cNvPr id="7" name="Gerade Verbindung 6"/>
          <p:cNvCxnSpPr/>
          <p:nvPr userDrawn="1"/>
        </p:nvCxnSpPr>
        <p:spPr>
          <a:xfrm>
            <a:off x="467543" y="1556792"/>
            <a:ext cx="8208913"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sp>
        <p:nvSpPr>
          <p:cNvPr id="18" name="Datumsplatzhalter 17"/>
          <p:cNvSpPr>
            <a:spLocks noGrp="1"/>
          </p:cNvSpPr>
          <p:nvPr>
            <p:ph type="dt" sz="half" idx="10"/>
          </p:nvPr>
        </p:nvSpPr>
        <p:spPr/>
        <p:txBody>
          <a:bodyPr/>
          <a:lstStyle/>
          <a:p>
            <a:endParaRPr lang="de-DE" dirty="0"/>
          </a:p>
        </p:txBody>
      </p:sp>
      <p:sp>
        <p:nvSpPr>
          <p:cNvPr id="20" name="Foliennummernplatzhalter 19"/>
          <p:cNvSpPr>
            <a:spLocks noGrp="1"/>
          </p:cNvSpPr>
          <p:nvPr>
            <p:ph type="sldNum" sz="quarter" idx="12"/>
          </p:nvPr>
        </p:nvSpPr>
        <p:spPr/>
        <p:txBody>
          <a:bodyPr/>
          <a:lstStyle/>
          <a:p>
            <a:fld id="{94CFF933-4CCF-400C-B85E-213ACAFF80D4}" type="slidenum">
              <a:rPr lang="de-DE" smtClean="0"/>
              <a:pPr/>
              <a:t>‹#›</a:t>
            </a:fld>
            <a:endParaRPr lang="de-DE" dirty="0"/>
          </a:p>
        </p:txBody>
      </p:sp>
      <p:sp>
        <p:nvSpPr>
          <p:cNvPr id="21" name="Textfeld 20"/>
          <p:cNvSpPr txBox="1"/>
          <p:nvPr userDrawn="1"/>
        </p:nvSpPr>
        <p:spPr>
          <a:xfrm>
            <a:off x="2915816" y="6403796"/>
            <a:ext cx="3312368" cy="276999"/>
          </a:xfrm>
          <a:prstGeom prst="rect">
            <a:avLst/>
          </a:prstGeom>
          <a:noFill/>
        </p:spPr>
        <p:txBody>
          <a:bodyPr wrap="square" rtlCol="0">
            <a:spAutoFit/>
          </a:bodyPr>
          <a:lstStyle/>
          <a:p>
            <a:pPr algn="ctr"/>
            <a:r>
              <a:rPr lang="de-AT" sz="1200" b="1" dirty="0">
                <a:solidFill>
                  <a:srgbClr val="FF0000"/>
                </a:solidFill>
                <a:latin typeface="Helvetica 45 Light" pitchFamily="34" charset="0"/>
              </a:rPr>
              <a:t>ISCONTOUR 2017</a:t>
            </a:r>
          </a:p>
        </p:txBody>
      </p:sp>
    </p:spTree>
    <p:extLst>
      <p:ext uri="{BB962C8B-B14F-4D97-AF65-F5344CB8AC3E}">
        <p14:creationId xmlns:p14="http://schemas.microsoft.com/office/powerpoint/2010/main" val="3704066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err="1"/>
              <a:t>Your</a:t>
            </a:r>
            <a:r>
              <a:rPr lang="de-DE" dirty="0"/>
              <a:t> </a:t>
            </a:r>
            <a:r>
              <a:rPr lang="de-DE" dirty="0" err="1"/>
              <a:t>Heading</a:t>
            </a:r>
            <a:endParaRPr lang="de-AT" dirty="0"/>
          </a:p>
        </p:txBody>
      </p:sp>
      <p:sp>
        <p:nvSpPr>
          <p:cNvPr id="3" name="Datumsplatzhalter 2"/>
          <p:cNvSpPr>
            <a:spLocks noGrp="1"/>
          </p:cNvSpPr>
          <p:nvPr>
            <p:ph type="dt" sz="half" idx="10"/>
          </p:nvPr>
        </p:nvSpPr>
        <p:spPr/>
        <p:txBody>
          <a:bodyPr/>
          <a:lstStyle/>
          <a:p>
            <a:endParaRPr lang="de-DE"/>
          </a:p>
        </p:txBody>
      </p:sp>
      <p:sp>
        <p:nvSpPr>
          <p:cNvPr id="5" name="Foliennummernplatzhalter 4"/>
          <p:cNvSpPr>
            <a:spLocks noGrp="1"/>
          </p:cNvSpPr>
          <p:nvPr>
            <p:ph type="sldNum" sz="quarter" idx="12"/>
          </p:nvPr>
        </p:nvSpPr>
        <p:spPr/>
        <p:txBody>
          <a:bodyPr/>
          <a:lstStyle/>
          <a:p>
            <a:fld id="{8DB38FEE-CBF9-453D-A54B-9C8A6133C25E}" type="slidenum">
              <a:rPr lang="de-DE" smtClean="0"/>
              <a:pPr/>
              <a:t>‹#›</a:t>
            </a:fld>
            <a:endParaRPr lang="de-DE">
              <a:solidFill>
                <a:schemeClr val="tx1"/>
              </a:solidFill>
            </a:endParaRPr>
          </a:p>
        </p:txBody>
      </p:sp>
      <p:cxnSp>
        <p:nvCxnSpPr>
          <p:cNvPr id="6" name="Gerade Verbindung 5"/>
          <p:cNvCxnSpPr/>
          <p:nvPr userDrawn="1"/>
        </p:nvCxnSpPr>
        <p:spPr>
          <a:xfrm>
            <a:off x="467543" y="1556792"/>
            <a:ext cx="8208913"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sp>
        <p:nvSpPr>
          <p:cNvPr id="7" name="Textfeld 6"/>
          <p:cNvSpPr txBox="1"/>
          <p:nvPr userDrawn="1"/>
        </p:nvSpPr>
        <p:spPr>
          <a:xfrm>
            <a:off x="2915816" y="6403796"/>
            <a:ext cx="3312368" cy="276999"/>
          </a:xfrm>
          <a:prstGeom prst="rect">
            <a:avLst/>
          </a:prstGeom>
          <a:noFill/>
        </p:spPr>
        <p:txBody>
          <a:bodyPr wrap="square" rtlCol="0">
            <a:spAutoFit/>
          </a:bodyPr>
          <a:lstStyle/>
          <a:p>
            <a:pPr algn="ctr"/>
            <a:r>
              <a:rPr lang="de-AT" sz="1200" b="1" dirty="0">
                <a:solidFill>
                  <a:srgbClr val="FF0000"/>
                </a:solidFill>
                <a:latin typeface="Helvetica 45 Light" pitchFamily="34" charset="0"/>
              </a:rPr>
              <a:t>ISCONTOUR 2017</a:t>
            </a:r>
          </a:p>
        </p:txBody>
      </p:sp>
    </p:spTree>
    <p:extLst>
      <p:ext uri="{BB962C8B-B14F-4D97-AF65-F5344CB8AC3E}">
        <p14:creationId xmlns:p14="http://schemas.microsoft.com/office/powerpoint/2010/main" val="3930160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de-DE"/>
          </a:p>
        </p:txBody>
      </p:sp>
      <p:sp>
        <p:nvSpPr>
          <p:cNvPr id="4" name="Foliennummernplatzhalter 3"/>
          <p:cNvSpPr>
            <a:spLocks noGrp="1"/>
          </p:cNvSpPr>
          <p:nvPr>
            <p:ph type="sldNum" sz="quarter" idx="12"/>
          </p:nvPr>
        </p:nvSpPr>
        <p:spPr/>
        <p:txBody>
          <a:bodyPr/>
          <a:lstStyle/>
          <a:p>
            <a:fld id="{06EA6201-6C0A-45C0-A20A-D4D777C995B7}" type="slidenum">
              <a:rPr lang="de-DE" smtClean="0"/>
              <a:pPr/>
              <a:t>‹#›</a:t>
            </a:fld>
            <a:endParaRPr lang="de-DE">
              <a:solidFill>
                <a:schemeClr val="tx1"/>
              </a:solidFill>
            </a:endParaRPr>
          </a:p>
        </p:txBody>
      </p:sp>
      <p:sp>
        <p:nvSpPr>
          <p:cNvPr id="5" name="Textfeld 4"/>
          <p:cNvSpPr txBox="1"/>
          <p:nvPr userDrawn="1"/>
        </p:nvSpPr>
        <p:spPr>
          <a:xfrm>
            <a:off x="2915816" y="6403796"/>
            <a:ext cx="3312368" cy="276999"/>
          </a:xfrm>
          <a:prstGeom prst="rect">
            <a:avLst/>
          </a:prstGeom>
          <a:noFill/>
        </p:spPr>
        <p:txBody>
          <a:bodyPr wrap="square" rtlCol="0">
            <a:spAutoFit/>
          </a:bodyPr>
          <a:lstStyle/>
          <a:p>
            <a:pPr algn="ctr"/>
            <a:r>
              <a:rPr lang="de-AT" sz="1200" b="1" dirty="0">
                <a:solidFill>
                  <a:srgbClr val="FF0000"/>
                </a:solidFill>
                <a:latin typeface="Helvetica 45 Light" pitchFamily="34" charset="0"/>
              </a:rPr>
              <a:t>ISCONTOUR 2017</a:t>
            </a:r>
          </a:p>
        </p:txBody>
      </p:sp>
    </p:spTree>
    <p:extLst>
      <p:ext uri="{BB962C8B-B14F-4D97-AF65-F5344CB8AC3E}">
        <p14:creationId xmlns:p14="http://schemas.microsoft.com/office/powerpoint/2010/main" val="35882527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67544" y="188640"/>
            <a:ext cx="8208912" cy="1368152"/>
          </a:xfrm>
          <a:prstGeom prst="rect">
            <a:avLst/>
          </a:prstGeom>
        </p:spPr>
        <p:txBody>
          <a:bodyPr vert="horz" lIns="91440" tIns="45720" rIns="91440" bIns="45720" rtlCol="0" anchor="b">
            <a:noAutofit/>
          </a:bodyPr>
          <a:lstStyle/>
          <a:p>
            <a:r>
              <a:rPr lang="de-DE" dirty="0"/>
              <a:t>Titelmasterformat durch Klicken bearbeiten</a:t>
            </a:r>
            <a:endParaRPr lang="de-AT" dirty="0"/>
          </a:p>
        </p:txBody>
      </p:sp>
      <p:sp>
        <p:nvSpPr>
          <p:cNvPr id="3" name="Textplatzhalter 2"/>
          <p:cNvSpPr>
            <a:spLocks noGrp="1"/>
          </p:cNvSpPr>
          <p:nvPr>
            <p:ph type="body" idx="1"/>
          </p:nvPr>
        </p:nvSpPr>
        <p:spPr>
          <a:xfrm>
            <a:off x="457200" y="1700808"/>
            <a:ext cx="8229600" cy="4425355"/>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Helvetica 45 Light" pitchFamily="34" charset="0"/>
              </a:defRPr>
            </a:lvl1pPr>
          </a:lstStyle>
          <a:p>
            <a:endParaRPr lang="de-DE" dirty="0"/>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CFF933-4CCF-400C-B85E-213ACAFF80D4}" type="slidenum">
              <a:rPr lang="de-DE" smtClean="0"/>
              <a:pPr/>
              <a:t>‹#›</a:t>
            </a:fld>
            <a:endParaRPr lang="de-DE" dirty="0"/>
          </a:p>
        </p:txBody>
      </p:sp>
      <p:pic>
        <p:nvPicPr>
          <p:cNvPr id="7" name="Grafik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7543" y="6283944"/>
            <a:ext cx="1558615" cy="554808"/>
          </a:xfrm>
          <a:prstGeom prst="rect">
            <a:avLst/>
          </a:prstGeom>
        </p:spPr>
      </p:pic>
      <p:pic>
        <p:nvPicPr>
          <p:cNvPr id="9" name="Grafik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20272" y="6381328"/>
            <a:ext cx="1558615" cy="360040"/>
          </a:xfrm>
          <a:prstGeom prst="rect">
            <a:avLst/>
          </a:prstGeom>
        </p:spPr>
      </p:pic>
    </p:spTree>
    <p:extLst>
      <p:ext uri="{BB962C8B-B14F-4D97-AF65-F5344CB8AC3E}">
        <p14:creationId xmlns:p14="http://schemas.microsoft.com/office/powerpoint/2010/main" val="417344302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90" r:id="rId3"/>
    <p:sldLayoutId id="2147483691" r:id="rId4"/>
  </p:sldLayoutIdLst>
  <p:txStyles>
    <p:titleStyle>
      <a:lvl1pPr algn="l" defTabSz="914400" rtl="0" eaLnBrk="1" latinLnBrk="0" hangingPunct="1">
        <a:spcBef>
          <a:spcPct val="0"/>
        </a:spcBef>
        <a:buNone/>
        <a:defRPr sz="3600" kern="1200">
          <a:solidFill>
            <a:schemeClr val="tx1"/>
          </a:solidFill>
          <a:latin typeface="Helvetica 45 Light"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Helvetica 45 Light"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Helvetica 45 Light"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Helvetica 45 Light"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Helvetica 45 Light"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Helvetica 45 Light"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png"/><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3.png"/><Relationship Id="rId1" Type="http://schemas.openxmlformats.org/officeDocument/2006/relationships/slideLayout" Target="../slideLayouts/slideLayout2.xml"/><Relationship Id="rId5" Type="http://schemas.microsoft.com/office/2007/relationships/hdphoto" Target="../media/hdphoto7.wdp"/><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5.png"/><Relationship Id="rId1" Type="http://schemas.openxmlformats.org/officeDocument/2006/relationships/slideLayout" Target="../slideLayouts/slideLayout2.xml"/><Relationship Id="rId5" Type="http://schemas.microsoft.com/office/2007/relationships/hdphoto" Target="../media/hdphoto9.wdp"/><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1988840"/>
            <a:ext cx="7992888" cy="1470025"/>
          </a:xfrm>
        </p:spPr>
        <p:txBody>
          <a:bodyPr/>
          <a:lstStyle/>
          <a:p>
            <a:r>
              <a:rPr lang="en-US" sz="3800" dirty="0"/>
              <a:t>The Design Factors Influencing the Perceived Quality of Hotel Website</a:t>
            </a:r>
            <a:endParaRPr lang="de-AT" sz="3800" dirty="0"/>
          </a:p>
        </p:txBody>
      </p:sp>
      <p:sp>
        <p:nvSpPr>
          <p:cNvPr id="3" name="Untertitel 2"/>
          <p:cNvSpPr>
            <a:spLocks noGrp="1"/>
          </p:cNvSpPr>
          <p:nvPr>
            <p:ph type="subTitle" idx="1"/>
          </p:nvPr>
        </p:nvSpPr>
        <p:spPr/>
        <p:txBody>
          <a:bodyPr>
            <a:normAutofit/>
          </a:bodyPr>
          <a:lstStyle/>
          <a:p>
            <a:pPr algn="r"/>
            <a:r>
              <a:rPr lang="de-AT" sz="2600" dirty="0"/>
              <a:t>WengLam Sin (Winnie)</a:t>
            </a:r>
          </a:p>
          <a:p>
            <a:pPr algn="r"/>
            <a:r>
              <a:rPr lang="de-AT" sz="2600" dirty="0"/>
              <a:t>Institute for Tourism Studies, </a:t>
            </a:r>
          </a:p>
          <a:p>
            <a:pPr algn="r"/>
            <a:r>
              <a:rPr lang="de-AT" sz="2600" dirty="0"/>
              <a:t>Macao, China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188640"/>
            <a:ext cx="8208912" cy="1368152"/>
          </a:xfrm>
        </p:spPr>
        <p:txBody>
          <a:bodyPr/>
          <a:lstStyle/>
          <a:p>
            <a:r>
              <a:rPr lang="en-US" altLang="zh-TW" dirty="0"/>
              <a:t>Methodology</a:t>
            </a:r>
            <a:endParaRPr lang="zh-TW" altLang="en-US" dirty="0"/>
          </a:p>
        </p:txBody>
      </p:sp>
      <p:sp>
        <p:nvSpPr>
          <p:cNvPr id="3" name="內容版面配置區 2"/>
          <p:cNvSpPr>
            <a:spLocks noGrp="1"/>
          </p:cNvSpPr>
          <p:nvPr>
            <p:ph idx="1"/>
          </p:nvPr>
        </p:nvSpPr>
        <p:spPr/>
        <p:txBody>
          <a:bodyPr>
            <a:normAutofit/>
          </a:bodyPr>
          <a:lstStyle/>
          <a:p>
            <a:r>
              <a:rPr lang="en-US" altLang="zh-TW" sz="2000" dirty="0"/>
              <a:t>Research Method: Survey with tested websites</a:t>
            </a:r>
            <a:endParaRPr lang="en-US" altLang="zh-TW" sz="1800" dirty="0"/>
          </a:p>
          <a:p>
            <a:endParaRPr lang="en-US" altLang="zh-TW" sz="1200" dirty="0"/>
          </a:p>
          <a:p>
            <a:endParaRPr lang="en-US" altLang="zh-TW" sz="1200" dirty="0"/>
          </a:p>
          <a:p>
            <a:endParaRPr lang="en-US" altLang="zh-TW" sz="1200" dirty="0"/>
          </a:p>
          <a:p>
            <a:endParaRPr lang="en-US" altLang="zh-TW" sz="1200" dirty="0"/>
          </a:p>
          <a:p>
            <a:endParaRPr lang="en-US" altLang="zh-TW" sz="1200" dirty="0"/>
          </a:p>
          <a:p>
            <a:endParaRPr lang="en-US" altLang="zh-TW" sz="1200" dirty="0"/>
          </a:p>
          <a:p>
            <a:endParaRPr lang="en-US" altLang="zh-TW" sz="1200" dirty="0"/>
          </a:p>
          <a:p>
            <a:endParaRPr lang="en-US" altLang="zh-TW" sz="1200" dirty="0"/>
          </a:p>
          <a:p>
            <a:endParaRPr lang="en-US" altLang="zh-TW" sz="2000" dirty="0"/>
          </a:p>
          <a:p>
            <a:r>
              <a:rPr lang="en-US" altLang="zh-TW" sz="2000" dirty="0"/>
              <a:t>Sample Size: ‘Rules of Thumb’ concept </a:t>
            </a:r>
            <a:r>
              <a:rPr lang="en-US" altLang="zh-TW" sz="2000" b="1" dirty="0">
                <a:sym typeface="Wingdings" pitchFamily="2" charset="2"/>
              </a:rPr>
              <a:t> </a:t>
            </a:r>
            <a:r>
              <a:rPr lang="en-US" altLang="zh-TW" sz="2000" dirty="0"/>
              <a:t>‘Cell size of 30 </a:t>
            </a:r>
          </a:p>
          <a:p>
            <a:pPr marL="0" indent="0" algn="r">
              <a:buNone/>
            </a:pPr>
            <a:r>
              <a:rPr lang="en-US" altLang="zh-TW" sz="1600" dirty="0"/>
              <a:t>(</a:t>
            </a:r>
            <a:r>
              <a:rPr lang="en-US" altLang="zh-TW" sz="1600" dirty="0" err="1"/>
              <a:t>VanVoorhis</a:t>
            </a:r>
            <a:r>
              <a:rPr lang="en-US" altLang="zh-TW" sz="1600" dirty="0"/>
              <a:t> &amp; Morgan, 2007)</a:t>
            </a:r>
          </a:p>
          <a:p>
            <a:pPr algn="ctr">
              <a:buFont typeface="Wingdings" pitchFamily="2" charset="2"/>
              <a:buChar char="Ø"/>
            </a:pPr>
            <a:endParaRPr lang="en-US" altLang="zh-TW" sz="1800" dirty="0"/>
          </a:p>
          <a:p>
            <a:pPr algn="ctr">
              <a:buFont typeface="Wingdings" pitchFamily="2" charset="2"/>
              <a:buChar char="Ø"/>
            </a:pPr>
            <a:r>
              <a:rPr lang="en-US" altLang="zh-TW" sz="1800" dirty="0"/>
              <a:t>Formula: </a:t>
            </a:r>
            <a:r>
              <a:rPr lang="en-US" altLang="zh-TW" sz="1800" b="1" dirty="0"/>
              <a:t>30</a:t>
            </a:r>
            <a:r>
              <a:rPr lang="en-US" altLang="zh-TW" sz="1800" dirty="0"/>
              <a:t> participants X </a:t>
            </a:r>
            <a:r>
              <a:rPr lang="en-US" altLang="zh-TW" sz="1800" b="1" dirty="0"/>
              <a:t>8</a:t>
            </a:r>
            <a:r>
              <a:rPr lang="en-US" altLang="zh-TW" sz="1800" dirty="0"/>
              <a:t> tested websites = </a:t>
            </a:r>
            <a:r>
              <a:rPr lang="en-US" altLang="zh-TW" sz="1800" b="1" dirty="0"/>
              <a:t>240</a:t>
            </a:r>
            <a:r>
              <a:rPr lang="en-US" altLang="zh-TW" sz="1800" dirty="0"/>
              <a:t> respondents</a:t>
            </a:r>
          </a:p>
          <a:p>
            <a:endParaRPr lang="zh-TW" altLang="en-US" sz="2000" dirty="0"/>
          </a:p>
        </p:txBody>
      </p:sp>
      <p:pic>
        <p:nvPicPr>
          <p:cNvPr id="2050" name="Picture 2" descr="「Survey」的圖片搜尋結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3988" y="2276871"/>
            <a:ext cx="3528392" cy="1657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5407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Result</a:t>
            </a:r>
            <a:endParaRPr lang="zh-TW" altLang="en-US" dirty="0"/>
          </a:p>
        </p:txBody>
      </p:sp>
      <p:pic>
        <p:nvPicPr>
          <p:cNvPr id="17" name="內容版面配置區 1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9552" y="1772816"/>
            <a:ext cx="8136904" cy="2083396"/>
          </a:xfrm>
        </p:spPr>
      </p:pic>
      <p:pic>
        <p:nvPicPr>
          <p:cNvPr id="18" name="圖片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3944182"/>
            <a:ext cx="8280920" cy="1933090"/>
          </a:xfrm>
          <a:prstGeom prst="rect">
            <a:avLst/>
          </a:prstGeom>
        </p:spPr>
      </p:pic>
      <p:sp>
        <p:nvSpPr>
          <p:cNvPr id="19" name="矩形 18"/>
          <p:cNvSpPr/>
          <p:nvPr/>
        </p:nvSpPr>
        <p:spPr>
          <a:xfrm>
            <a:off x="2123728" y="2766446"/>
            <a:ext cx="6336704" cy="44653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矩形 19"/>
          <p:cNvSpPr/>
          <p:nvPr/>
        </p:nvSpPr>
        <p:spPr>
          <a:xfrm>
            <a:off x="2195736" y="5013176"/>
            <a:ext cx="6336704" cy="36004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922209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Result</a:t>
            </a:r>
            <a:endParaRPr lang="zh-TW" altLang="en-US" dirty="0"/>
          </a:p>
        </p:txBody>
      </p:sp>
      <p:pic>
        <p:nvPicPr>
          <p:cNvPr id="4" name="內容版面配置區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7544" y="2339539"/>
            <a:ext cx="8229600" cy="1809541"/>
          </a:xfrm>
        </p:spPr>
      </p:pic>
      <p:sp>
        <p:nvSpPr>
          <p:cNvPr id="6" name="矩形 5"/>
          <p:cNvSpPr/>
          <p:nvPr/>
        </p:nvSpPr>
        <p:spPr>
          <a:xfrm>
            <a:off x="1835696" y="3321088"/>
            <a:ext cx="6624736" cy="38660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8371874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Result</a:t>
            </a:r>
            <a:endParaRPr lang="zh-TW" altLang="en-US" dirty="0"/>
          </a:p>
        </p:txBody>
      </p:sp>
      <p:pic>
        <p:nvPicPr>
          <p:cNvPr id="4" name="內容版面配置區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73044" y="1700213"/>
            <a:ext cx="7197911" cy="4425950"/>
          </a:xfrm>
        </p:spPr>
      </p:pic>
      <p:sp>
        <p:nvSpPr>
          <p:cNvPr id="5" name="橢圓 4"/>
          <p:cNvSpPr/>
          <p:nvPr/>
        </p:nvSpPr>
        <p:spPr>
          <a:xfrm>
            <a:off x="4788024" y="2406920"/>
            <a:ext cx="576064" cy="37400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800685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Result</a:t>
            </a:r>
            <a:endParaRPr lang="zh-TW" altLang="en-US" dirty="0"/>
          </a:p>
        </p:txBody>
      </p:sp>
      <p:pic>
        <p:nvPicPr>
          <p:cNvPr id="3074"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1881" r="3022" b="6767"/>
          <a:stretch/>
        </p:blipFill>
        <p:spPr bwMode="auto">
          <a:xfrm>
            <a:off x="1763688" y="1893875"/>
            <a:ext cx="5688632" cy="4415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文字方塊 3"/>
          <p:cNvSpPr txBox="1"/>
          <p:nvPr/>
        </p:nvSpPr>
        <p:spPr>
          <a:xfrm>
            <a:off x="1475656" y="1609055"/>
            <a:ext cx="6264696" cy="307777"/>
          </a:xfrm>
          <a:prstGeom prst="rect">
            <a:avLst/>
          </a:prstGeom>
          <a:noFill/>
        </p:spPr>
        <p:txBody>
          <a:bodyPr wrap="square" rtlCol="0">
            <a:spAutoFit/>
          </a:bodyPr>
          <a:lstStyle/>
          <a:p>
            <a:pPr algn="ctr"/>
            <a:r>
              <a:rPr lang="en-US" altLang="zh-TW" sz="1400" b="1" dirty="0">
                <a:latin typeface="Helvetica 45 Light" pitchFamily="34" charset="0"/>
                <a:ea typeface="+mn-ea"/>
              </a:rPr>
              <a:t>Table 5.</a:t>
            </a:r>
            <a:r>
              <a:rPr lang="en-US" altLang="zh-TW" sz="1400" dirty="0">
                <a:latin typeface="Helvetica 45 Light" pitchFamily="34" charset="0"/>
                <a:ea typeface="+mn-ea"/>
              </a:rPr>
              <a:t> Mean of the eight tested websites on satisfaction</a:t>
            </a:r>
            <a:endParaRPr lang="zh-TW" altLang="en-US" sz="1400" dirty="0">
              <a:latin typeface="Helvetica 45 Light" pitchFamily="34" charset="0"/>
              <a:ea typeface="+mn-ea"/>
            </a:endParaRPr>
          </a:p>
        </p:txBody>
      </p:sp>
      <p:sp>
        <p:nvSpPr>
          <p:cNvPr id="5" name="矩形 4"/>
          <p:cNvSpPr/>
          <p:nvPr/>
        </p:nvSpPr>
        <p:spPr>
          <a:xfrm>
            <a:off x="1763688" y="3068960"/>
            <a:ext cx="5688632" cy="28803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83674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Conclusion</a:t>
            </a:r>
            <a:endParaRPr lang="zh-TW" altLang="en-US" dirty="0"/>
          </a:p>
        </p:txBody>
      </p:sp>
      <p:sp>
        <p:nvSpPr>
          <p:cNvPr id="3" name="內容版面配置區 2"/>
          <p:cNvSpPr>
            <a:spLocks noGrp="1"/>
          </p:cNvSpPr>
          <p:nvPr>
            <p:ph idx="1"/>
          </p:nvPr>
        </p:nvSpPr>
        <p:spPr/>
        <p:txBody>
          <a:bodyPr>
            <a:normAutofit/>
          </a:bodyPr>
          <a:lstStyle/>
          <a:p>
            <a:pPr marL="0" indent="0">
              <a:buNone/>
            </a:pPr>
            <a:r>
              <a:rPr lang="en-US" altLang="zh-TW" b="1" dirty="0"/>
              <a:t>Suggestion</a:t>
            </a:r>
          </a:p>
          <a:p>
            <a:pPr marL="0" indent="0">
              <a:buNone/>
            </a:pPr>
            <a:endParaRPr lang="en-US" altLang="zh-TW" sz="800" b="1" dirty="0"/>
          </a:p>
          <a:p>
            <a:r>
              <a:rPr lang="en-US" altLang="zh-TW" sz="2400" dirty="0"/>
              <a:t>Provide a suggestion to hotel website designer </a:t>
            </a:r>
          </a:p>
          <a:p>
            <a:pPr marL="0" indent="0">
              <a:buNone/>
            </a:pPr>
            <a:r>
              <a:rPr lang="en-US" altLang="zh-TW" sz="2400" b="1" dirty="0">
                <a:sym typeface="Wingdings" pitchFamily="2" charset="2"/>
              </a:rPr>
              <a:t>	</a:t>
            </a:r>
            <a:r>
              <a:rPr lang="en-US" altLang="zh-TW" sz="2400" dirty="0">
                <a:sym typeface="Wingdings" pitchFamily="2" charset="2"/>
              </a:rPr>
              <a:t> O</a:t>
            </a:r>
            <a:r>
              <a:rPr lang="en-US" altLang="zh-TW" sz="2400" dirty="0"/>
              <a:t>n selecting: </a:t>
            </a:r>
            <a:r>
              <a:rPr lang="en-US" altLang="zh-TW" sz="2400" dirty="0" err="1"/>
              <a:t>Colour</a:t>
            </a:r>
            <a:r>
              <a:rPr lang="en-US" altLang="zh-TW" sz="2400" dirty="0"/>
              <a:t> scheme, font type and 		                           website layout</a:t>
            </a:r>
          </a:p>
          <a:p>
            <a:endParaRPr lang="en-US" altLang="zh-TW" sz="1100" dirty="0"/>
          </a:p>
          <a:p>
            <a:pPr lvl="3">
              <a:lnSpc>
                <a:spcPct val="150000"/>
              </a:lnSpc>
              <a:buFont typeface="Wingdings" pitchFamily="2" charset="2"/>
              <a:buChar char="Ø"/>
            </a:pPr>
            <a:r>
              <a:rPr lang="en-US" altLang="zh-TW" sz="1800" b="1" dirty="0">
                <a:solidFill>
                  <a:srgbClr val="7030A0"/>
                </a:solidFill>
              </a:rPr>
              <a:t>Cool and Warm </a:t>
            </a:r>
            <a:r>
              <a:rPr lang="en-US" altLang="zh-TW" sz="1800" b="1" dirty="0" err="1">
                <a:solidFill>
                  <a:srgbClr val="7030A0"/>
                </a:solidFill>
              </a:rPr>
              <a:t>Colour</a:t>
            </a:r>
            <a:r>
              <a:rPr lang="en-US" altLang="zh-TW" sz="1800" b="1" dirty="0">
                <a:solidFill>
                  <a:srgbClr val="7030A0"/>
                </a:solidFill>
              </a:rPr>
              <a:t> Combinations</a:t>
            </a:r>
          </a:p>
          <a:p>
            <a:pPr lvl="3">
              <a:lnSpc>
                <a:spcPct val="150000"/>
              </a:lnSpc>
              <a:buFont typeface="Wingdings" pitchFamily="2" charset="2"/>
              <a:buChar char="Ø"/>
            </a:pPr>
            <a:r>
              <a:rPr lang="en-US" altLang="zh-TW" sz="1800" b="1" dirty="0">
                <a:solidFill>
                  <a:srgbClr val="7030A0"/>
                </a:solidFill>
              </a:rPr>
              <a:t>“Golden Triangle” Strategy</a:t>
            </a:r>
          </a:p>
          <a:p>
            <a:pPr lvl="3">
              <a:lnSpc>
                <a:spcPct val="150000"/>
              </a:lnSpc>
              <a:buFont typeface="Wingdings" pitchFamily="2" charset="2"/>
              <a:buChar char="Ø"/>
            </a:pPr>
            <a:r>
              <a:rPr lang="en-US" altLang="zh-TW" sz="1800" b="1" dirty="0">
                <a:solidFill>
                  <a:srgbClr val="7030A0"/>
                </a:solidFill>
              </a:rPr>
              <a:t>Arial font type</a:t>
            </a:r>
          </a:p>
        </p:txBody>
      </p:sp>
      <p:pic>
        <p:nvPicPr>
          <p:cNvPr id="1026" name="Picture 2" descr="「suggestion icon」的圖片搜尋結果"/>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rot="21237387">
            <a:off x="6478606" y="3812936"/>
            <a:ext cx="1933898" cy="2123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1386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Conclusion</a:t>
            </a:r>
            <a:endParaRPr lang="zh-TW" altLang="en-US" dirty="0"/>
          </a:p>
        </p:txBody>
      </p:sp>
      <p:sp>
        <p:nvSpPr>
          <p:cNvPr id="3" name="內容版面配置區 2"/>
          <p:cNvSpPr>
            <a:spLocks noGrp="1"/>
          </p:cNvSpPr>
          <p:nvPr>
            <p:ph idx="1"/>
          </p:nvPr>
        </p:nvSpPr>
        <p:spPr/>
        <p:txBody>
          <a:bodyPr>
            <a:normAutofit/>
          </a:bodyPr>
          <a:lstStyle/>
          <a:p>
            <a:pPr marL="0" indent="0">
              <a:buNone/>
            </a:pPr>
            <a:r>
              <a:rPr lang="en-US" altLang="zh-TW" b="1" dirty="0"/>
              <a:t>Limitations &amp; Future research</a:t>
            </a:r>
          </a:p>
          <a:p>
            <a:pPr marL="0" indent="0">
              <a:buNone/>
            </a:pPr>
            <a:endParaRPr lang="en-US" altLang="zh-TW" sz="800" b="1" dirty="0"/>
          </a:p>
          <a:p>
            <a:r>
              <a:rPr lang="en-US" altLang="zh-TW" sz="2800" dirty="0"/>
              <a:t>Limited font type</a:t>
            </a:r>
          </a:p>
          <a:p>
            <a:pPr lvl="1">
              <a:buFont typeface="Wingdings" panose="05000000000000000000" pitchFamily="2" charset="2"/>
              <a:buChar char="Ø"/>
            </a:pPr>
            <a:r>
              <a:rPr lang="en-US" altLang="zh-TW" sz="2200" u="sng"/>
              <a:t>Future </a:t>
            </a:r>
            <a:r>
              <a:rPr lang="en-US" altLang="zh-TW" sz="2200" u="sng" dirty="0"/>
              <a:t>research</a:t>
            </a:r>
            <a:r>
              <a:rPr lang="en-US" altLang="zh-TW" sz="2200" dirty="0"/>
              <a:t>: Contain other font types</a:t>
            </a:r>
          </a:p>
          <a:p>
            <a:pPr lvl="1">
              <a:buFont typeface="Wingdings" panose="05000000000000000000" pitchFamily="2" charset="2"/>
              <a:buChar char="Ø"/>
            </a:pPr>
            <a:endParaRPr lang="en-US" altLang="zh-TW" sz="2000" dirty="0"/>
          </a:p>
          <a:p>
            <a:r>
              <a:rPr lang="en-US" altLang="zh-TW" sz="2800" dirty="0"/>
              <a:t>Technical skill</a:t>
            </a:r>
          </a:p>
          <a:p>
            <a:pPr lvl="1">
              <a:buFont typeface="Wingdings" panose="05000000000000000000" pitchFamily="2" charset="2"/>
              <a:buChar char="Ø"/>
            </a:pPr>
            <a:r>
              <a:rPr lang="en-US" altLang="zh-TW" sz="2200" u="sng" dirty="0"/>
              <a:t>Future research</a:t>
            </a:r>
            <a:r>
              <a:rPr lang="en-US" altLang="zh-TW" sz="2200" dirty="0"/>
              <a:t>: Conduct real websites</a:t>
            </a:r>
          </a:p>
        </p:txBody>
      </p:sp>
      <p:pic>
        <p:nvPicPr>
          <p:cNvPr id="3076" name="Picture 4" descr="「limitations images」的圖片搜尋結果"/>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2160" y="4509120"/>
            <a:ext cx="2915816" cy="1640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52098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Conclusion</a:t>
            </a:r>
            <a:endParaRPr lang="zh-TW" altLang="en-US" dirty="0"/>
          </a:p>
        </p:txBody>
      </p:sp>
      <p:sp>
        <p:nvSpPr>
          <p:cNvPr id="3" name="內容版面配置區 2"/>
          <p:cNvSpPr>
            <a:spLocks noGrp="1"/>
          </p:cNvSpPr>
          <p:nvPr>
            <p:ph idx="1"/>
          </p:nvPr>
        </p:nvSpPr>
        <p:spPr/>
        <p:txBody>
          <a:bodyPr>
            <a:normAutofit/>
          </a:bodyPr>
          <a:lstStyle/>
          <a:p>
            <a:pPr marL="0" indent="0">
              <a:buNone/>
            </a:pPr>
            <a:r>
              <a:rPr lang="en-US" altLang="zh-TW" b="1" dirty="0"/>
              <a:t>Limitations &amp; Future research</a:t>
            </a:r>
          </a:p>
          <a:p>
            <a:pPr marL="457200" lvl="1" indent="0">
              <a:buNone/>
            </a:pPr>
            <a:endParaRPr lang="en-US" altLang="zh-TW" sz="800" dirty="0"/>
          </a:p>
          <a:p>
            <a:r>
              <a:rPr lang="en-US" altLang="zh-TW" sz="2400" dirty="0">
                <a:sym typeface="Wingdings" pitchFamily="2" charset="2"/>
              </a:rPr>
              <a:t>Few factors were discussed</a:t>
            </a:r>
          </a:p>
          <a:p>
            <a:pPr lvl="1">
              <a:buFont typeface="Wingdings" panose="05000000000000000000" pitchFamily="2" charset="2"/>
              <a:buChar char="Ø"/>
            </a:pPr>
            <a:r>
              <a:rPr lang="en-US" altLang="zh-TW" sz="2200" u="sng" dirty="0">
                <a:sym typeface="Wingdings" pitchFamily="2" charset="2"/>
              </a:rPr>
              <a:t>Future research</a:t>
            </a:r>
            <a:r>
              <a:rPr lang="en-US" altLang="zh-TW" sz="2200" dirty="0">
                <a:sym typeface="Wingdings" pitchFamily="2" charset="2"/>
              </a:rPr>
              <a:t>: Identify other factors </a:t>
            </a:r>
          </a:p>
          <a:p>
            <a:pPr marL="457200" lvl="1" indent="0">
              <a:buNone/>
            </a:pPr>
            <a:endParaRPr lang="en-US" altLang="zh-TW" sz="1800" dirty="0">
              <a:sym typeface="Wingdings" pitchFamily="2" charset="2"/>
            </a:endParaRPr>
          </a:p>
          <a:p>
            <a:pPr marL="457200" lvl="1" indent="0">
              <a:buNone/>
            </a:pPr>
            <a:r>
              <a:rPr lang="en-US" altLang="zh-TW" sz="2000" b="1" dirty="0">
                <a:sym typeface="Wingdings" pitchFamily="2" charset="2"/>
              </a:rPr>
              <a:t>Factors:</a:t>
            </a:r>
            <a:r>
              <a:rPr lang="en-US" altLang="zh-TW" sz="2000" dirty="0">
                <a:sym typeface="Wingdings" pitchFamily="2" charset="2"/>
              </a:rPr>
              <a:t> </a:t>
            </a:r>
          </a:p>
          <a:p>
            <a:pPr lvl="1"/>
            <a:r>
              <a:rPr lang="en-US" altLang="zh-TW" sz="2000" dirty="0">
                <a:sym typeface="Wingdings" pitchFamily="2" charset="2"/>
              </a:rPr>
              <a:t>Cultural differences</a:t>
            </a:r>
          </a:p>
          <a:p>
            <a:pPr lvl="1"/>
            <a:r>
              <a:rPr lang="en-US" altLang="zh-TW" sz="2000" dirty="0">
                <a:sym typeface="Wingdings" pitchFamily="2" charset="2"/>
              </a:rPr>
              <a:t>Individual preferences</a:t>
            </a:r>
          </a:p>
          <a:p>
            <a:pPr lvl="1"/>
            <a:r>
              <a:rPr lang="en-US" altLang="zh-TW" sz="2000" dirty="0">
                <a:sym typeface="Wingdings" pitchFamily="2" charset="2"/>
              </a:rPr>
              <a:t>Website genres or recent design trends</a:t>
            </a:r>
            <a:endParaRPr lang="en-US" altLang="zh-TW" sz="1800" b="1" dirty="0">
              <a:solidFill>
                <a:srgbClr val="7030A0"/>
              </a:solidFill>
            </a:endParaRPr>
          </a:p>
        </p:txBody>
      </p:sp>
      <p:pic>
        <p:nvPicPr>
          <p:cNvPr id="5" name="Picture 4" descr="「limitations images」的圖片搜尋結果"/>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2160" y="4437112"/>
            <a:ext cx="2915816" cy="1640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34889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46856" y="2958773"/>
            <a:ext cx="8229600" cy="2054403"/>
          </a:xfrm>
        </p:spPr>
        <p:txBody>
          <a:bodyPr>
            <a:normAutofit/>
          </a:bodyPr>
          <a:lstStyle/>
          <a:p>
            <a:pPr marL="0" indent="0" algn="ctr">
              <a:buNone/>
            </a:pPr>
            <a:r>
              <a:rPr lang="en-US" altLang="zh-TW" sz="6000" b="1" dirty="0"/>
              <a:t>That’s all!</a:t>
            </a:r>
          </a:p>
          <a:p>
            <a:pPr marL="0" indent="0" algn="ctr">
              <a:buNone/>
            </a:pPr>
            <a:r>
              <a:rPr lang="en-US" altLang="zh-TW" sz="4400" b="1" dirty="0">
                <a:sym typeface="Wingdings" pitchFamily="2" charset="2"/>
              </a:rPr>
              <a:t>Thank you for your attention!</a:t>
            </a:r>
            <a:endParaRPr lang="en-US" altLang="zh-TW" b="1" dirty="0">
              <a:solidFill>
                <a:srgbClr val="7030A0"/>
              </a:solidFill>
            </a:endParaRPr>
          </a:p>
        </p:txBody>
      </p:sp>
      <p:pic>
        <p:nvPicPr>
          <p:cNvPr id="2050" name="Picture 2" descr="「Thank you \」的圖片搜尋結果"/>
          <p:cNvPicPr>
            <a:picLocks noChangeAspect="1" noChangeArrowheads="1"/>
          </p:cNvPicPr>
          <p:nvPr/>
        </p:nvPicPr>
        <p:blipFill rotWithShape="1">
          <a:blip r:embed="rId3">
            <a:extLst>
              <a:ext uri="{28A0092B-C50C-407E-A947-70E740481C1C}">
                <a14:useLocalDpi xmlns:a14="http://schemas.microsoft.com/office/drawing/2010/main" val="0"/>
              </a:ext>
            </a:extLst>
          </a:blip>
          <a:srcRect l="61291" t="40069" r="-1"/>
          <a:stretch/>
        </p:blipFill>
        <p:spPr bwMode="auto">
          <a:xfrm>
            <a:off x="6372200" y="2204864"/>
            <a:ext cx="1728192" cy="1507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4552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Content</a:t>
            </a:r>
          </a:p>
        </p:txBody>
      </p:sp>
      <p:sp>
        <p:nvSpPr>
          <p:cNvPr id="3" name="Inhaltsplatzhalter 2"/>
          <p:cNvSpPr>
            <a:spLocks noGrp="1"/>
          </p:cNvSpPr>
          <p:nvPr>
            <p:ph idx="1"/>
          </p:nvPr>
        </p:nvSpPr>
        <p:spPr>
          <a:xfrm>
            <a:off x="457200" y="1844824"/>
            <a:ext cx="8229600" cy="4209331"/>
          </a:xfrm>
        </p:spPr>
        <p:txBody>
          <a:bodyPr>
            <a:normAutofit lnSpcReduction="10000"/>
          </a:bodyPr>
          <a:lstStyle/>
          <a:p>
            <a:r>
              <a:rPr lang="en-US" altLang="zh-TW" dirty="0"/>
              <a:t>Background</a:t>
            </a:r>
          </a:p>
          <a:p>
            <a:r>
              <a:rPr lang="en-US" altLang="zh-TW" dirty="0"/>
              <a:t>Objective</a:t>
            </a:r>
          </a:p>
          <a:p>
            <a:r>
              <a:rPr lang="en-US" altLang="zh-TW" dirty="0"/>
              <a:t>Website Design</a:t>
            </a:r>
          </a:p>
          <a:p>
            <a:r>
              <a:rPr lang="en-US" altLang="zh-TW" dirty="0"/>
              <a:t>Methodology</a:t>
            </a:r>
          </a:p>
          <a:p>
            <a:r>
              <a:rPr lang="en-US" altLang="zh-TW" dirty="0"/>
              <a:t>Result</a:t>
            </a:r>
          </a:p>
          <a:p>
            <a:r>
              <a:rPr lang="en-US" altLang="zh-TW" dirty="0"/>
              <a:t>Conclusion</a:t>
            </a:r>
          </a:p>
          <a:p>
            <a:pPr lvl="1">
              <a:buFont typeface="Arial" panose="020B0604020202020204" pitchFamily="34" charset="0"/>
              <a:buChar char="•"/>
            </a:pPr>
            <a:r>
              <a:rPr lang="de-AT" dirty="0"/>
              <a:t>Suggestion</a:t>
            </a:r>
          </a:p>
          <a:p>
            <a:pPr lvl="1">
              <a:buFont typeface="Arial" panose="020B0604020202020204" pitchFamily="34" charset="0"/>
              <a:buChar char="•"/>
            </a:pPr>
            <a:r>
              <a:rPr lang="de-AT" dirty="0"/>
              <a:t>Limitations &amp; Future research</a:t>
            </a:r>
          </a:p>
        </p:txBody>
      </p:sp>
    </p:spTree>
    <p:extLst>
      <p:ext uri="{BB962C8B-B14F-4D97-AF65-F5344CB8AC3E}">
        <p14:creationId xmlns:p14="http://schemas.microsoft.com/office/powerpoint/2010/main" val="3086749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Background</a:t>
            </a:r>
            <a:endParaRPr lang="zh-TW" altLang="en-US" dirty="0"/>
          </a:p>
        </p:txBody>
      </p:sp>
      <p:sp>
        <p:nvSpPr>
          <p:cNvPr id="3" name="內容版面配置區 2"/>
          <p:cNvSpPr>
            <a:spLocks noGrp="1"/>
          </p:cNvSpPr>
          <p:nvPr>
            <p:ph idx="1"/>
          </p:nvPr>
        </p:nvSpPr>
        <p:spPr>
          <a:xfrm>
            <a:off x="457200" y="1811957"/>
            <a:ext cx="8229600" cy="4425355"/>
          </a:xfrm>
        </p:spPr>
        <p:txBody>
          <a:bodyPr>
            <a:normAutofit fontScale="85000" lnSpcReduction="20000"/>
          </a:bodyPr>
          <a:lstStyle/>
          <a:p>
            <a:r>
              <a:rPr lang="en-US" altLang="zh-TW" sz="2600" dirty="0"/>
              <a:t>Hospitality industry is considered as one of the major industries in Macau.</a:t>
            </a:r>
          </a:p>
          <a:p>
            <a:endParaRPr lang="en-US" altLang="zh-TW" sz="2100" dirty="0"/>
          </a:p>
          <a:p>
            <a:r>
              <a:rPr lang="en-US" altLang="zh-TW" sz="2600" dirty="0"/>
              <a:t>Most tourists have made reservations via the hotel websites. </a:t>
            </a:r>
          </a:p>
          <a:p>
            <a:pPr marL="0" indent="0" algn="r">
              <a:buNone/>
            </a:pPr>
            <a:r>
              <a:rPr lang="en-US" altLang="zh-TW" sz="1900" dirty="0"/>
              <a:t>(Qi, Law and </a:t>
            </a:r>
            <a:r>
              <a:rPr lang="en-US" altLang="zh-TW" sz="1900" dirty="0" err="1"/>
              <a:t>Buhalis</a:t>
            </a:r>
            <a:r>
              <a:rPr lang="en-US" altLang="zh-TW" sz="1900" dirty="0"/>
              <a:t>, 2013)</a:t>
            </a:r>
          </a:p>
          <a:p>
            <a:endParaRPr lang="en-US" altLang="zh-TW" sz="2100" dirty="0"/>
          </a:p>
          <a:p>
            <a:r>
              <a:rPr lang="en-US" altLang="zh-TW" sz="2600" dirty="0"/>
              <a:t>Usage of hotel websites is rising rapidly.</a:t>
            </a:r>
            <a:r>
              <a:rPr lang="en-US" altLang="zh-TW" sz="2800" dirty="0"/>
              <a:t> </a:t>
            </a:r>
          </a:p>
          <a:p>
            <a:pPr marL="0" indent="0" algn="r">
              <a:buNone/>
            </a:pPr>
            <a:r>
              <a:rPr lang="en-US" altLang="zh-TW" sz="1900" dirty="0"/>
              <a:t>(Macau Business, 2017)</a:t>
            </a:r>
          </a:p>
          <a:p>
            <a:pPr marL="0" indent="0">
              <a:buNone/>
            </a:pPr>
            <a:endParaRPr lang="en-US" altLang="zh-TW" sz="2100" dirty="0"/>
          </a:p>
          <a:p>
            <a:r>
              <a:rPr lang="en-GB" altLang="zh-TW" sz="2600" dirty="0"/>
              <a:t>A hotel website which has a superior quality of design is the key reason for consumers </a:t>
            </a:r>
            <a:r>
              <a:rPr lang="en-US" altLang="zh-TW" sz="2600" dirty="0"/>
              <a:t>stickiness (A website can retain its visitors to stay longer while browsing and to induce repeat visits).</a:t>
            </a:r>
          </a:p>
          <a:p>
            <a:pPr marL="0" indent="0" algn="r">
              <a:buNone/>
            </a:pPr>
            <a:r>
              <a:rPr lang="en-US" altLang="zh-TW" sz="1900" dirty="0"/>
              <a:t>(</a:t>
            </a:r>
            <a:r>
              <a:rPr lang="en-GB" altLang="zh-TW" sz="1900" dirty="0"/>
              <a:t>Liang and Lai, 2002)</a:t>
            </a:r>
          </a:p>
          <a:p>
            <a:endParaRPr lang="zh-TW" altLang="en-US" sz="2800" dirty="0"/>
          </a:p>
        </p:txBody>
      </p:sp>
    </p:spTree>
    <p:extLst>
      <p:ext uri="{BB962C8B-B14F-4D97-AF65-F5344CB8AC3E}">
        <p14:creationId xmlns:p14="http://schemas.microsoft.com/office/powerpoint/2010/main" val="1087696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Objective</a:t>
            </a:r>
            <a:endParaRPr lang="zh-TW" altLang="en-US" dirty="0"/>
          </a:p>
        </p:txBody>
      </p:sp>
      <p:pic>
        <p:nvPicPr>
          <p:cNvPr id="1026" name="Picture 2" descr="「colour scheme」的圖片搜尋結果"/>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257" b="98458" l="10000" r="90000">
                        <a14:foregroundMark x1="45246" y1="7455" x2="45246" y2="7455"/>
                        <a14:foregroundMark x1="45246" y1="2571" x2="45246" y2="2571"/>
                        <a14:foregroundMark x1="50328" y1="92545" x2="50328" y2="92545"/>
                        <a14:foregroundMark x1="65082" y1="84833" x2="65082" y2="84833"/>
                        <a14:foregroundMark x1="32295" y1="67609" x2="32295" y2="67609"/>
                        <a14:foregroundMark x1="41639" y1="8226" x2="41639" y2="8226"/>
                        <a14:foregroundMark x1="30164" y1="27506" x2="30164" y2="27506"/>
                        <a14:foregroundMark x1="71639" y1="77892" x2="71639" y2="77892"/>
                        <a14:foregroundMark x1="77213" y1="56555" x2="77213" y2="56555"/>
                        <a14:foregroundMark x1="69508" y1="51671" x2="69508" y2="51671"/>
                        <a14:foregroundMark x1="70820" y1="50900" x2="70820" y2="50900"/>
                        <a14:foregroundMark x1="54098" y1="514" x2="54098" y2="514"/>
                        <a14:foregroundMark x1="60984" y1="90746" x2="60984" y2="90746"/>
                        <a14:foregroundMark x1="54918" y1="98458" x2="54918" y2="98458"/>
                      </a14:backgroundRemoval>
                    </a14:imgEffect>
                  </a14:imgLayer>
                </a14:imgProps>
              </a:ext>
              <a:ext uri="{28A0092B-C50C-407E-A947-70E740481C1C}">
                <a14:useLocalDpi xmlns:a14="http://schemas.microsoft.com/office/drawing/2010/main" val="0"/>
              </a:ext>
            </a:extLst>
          </a:blip>
          <a:srcRect l="13333" r="10001"/>
          <a:stretch/>
        </p:blipFill>
        <p:spPr bwMode="auto">
          <a:xfrm>
            <a:off x="323528" y="1700808"/>
            <a:ext cx="1728192" cy="137759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ont type」的圖片搜尋結果"/>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528" y="3212976"/>
            <a:ext cx="1728192" cy="155558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website layout」的圖片搜尋結果"/>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7330" b="8422"/>
          <a:stretch/>
        </p:blipFill>
        <p:spPr bwMode="auto">
          <a:xfrm>
            <a:off x="467544" y="4869160"/>
            <a:ext cx="1446351" cy="119829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cxnSp>
        <p:nvCxnSpPr>
          <p:cNvPr id="8" name="直線單箭頭接點 7"/>
          <p:cNvCxnSpPr>
            <a:stCxn id="1026" idx="3"/>
          </p:cNvCxnSpPr>
          <p:nvPr/>
        </p:nvCxnSpPr>
        <p:spPr>
          <a:xfrm flipV="1">
            <a:off x="2051720" y="2389605"/>
            <a:ext cx="720080" cy="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直線單箭頭接點 12"/>
          <p:cNvCxnSpPr/>
          <p:nvPr/>
        </p:nvCxnSpPr>
        <p:spPr>
          <a:xfrm flipV="1">
            <a:off x="2060522" y="4023489"/>
            <a:ext cx="720080" cy="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4" name="直線單箭頭接點 13"/>
          <p:cNvCxnSpPr/>
          <p:nvPr/>
        </p:nvCxnSpPr>
        <p:spPr>
          <a:xfrm flipV="1">
            <a:off x="2060522" y="5517231"/>
            <a:ext cx="720080" cy="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1032" name="Picture 8" descr="「Best thumb」的圖片搜尋結果"/>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04211" y="1921554"/>
            <a:ext cx="1012071" cy="93610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Best thumb」的圖片搜尋結果"/>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43808" y="3555438"/>
            <a:ext cx="1012071" cy="93610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Best thumb」的圖片搜尋結果"/>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85656" y="5131346"/>
            <a:ext cx="1012071" cy="936104"/>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直線單箭頭接點 17"/>
          <p:cNvCxnSpPr/>
          <p:nvPr/>
        </p:nvCxnSpPr>
        <p:spPr>
          <a:xfrm>
            <a:off x="3919828" y="2276872"/>
            <a:ext cx="1516268" cy="108012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1" name="直線單箭頭接點 20"/>
          <p:cNvCxnSpPr/>
          <p:nvPr/>
        </p:nvCxnSpPr>
        <p:spPr>
          <a:xfrm flipV="1">
            <a:off x="3995936" y="4768561"/>
            <a:ext cx="1512168" cy="103670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7" name="直線單箭頭接點 26"/>
          <p:cNvCxnSpPr/>
          <p:nvPr/>
        </p:nvCxnSpPr>
        <p:spPr>
          <a:xfrm>
            <a:off x="3919828" y="4077072"/>
            <a:ext cx="1516268"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6" name="矩形 25"/>
          <p:cNvSpPr/>
          <p:nvPr/>
        </p:nvSpPr>
        <p:spPr>
          <a:xfrm>
            <a:off x="5580112" y="3356992"/>
            <a:ext cx="1316531" cy="1350574"/>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zh-TW" sz="1500" b="1" dirty="0">
                <a:solidFill>
                  <a:schemeClr val="bg1"/>
                </a:solidFill>
                <a:latin typeface="Helvetica 45 Light" pitchFamily="34" charset="0"/>
              </a:rPr>
              <a:t>Customers’ navigation</a:t>
            </a:r>
          </a:p>
          <a:p>
            <a:pPr algn="ctr"/>
            <a:r>
              <a:rPr lang="en-US" altLang="zh-TW" sz="1500" b="1" dirty="0">
                <a:solidFill>
                  <a:schemeClr val="bg1"/>
                </a:solidFill>
                <a:latin typeface="Helvetica 45 Light" pitchFamily="34" charset="0"/>
              </a:rPr>
              <a:t> &amp; </a:t>
            </a:r>
          </a:p>
          <a:p>
            <a:pPr algn="ctr"/>
            <a:r>
              <a:rPr lang="en-US" altLang="zh-TW" sz="1500" b="1" dirty="0">
                <a:solidFill>
                  <a:schemeClr val="bg1"/>
                </a:solidFill>
                <a:latin typeface="Helvetica 45 Light" pitchFamily="34" charset="0"/>
              </a:rPr>
              <a:t>repeat visit</a:t>
            </a:r>
            <a:endParaRPr lang="zh-TW" altLang="en-US" sz="1500" b="1" dirty="0">
              <a:solidFill>
                <a:schemeClr val="bg1"/>
              </a:solidFill>
              <a:latin typeface="Helvetica 45 Light" pitchFamily="34" charset="0"/>
            </a:endParaRPr>
          </a:p>
        </p:txBody>
      </p:sp>
      <p:cxnSp>
        <p:nvCxnSpPr>
          <p:cNvPr id="35" name="直線單箭頭接點 34"/>
          <p:cNvCxnSpPr/>
          <p:nvPr/>
        </p:nvCxnSpPr>
        <p:spPr>
          <a:xfrm flipV="1">
            <a:off x="7020272" y="4023489"/>
            <a:ext cx="576064" cy="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6" name="矩形 35"/>
          <p:cNvSpPr/>
          <p:nvPr/>
        </p:nvSpPr>
        <p:spPr>
          <a:xfrm>
            <a:off x="7668344" y="3356992"/>
            <a:ext cx="1316531" cy="1350574"/>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zh-TW" sz="1450" b="1" dirty="0">
                <a:solidFill>
                  <a:schemeClr val="bg1"/>
                </a:solidFill>
                <a:latin typeface="Helvetica 45 Light" pitchFamily="34" charset="0"/>
              </a:rPr>
              <a:t>Suggestions</a:t>
            </a:r>
            <a:endParaRPr lang="zh-TW" altLang="en-US" sz="1450" b="1" dirty="0">
              <a:solidFill>
                <a:schemeClr val="bg1"/>
              </a:solidFill>
              <a:latin typeface="Helvetica 45 Light" pitchFamily="34" charset="0"/>
            </a:endParaRPr>
          </a:p>
        </p:txBody>
      </p:sp>
    </p:spTree>
    <p:extLst>
      <p:ext uri="{BB962C8B-B14F-4D97-AF65-F5344CB8AC3E}">
        <p14:creationId xmlns:p14="http://schemas.microsoft.com/office/powerpoint/2010/main" val="4021055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Website Design</a:t>
            </a:r>
            <a:endParaRPr lang="zh-TW" altLang="en-US" dirty="0"/>
          </a:p>
        </p:txBody>
      </p:sp>
      <p:sp>
        <p:nvSpPr>
          <p:cNvPr id="3" name="內容版面配置區 2"/>
          <p:cNvSpPr>
            <a:spLocks noGrp="1"/>
          </p:cNvSpPr>
          <p:nvPr>
            <p:ph idx="1"/>
          </p:nvPr>
        </p:nvSpPr>
        <p:spPr>
          <a:xfrm>
            <a:off x="457200" y="1595933"/>
            <a:ext cx="8229600" cy="4425355"/>
          </a:xfrm>
        </p:spPr>
        <p:txBody>
          <a:bodyPr>
            <a:normAutofit/>
          </a:bodyPr>
          <a:lstStyle/>
          <a:p>
            <a:r>
              <a:rPr lang="en-US" altLang="zh-TW" sz="2000" b="1" dirty="0"/>
              <a:t>2</a:t>
            </a:r>
            <a:r>
              <a:rPr lang="en-US" altLang="zh-TW" sz="1800" dirty="0"/>
              <a:t> </a:t>
            </a:r>
            <a:r>
              <a:rPr lang="en-US" altLang="zh-TW" sz="1800" dirty="0" err="1"/>
              <a:t>colour</a:t>
            </a:r>
            <a:r>
              <a:rPr lang="en-US" altLang="zh-TW" sz="1800" dirty="0"/>
              <a:t> combinations (Cool and Warm, Warm and Warm) x </a:t>
            </a:r>
            <a:r>
              <a:rPr lang="en-US" altLang="zh-TW" sz="2000" b="1" dirty="0"/>
              <a:t>2</a:t>
            </a:r>
            <a:r>
              <a:rPr lang="en-US" altLang="zh-TW" sz="1800" dirty="0"/>
              <a:t> font types (Arial and Times New Roman) x </a:t>
            </a:r>
            <a:r>
              <a:rPr lang="en-US" altLang="zh-TW" sz="2000" b="1" dirty="0"/>
              <a:t>2</a:t>
            </a:r>
            <a:r>
              <a:rPr lang="en-US" altLang="zh-TW" sz="1800" dirty="0"/>
              <a:t> website layout (‘Golden Triangle’ and ‘Normal Design’)</a:t>
            </a:r>
            <a:endParaRPr lang="zh-TW" altLang="en-US" sz="1800" dirty="0"/>
          </a:p>
        </p:txBody>
      </p:sp>
      <p:pic>
        <p:nvPicPr>
          <p:cNvPr id="4" name="圖片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2348880"/>
            <a:ext cx="6048672" cy="3960440"/>
          </a:xfrm>
          <a:prstGeom prst="rect">
            <a:avLst/>
          </a:prstGeom>
          <a:noFill/>
        </p:spPr>
      </p:pic>
    </p:spTree>
    <p:extLst>
      <p:ext uri="{BB962C8B-B14F-4D97-AF65-F5344CB8AC3E}">
        <p14:creationId xmlns:p14="http://schemas.microsoft.com/office/powerpoint/2010/main" val="713991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Website Design</a:t>
            </a:r>
            <a:endParaRPr lang="zh-TW" altLang="en-US" dirty="0"/>
          </a:p>
        </p:txBody>
      </p:sp>
      <p:pic>
        <p:nvPicPr>
          <p:cNvPr id="4" name="內容版面配置區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179512" y="1639166"/>
            <a:ext cx="4316485" cy="4238106"/>
          </a:xfrm>
        </p:spPr>
      </p:pic>
      <p:pic>
        <p:nvPicPr>
          <p:cNvPr id="5" name="圖片 4"/>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4499992" y="1628800"/>
            <a:ext cx="4419599" cy="4248472"/>
          </a:xfrm>
          <a:prstGeom prst="rect">
            <a:avLst/>
          </a:prstGeom>
        </p:spPr>
      </p:pic>
      <p:sp>
        <p:nvSpPr>
          <p:cNvPr id="6" name="文字方塊 5"/>
          <p:cNvSpPr txBox="1"/>
          <p:nvPr/>
        </p:nvSpPr>
        <p:spPr>
          <a:xfrm>
            <a:off x="323528" y="5877272"/>
            <a:ext cx="8424936" cy="461665"/>
          </a:xfrm>
          <a:prstGeom prst="rect">
            <a:avLst/>
          </a:prstGeom>
          <a:noFill/>
        </p:spPr>
        <p:txBody>
          <a:bodyPr wrap="square" rtlCol="0">
            <a:spAutoFit/>
          </a:bodyPr>
          <a:lstStyle/>
          <a:p>
            <a:r>
              <a:rPr lang="en-US" altLang="zh-TW" sz="1200" b="1" dirty="0">
                <a:latin typeface="Helvetica 45 Light"/>
              </a:rPr>
              <a:t>Website 5: </a:t>
            </a:r>
            <a:r>
              <a:rPr lang="en-US" altLang="zh-TW" sz="1200" b="1" dirty="0">
                <a:solidFill>
                  <a:srgbClr val="7030A0"/>
                </a:solidFill>
                <a:latin typeface="Helvetica 45 Light"/>
              </a:rPr>
              <a:t>Cool and Warm </a:t>
            </a:r>
            <a:r>
              <a:rPr lang="en-US" altLang="zh-TW" sz="1200" b="1" dirty="0" err="1">
                <a:solidFill>
                  <a:srgbClr val="7030A0"/>
                </a:solidFill>
                <a:latin typeface="Helvetica 45 Light"/>
              </a:rPr>
              <a:t>colour</a:t>
            </a:r>
            <a:r>
              <a:rPr lang="en-US" altLang="zh-TW" sz="1200" b="1" dirty="0">
                <a:solidFill>
                  <a:srgbClr val="7030A0"/>
                </a:solidFill>
                <a:latin typeface="Helvetica 45 Light"/>
              </a:rPr>
              <a:t> combinations</a:t>
            </a:r>
            <a:r>
              <a:rPr lang="en-US" altLang="zh-TW" sz="1200" b="1" dirty="0">
                <a:latin typeface="Helvetica 45 Light"/>
              </a:rPr>
              <a:t>, “Golden Triangle” strategy,  </a:t>
            </a:r>
            <a:r>
              <a:rPr lang="en-US" altLang="zh-TW" sz="1200" b="1" dirty="0">
                <a:solidFill>
                  <a:srgbClr val="0070C0"/>
                </a:solidFill>
                <a:latin typeface="Helvetica 45 Light"/>
              </a:rPr>
              <a:t>Arial</a:t>
            </a:r>
          </a:p>
          <a:p>
            <a:r>
              <a:rPr lang="en-US" altLang="zh-TW" sz="1200" b="1" dirty="0">
                <a:latin typeface="Helvetica 45 Light"/>
              </a:rPr>
              <a:t>Website 1: </a:t>
            </a:r>
            <a:r>
              <a:rPr lang="en-US" altLang="zh-TW" sz="1200" b="1" dirty="0">
                <a:solidFill>
                  <a:srgbClr val="7030A0"/>
                </a:solidFill>
                <a:latin typeface="Helvetica 45 Light"/>
              </a:rPr>
              <a:t>Warm and Warm </a:t>
            </a:r>
            <a:r>
              <a:rPr lang="en-US" altLang="zh-TW" sz="1200" b="1" dirty="0" err="1">
                <a:solidFill>
                  <a:srgbClr val="7030A0"/>
                </a:solidFill>
                <a:latin typeface="Helvetica 45 Light"/>
              </a:rPr>
              <a:t>colour</a:t>
            </a:r>
            <a:r>
              <a:rPr lang="en-US" altLang="zh-TW" sz="1200" b="1" dirty="0">
                <a:solidFill>
                  <a:srgbClr val="7030A0"/>
                </a:solidFill>
                <a:latin typeface="Helvetica 45 Light"/>
              </a:rPr>
              <a:t> combinations</a:t>
            </a:r>
            <a:r>
              <a:rPr lang="en-US" altLang="zh-TW" sz="1200" b="1" dirty="0">
                <a:latin typeface="Helvetica 45 Light"/>
              </a:rPr>
              <a:t>, “Golden Triangle” strategy,  </a:t>
            </a:r>
            <a:r>
              <a:rPr lang="en-US" altLang="zh-TW" sz="1200" b="1" dirty="0">
                <a:solidFill>
                  <a:srgbClr val="0070C0"/>
                </a:solidFill>
                <a:latin typeface="Helvetica 45 Light"/>
              </a:rPr>
              <a:t>Arial</a:t>
            </a:r>
            <a:endParaRPr lang="zh-TW" altLang="en-US" sz="1200" b="1" dirty="0">
              <a:solidFill>
                <a:srgbClr val="0070C0"/>
              </a:solidFill>
              <a:latin typeface="Helvetica 45 Light"/>
            </a:endParaRPr>
          </a:p>
        </p:txBody>
      </p:sp>
      <p:sp>
        <p:nvSpPr>
          <p:cNvPr id="3" name="文字方塊 2"/>
          <p:cNvSpPr txBox="1"/>
          <p:nvPr/>
        </p:nvSpPr>
        <p:spPr>
          <a:xfrm>
            <a:off x="1619672" y="1772816"/>
            <a:ext cx="1584176" cy="369332"/>
          </a:xfrm>
          <a:prstGeom prst="rect">
            <a:avLst/>
          </a:prstGeom>
          <a:noFill/>
        </p:spPr>
        <p:txBody>
          <a:bodyPr wrap="square" rtlCol="0">
            <a:spAutoFit/>
          </a:bodyPr>
          <a:lstStyle/>
          <a:p>
            <a:pPr algn="ctr"/>
            <a:r>
              <a:rPr lang="en-US" altLang="zh-TW" sz="1800" b="1" dirty="0"/>
              <a:t>Website 5</a:t>
            </a:r>
            <a:endParaRPr lang="zh-TW" altLang="en-US" sz="1800" b="1" dirty="0"/>
          </a:p>
        </p:txBody>
      </p:sp>
      <p:sp>
        <p:nvSpPr>
          <p:cNvPr id="7" name="文字方塊 6"/>
          <p:cNvSpPr txBox="1"/>
          <p:nvPr/>
        </p:nvSpPr>
        <p:spPr>
          <a:xfrm>
            <a:off x="6084168" y="1772816"/>
            <a:ext cx="1584176" cy="369332"/>
          </a:xfrm>
          <a:prstGeom prst="rect">
            <a:avLst/>
          </a:prstGeom>
          <a:noFill/>
        </p:spPr>
        <p:txBody>
          <a:bodyPr wrap="square" rtlCol="0">
            <a:spAutoFit/>
          </a:bodyPr>
          <a:lstStyle/>
          <a:p>
            <a:pPr algn="ctr"/>
            <a:r>
              <a:rPr lang="en-US" altLang="zh-TW" sz="1800" b="1" dirty="0"/>
              <a:t>Website 1</a:t>
            </a:r>
            <a:endParaRPr lang="zh-TW" altLang="en-US" sz="1800" b="1" dirty="0"/>
          </a:p>
        </p:txBody>
      </p:sp>
    </p:spTree>
    <p:extLst>
      <p:ext uri="{BB962C8B-B14F-4D97-AF65-F5344CB8AC3E}">
        <p14:creationId xmlns:p14="http://schemas.microsoft.com/office/powerpoint/2010/main" val="1085956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Website Design</a:t>
            </a:r>
            <a:endParaRPr lang="zh-TW" altLang="en-US" dirty="0"/>
          </a:p>
        </p:txBody>
      </p:sp>
      <p:sp>
        <p:nvSpPr>
          <p:cNvPr id="6" name="文字方塊 5"/>
          <p:cNvSpPr txBox="1"/>
          <p:nvPr/>
        </p:nvSpPr>
        <p:spPr>
          <a:xfrm>
            <a:off x="323528" y="5877272"/>
            <a:ext cx="8424936" cy="461665"/>
          </a:xfrm>
          <a:prstGeom prst="rect">
            <a:avLst/>
          </a:prstGeom>
          <a:noFill/>
        </p:spPr>
        <p:txBody>
          <a:bodyPr wrap="square" rtlCol="0">
            <a:spAutoFit/>
          </a:bodyPr>
          <a:lstStyle/>
          <a:p>
            <a:r>
              <a:rPr lang="en-US" altLang="zh-TW" sz="1200" b="1" dirty="0">
                <a:latin typeface="Helvetica 45 Light"/>
              </a:rPr>
              <a:t>Website 7: Cool and Warm </a:t>
            </a:r>
            <a:r>
              <a:rPr lang="en-US" altLang="zh-TW" sz="1200" b="1" dirty="0" err="1">
                <a:latin typeface="Helvetica 45 Light"/>
              </a:rPr>
              <a:t>colour</a:t>
            </a:r>
            <a:r>
              <a:rPr lang="en-US" altLang="zh-TW" sz="1200" b="1" dirty="0">
                <a:latin typeface="Helvetica 45 Light"/>
              </a:rPr>
              <a:t> combinations, “Golden Triangle” strategy, </a:t>
            </a:r>
            <a:r>
              <a:rPr lang="en-US" altLang="zh-TW" sz="1200" b="1" dirty="0">
                <a:solidFill>
                  <a:srgbClr val="0070C0"/>
                </a:solidFill>
                <a:latin typeface="Helvetica 45 Light"/>
              </a:rPr>
              <a:t>Times New Roman</a:t>
            </a:r>
          </a:p>
          <a:p>
            <a:r>
              <a:rPr lang="en-US" altLang="zh-TW" sz="1200" b="1" dirty="0">
                <a:latin typeface="Helvetica 45 Light"/>
              </a:rPr>
              <a:t>Website 3: Warm and Warm </a:t>
            </a:r>
            <a:r>
              <a:rPr lang="en-US" altLang="zh-TW" sz="1200" b="1" dirty="0" err="1">
                <a:latin typeface="Helvetica 45 Light"/>
              </a:rPr>
              <a:t>colour</a:t>
            </a:r>
            <a:r>
              <a:rPr lang="en-US" altLang="zh-TW" sz="1200" b="1" dirty="0">
                <a:latin typeface="Helvetica 45 Light"/>
              </a:rPr>
              <a:t> combinations, “Golden Triangle” strategy, </a:t>
            </a:r>
            <a:r>
              <a:rPr lang="en-US" altLang="zh-TW" sz="1200" b="1" dirty="0">
                <a:solidFill>
                  <a:srgbClr val="0070C0"/>
                </a:solidFill>
                <a:latin typeface="Helvetica 45 Light"/>
              </a:rPr>
              <a:t>Times New Roman</a:t>
            </a:r>
            <a:endParaRPr lang="zh-TW" altLang="en-US" sz="1200" b="1" dirty="0">
              <a:solidFill>
                <a:srgbClr val="0070C0"/>
              </a:solidFill>
              <a:latin typeface="Helvetica 45 Light"/>
            </a:endParaRPr>
          </a:p>
        </p:txBody>
      </p:sp>
      <p:pic>
        <p:nvPicPr>
          <p:cNvPr id="7" name="圖片 6"/>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107504" y="1628800"/>
            <a:ext cx="4550985" cy="4248472"/>
          </a:xfrm>
          <a:prstGeom prst="rect">
            <a:avLst/>
          </a:prstGeom>
        </p:spPr>
      </p:pic>
      <p:pic>
        <p:nvPicPr>
          <p:cNvPr id="8" name="圖片 7"/>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4644008" y="1628800"/>
            <a:ext cx="4329032" cy="4248472"/>
          </a:xfrm>
          <a:prstGeom prst="rect">
            <a:avLst/>
          </a:prstGeom>
        </p:spPr>
      </p:pic>
      <p:sp>
        <p:nvSpPr>
          <p:cNvPr id="9" name="文字方塊 8"/>
          <p:cNvSpPr txBox="1"/>
          <p:nvPr/>
        </p:nvSpPr>
        <p:spPr>
          <a:xfrm>
            <a:off x="1619672" y="1772816"/>
            <a:ext cx="1584176" cy="369332"/>
          </a:xfrm>
          <a:prstGeom prst="rect">
            <a:avLst/>
          </a:prstGeom>
          <a:noFill/>
        </p:spPr>
        <p:txBody>
          <a:bodyPr wrap="square" rtlCol="0">
            <a:spAutoFit/>
          </a:bodyPr>
          <a:lstStyle/>
          <a:p>
            <a:pPr algn="ctr"/>
            <a:r>
              <a:rPr lang="en-US" altLang="zh-TW" sz="1800" b="1" dirty="0"/>
              <a:t>Website 7</a:t>
            </a:r>
            <a:endParaRPr lang="zh-TW" altLang="en-US" sz="1800" b="1" dirty="0"/>
          </a:p>
        </p:txBody>
      </p:sp>
      <p:sp>
        <p:nvSpPr>
          <p:cNvPr id="10" name="文字方塊 9"/>
          <p:cNvSpPr txBox="1"/>
          <p:nvPr/>
        </p:nvSpPr>
        <p:spPr>
          <a:xfrm>
            <a:off x="6023676" y="1772816"/>
            <a:ext cx="1584176" cy="369332"/>
          </a:xfrm>
          <a:prstGeom prst="rect">
            <a:avLst/>
          </a:prstGeom>
          <a:noFill/>
        </p:spPr>
        <p:txBody>
          <a:bodyPr wrap="square" rtlCol="0">
            <a:spAutoFit/>
          </a:bodyPr>
          <a:lstStyle/>
          <a:p>
            <a:pPr algn="ctr"/>
            <a:r>
              <a:rPr lang="en-US" altLang="zh-TW" sz="1800" b="1" dirty="0"/>
              <a:t>Website 3</a:t>
            </a:r>
            <a:endParaRPr lang="zh-TW" altLang="en-US" sz="1800" b="1" dirty="0"/>
          </a:p>
        </p:txBody>
      </p:sp>
    </p:spTree>
    <p:extLst>
      <p:ext uri="{BB962C8B-B14F-4D97-AF65-F5344CB8AC3E}">
        <p14:creationId xmlns:p14="http://schemas.microsoft.com/office/powerpoint/2010/main" val="2976406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Website Design</a:t>
            </a:r>
            <a:endParaRPr lang="zh-TW" altLang="en-US" dirty="0"/>
          </a:p>
        </p:txBody>
      </p:sp>
      <p:sp>
        <p:nvSpPr>
          <p:cNvPr id="6" name="文字方塊 5"/>
          <p:cNvSpPr txBox="1"/>
          <p:nvPr/>
        </p:nvSpPr>
        <p:spPr>
          <a:xfrm>
            <a:off x="323528" y="5877272"/>
            <a:ext cx="8424936" cy="461665"/>
          </a:xfrm>
          <a:prstGeom prst="rect">
            <a:avLst/>
          </a:prstGeom>
          <a:noFill/>
        </p:spPr>
        <p:txBody>
          <a:bodyPr wrap="square" rtlCol="0">
            <a:spAutoFit/>
          </a:bodyPr>
          <a:lstStyle/>
          <a:p>
            <a:r>
              <a:rPr lang="en-US" altLang="zh-TW" sz="1200" b="1" dirty="0">
                <a:latin typeface="Helvetica 45 Light"/>
              </a:rPr>
              <a:t>Website 6: Cool and Warm </a:t>
            </a:r>
            <a:r>
              <a:rPr lang="en-US" altLang="zh-TW" sz="1200" b="1" dirty="0" err="1">
                <a:latin typeface="Helvetica 45 Light"/>
              </a:rPr>
              <a:t>colour</a:t>
            </a:r>
            <a:r>
              <a:rPr lang="en-US" altLang="zh-TW" sz="1200" b="1" dirty="0">
                <a:latin typeface="Helvetica 45 Light"/>
              </a:rPr>
              <a:t> combinations, </a:t>
            </a:r>
            <a:r>
              <a:rPr lang="en-US" altLang="zh-TW" sz="1200" b="1" dirty="0">
                <a:solidFill>
                  <a:srgbClr val="00B050"/>
                </a:solidFill>
                <a:latin typeface="Helvetica 45 Light"/>
              </a:rPr>
              <a:t>“Normal Design” strategy</a:t>
            </a:r>
            <a:r>
              <a:rPr lang="en-US" altLang="zh-TW" sz="1200" b="1" dirty="0">
                <a:solidFill>
                  <a:srgbClr val="0070C0"/>
                </a:solidFill>
                <a:latin typeface="Helvetica 45 Light"/>
              </a:rPr>
              <a:t>,  Arial</a:t>
            </a:r>
          </a:p>
          <a:p>
            <a:r>
              <a:rPr lang="en-US" altLang="zh-TW" sz="1200" b="1" dirty="0">
                <a:latin typeface="Helvetica 45 Light"/>
              </a:rPr>
              <a:t>Website 2: Warm and Warm </a:t>
            </a:r>
            <a:r>
              <a:rPr lang="en-US" altLang="zh-TW" sz="1200" b="1" dirty="0" err="1">
                <a:latin typeface="Helvetica 45 Light"/>
              </a:rPr>
              <a:t>colour</a:t>
            </a:r>
            <a:r>
              <a:rPr lang="en-US" altLang="zh-TW" sz="1200" b="1" dirty="0">
                <a:latin typeface="Helvetica 45 Light"/>
              </a:rPr>
              <a:t> combinations,</a:t>
            </a:r>
            <a:r>
              <a:rPr lang="en-US" altLang="zh-TW" sz="1200" b="1" dirty="0">
                <a:solidFill>
                  <a:srgbClr val="7030A0"/>
                </a:solidFill>
                <a:latin typeface="Helvetica 45 Light"/>
              </a:rPr>
              <a:t> </a:t>
            </a:r>
            <a:r>
              <a:rPr lang="en-US" altLang="zh-TW" sz="1200" b="1" dirty="0">
                <a:solidFill>
                  <a:srgbClr val="00B050"/>
                </a:solidFill>
                <a:latin typeface="Helvetica 45 Light"/>
              </a:rPr>
              <a:t>“Normal Design” strategy,  </a:t>
            </a:r>
            <a:r>
              <a:rPr lang="en-US" altLang="zh-TW" sz="1200" b="1" dirty="0">
                <a:solidFill>
                  <a:srgbClr val="0070C0"/>
                </a:solidFill>
                <a:latin typeface="Helvetica 45 Light"/>
              </a:rPr>
              <a:t>Arial</a:t>
            </a:r>
            <a:endParaRPr lang="zh-TW" altLang="en-US" sz="1200" b="1" dirty="0">
              <a:solidFill>
                <a:srgbClr val="0070C0"/>
              </a:solidFill>
              <a:latin typeface="Helvetica 45 Light"/>
            </a:endParaRPr>
          </a:p>
        </p:txBody>
      </p:sp>
      <p:pic>
        <p:nvPicPr>
          <p:cNvPr id="3" name="圖片 2"/>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179512" y="1628800"/>
            <a:ext cx="4509816" cy="4248472"/>
          </a:xfrm>
          <a:prstGeom prst="rect">
            <a:avLst/>
          </a:prstGeom>
        </p:spPr>
      </p:pic>
      <p:pic>
        <p:nvPicPr>
          <p:cNvPr id="4" name="圖片 3"/>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4535996" y="1628800"/>
            <a:ext cx="4527813" cy="4320480"/>
          </a:xfrm>
          <a:prstGeom prst="rect">
            <a:avLst/>
          </a:prstGeom>
        </p:spPr>
      </p:pic>
      <p:sp>
        <p:nvSpPr>
          <p:cNvPr id="7" name="文字方塊 6"/>
          <p:cNvSpPr txBox="1"/>
          <p:nvPr/>
        </p:nvSpPr>
        <p:spPr>
          <a:xfrm>
            <a:off x="1619672" y="1772816"/>
            <a:ext cx="1584176" cy="369332"/>
          </a:xfrm>
          <a:prstGeom prst="rect">
            <a:avLst/>
          </a:prstGeom>
          <a:noFill/>
        </p:spPr>
        <p:txBody>
          <a:bodyPr wrap="square" rtlCol="0">
            <a:spAutoFit/>
          </a:bodyPr>
          <a:lstStyle/>
          <a:p>
            <a:pPr algn="ctr"/>
            <a:r>
              <a:rPr lang="en-US" altLang="zh-TW" sz="1800" b="1" dirty="0"/>
              <a:t>Website 6</a:t>
            </a:r>
            <a:endParaRPr lang="zh-TW" altLang="en-US" sz="1800" b="1" dirty="0"/>
          </a:p>
        </p:txBody>
      </p:sp>
      <p:sp>
        <p:nvSpPr>
          <p:cNvPr id="8" name="文字方塊 7"/>
          <p:cNvSpPr txBox="1"/>
          <p:nvPr/>
        </p:nvSpPr>
        <p:spPr>
          <a:xfrm>
            <a:off x="6021476" y="1792268"/>
            <a:ext cx="1584176" cy="369332"/>
          </a:xfrm>
          <a:prstGeom prst="rect">
            <a:avLst/>
          </a:prstGeom>
          <a:noFill/>
        </p:spPr>
        <p:txBody>
          <a:bodyPr wrap="square" rtlCol="0">
            <a:spAutoFit/>
          </a:bodyPr>
          <a:lstStyle/>
          <a:p>
            <a:pPr algn="ctr"/>
            <a:r>
              <a:rPr lang="en-US" altLang="zh-TW" sz="1800" b="1" dirty="0"/>
              <a:t>Website 2</a:t>
            </a:r>
            <a:endParaRPr lang="zh-TW" altLang="en-US" sz="1800" b="1" dirty="0"/>
          </a:p>
        </p:txBody>
      </p:sp>
    </p:spTree>
    <p:extLst>
      <p:ext uri="{BB962C8B-B14F-4D97-AF65-F5344CB8AC3E}">
        <p14:creationId xmlns:p14="http://schemas.microsoft.com/office/powerpoint/2010/main" val="4030260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Website Design</a:t>
            </a:r>
            <a:endParaRPr lang="zh-TW" altLang="en-US" dirty="0"/>
          </a:p>
        </p:txBody>
      </p:sp>
      <p:sp>
        <p:nvSpPr>
          <p:cNvPr id="6" name="文字方塊 5"/>
          <p:cNvSpPr txBox="1"/>
          <p:nvPr/>
        </p:nvSpPr>
        <p:spPr>
          <a:xfrm>
            <a:off x="323528" y="5877272"/>
            <a:ext cx="8424936" cy="461665"/>
          </a:xfrm>
          <a:prstGeom prst="rect">
            <a:avLst/>
          </a:prstGeom>
          <a:noFill/>
        </p:spPr>
        <p:txBody>
          <a:bodyPr wrap="square" rtlCol="0">
            <a:spAutoFit/>
          </a:bodyPr>
          <a:lstStyle/>
          <a:p>
            <a:r>
              <a:rPr lang="en-US" altLang="zh-TW" sz="1200" b="1" dirty="0">
                <a:latin typeface="Helvetica 45 Light"/>
              </a:rPr>
              <a:t>Website 8: Cool and Warm </a:t>
            </a:r>
            <a:r>
              <a:rPr lang="en-US" altLang="zh-TW" sz="1200" b="1" dirty="0" err="1">
                <a:latin typeface="Helvetica 45 Light"/>
              </a:rPr>
              <a:t>colour</a:t>
            </a:r>
            <a:r>
              <a:rPr lang="en-US" altLang="zh-TW" sz="1200" b="1" dirty="0">
                <a:latin typeface="Helvetica 45 Light"/>
              </a:rPr>
              <a:t> combinations, “Normal Design” strategy, </a:t>
            </a:r>
            <a:r>
              <a:rPr lang="en-US" altLang="zh-TW" sz="1200" b="1" dirty="0">
                <a:solidFill>
                  <a:srgbClr val="0070C0"/>
                </a:solidFill>
                <a:latin typeface="Helvetica 45 Light"/>
              </a:rPr>
              <a:t>Times New Roman</a:t>
            </a:r>
          </a:p>
          <a:p>
            <a:r>
              <a:rPr lang="en-US" altLang="zh-TW" sz="1200" b="1" dirty="0">
                <a:latin typeface="Helvetica 45 Light"/>
              </a:rPr>
              <a:t>Website 4: Warm and Warm </a:t>
            </a:r>
            <a:r>
              <a:rPr lang="en-US" altLang="zh-TW" sz="1200" b="1" dirty="0" err="1">
                <a:latin typeface="Helvetica 45 Light"/>
              </a:rPr>
              <a:t>colour</a:t>
            </a:r>
            <a:r>
              <a:rPr lang="en-US" altLang="zh-TW" sz="1200" b="1" dirty="0">
                <a:latin typeface="Helvetica 45 Light"/>
              </a:rPr>
              <a:t> combinations,</a:t>
            </a:r>
            <a:r>
              <a:rPr lang="en-US" altLang="zh-TW" sz="1200" b="1" dirty="0">
                <a:solidFill>
                  <a:srgbClr val="7030A0"/>
                </a:solidFill>
                <a:latin typeface="Helvetica 45 Light"/>
              </a:rPr>
              <a:t> </a:t>
            </a:r>
            <a:r>
              <a:rPr lang="en-US" altLang="zh-TW" sz="1200" b="1" dirty="0">
                <a:latin typeface="Helvetica 45 Light"/>
              </a:rPr>
              <a:t>“Normal Design” strategy, </a:t>
            </a:r>
            <a:r>
              <a:rPr lang="en-US" altLang="zh-TW" sz="1200" b="1" dirty="0">
                <a:solidFill>
                  <a:srgbClr val="0070C0"/>
                </a:solidFill>
                <a:latin typeface="Helvetica 45 Light"/>
              </a:rPr>
              <a:t>Times New Roman</a:t>
            </a:r>
            <a:endParaRPr lang="zh-TW" altLang="en-US" sz="1200" b="1" dirty="0">
              <a:solidFill>
                <a:srgbClr val="0070C0"/>
              </a:solidFill>
              <a:latin typeface="Helvetica 45 Light"/>
            </a:endParaRPr>
          </a:p>
        </p:txBody>
      </p:sp>
      <p:pic>
        <p:nvPicPr>
          <p:cNvPr id="3" name="圖片 2"/>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179512" y="1617197"/>
            <a:ext cx="4471902" cy="4260075"/>
          </a:xfrm>
          <a:prstGeom prst="rect">
            <a:avLst/>
          </a:prstGeom>
        </p:spPr>
      </p:pic>
      <p:pic>
        <p:nvPicPr>
          <p:cNvPr id="4" name="圖片 3"/>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4617560" y="1628799"/>
            <a:ext cx="4418936" cy="4266169"/>
          </a:xfrm>
          <a:prstGeom prst="rect">
            <a:avLst/>
          </a:prstGeom>
        </p:spPr>
      </p:pic>
      <p:sp>
        <p:nvSpPr>
          <p:cNvPr id="7" name="文字方塊 6"/>
          <p:cNvSpPr txBox="1"/>
          <p:nvPr/>
        </p:nvSpPr>
        <p:spPr>
          <a:xfrm>
            <a:off x="1619672" y="1772816"/>
            <a:ext cx="1584176" cy="369332"/>
          </a:xfrm>
          <a:prstGeom prst="rect">
            <a:avLst/>
          </a:prstGeom>
          <a:noFill/>
        </p:spPr>
        <p:txBody>
          <a:bodyPr wrap="square" rtlCol="0">
            <a:spAutoFit/>
          </a:bodyPr>
          <a:lstStyle/>
          <a:p>
            <a:pPr algn="ctr"/>
            <a:r>
              <a:rPr lang="en-US" altLang="zh-TW" sz="1800" b="1" dirty="0"/>
              <a:t>Website 8</a:t>
            </a:r>
            <a:endParaRPr lang="zh-TW" altLang="en-US" sz="1800" b="1" dirty="0"/>
          </a:p>
        </p:txBody>
      </p:sp>
      <p:sp>
        <p:nvSpPr>
          <p:cNvPr id="8" name="文字方塊 7"/>
          <p:cNvSpPr txBox="1"/>
          <p:nvPr/>
        </p:nvSpPr>
        <p:spPr>
          <a:xfrm>
            <a:off x="6034940" y="1772816"/>
            <a:ext cx="1584176" cy="369332"/>
          </a:xfrm>
          <a:prstGeom prst="rect">
            <a:avLst/>
          </a:prstGeom>
          <a:noFill/>
        </p:spPr>
        <p:txBody>
          <a:bodyPr wrap="square" rtlCol="0">
            <a:spAutoFit/>
          </a:bodyPr>
          <a:lstStyle/>
          <a:p>
            <a:pPr algn="ctr"/>
            <a:r>
              <a:rPr lang="en-US" altLang="zh-TW" sz="1800" b="1" dirty="0"/>
              <a:t>Website 4</a:t>
            </a:r>
            <a:endParaRPr lang="zh-TW" altLang="en-US" sz="1800" b="1" dirty="0"/>
          </a:p>
        </p:txBody>
      </p:sp>
    </p:spTree>
    <p:extLst>
      <p:ext uri="{BB962C8B-B14F-4D97-AF65-F5344CB8AC3E}">
        <p14:creationId xmlns:p14="http://schemas.microsoft.com/office/powerpoint/2010/main" val="1363420976"/>
      </p:ext>
    </p:extLst>
  </p:cSld>
  <p:clrMapOvr>
    <a:masterClrMapping/>
  </p:clrMapOvr>
</p:sld>
</file>

<file path=ppt/theme/theme1.xml><?xml version="1.0" encoding="utf-8"?>
<a:theme xmlns:a="http://schemas.openxmlformats.org/drawingml/2006/main" name="master_template_ISCONTOUR_2017">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master_template_ISCONTOUR_2017</Template>
  <TotalTime>305</TotalTime>
  <Words>1317</Words>
  <Application>Microsoft Office PowerPoint</Application>
  <PresentationFormat>如螢幕大小 (4:3)</PresentationFormat>
  <Paragraphs>128</Paragraphs>
  <Slides>18</Slides>
  <Notes>8</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18</vt:i4>
      </vt:variant>
    </vt:vector>
  </HeadingPairs>
  <TitlesOfParts>
    <vt:vector size="25" baseType="lpstr">
      <vt:lpstr>Arial</vt:lpstr>
      <vt:lpstr>Wingdings</vt:lpstr>
      <vt:lpstr>ヒラギノ角ゴ Pro W3</vt:lpstr>
      <vt:lpstr>Calibri</vt:lpstr>
      <vt:lpstr>新細明體</vt:lpstr>
      <vt:lpstr>Helvetica 45 Light</vt:lpstr>
      <vt:lpstr>master_template_ISCONTOUR_2017</vt:lpstr>
      <vt:lpstr>The Design Factors Influencing the Perceived Quality of Hotel Website</vt:lpstr>
      <vt:lpstr>Content</vt:lpstr>
      <vt:lpstr>Background</vt:lpstr>
      <vt:lpstr>Objective</vt:lpstr>
      <vt:lpstr>Website Design</vt:lpstr>
      <vt:lpstr>Website Design</vt:lpstr>
      <vt:lpstr>Website Design</vt:lpstr>
      <vt:lpstr>Website Design</vt:lpstr>
      <vt:lpstr>Website Design</vt:lpstr>
      <vt:lpstr>Methodology</vt:lpstr>
      <vt:lpstr>Result</vt:lpstr>
      <vt:lpstr>Result</vt:lpstr>
      <vt:lpstr>Result</vt:lpstr>
      <vt:lpstr>Result</vt:lpstr>
      <vt:lpstr>Conclusion</vt:lpstr>
      <vt:lpstr>Conclusion</vt:lpstr>
      <vt:lpstr>Conclusion</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Design Factors Influencing the Perceived Quality of Hotel Website</dc:title>
  <dc:creator>IFT</dc:creator>
  <cp:lastModifiedBy>Winnie Sin</cp:lastModifiedBy>
  <cp:revision>34</cp:revision>
  <dcterms:created xsi:type="dcterms:W3CDTF">2017-05-11T08:13:18Z</dcterms:created>
  <dcterms:modified xsi:type="dcterms:W3CDTF">2017-05-11T17:17:11Z</dcterms:modified>
</cp:coreProperties>
</file>