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3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60" r:id="rId6"/>
    <p:sldId id="264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2177" autoAdjust="0"/>
  </p:normalViewPr>
  <p:slideViewPr>
    <p:cSldViewPr snapToGrid="0">
      <p:cViewPr varScale="1">
        <p:scale>
          <a:sx n="56" d="100"/>
          <a:sy n="56" d="100"/>
        </p:scale>
        <p:origin x="69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94DC0-93A4-49B5-932A-E7683EEE51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2BD55-1654-4A44-92A0-2FA5BF2B052A}">
      <dgm:prSet phldrT="[Text]"/>
      <dgm:spPr/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0794C5A8-7E97-4DA6-BA64-2FF259753D95}" type="parTrans" cxnId="{D9B114DD-3CC4-499A-93B7-D00394DB7FEB}">
      <dgm:prSet/>
      <dgm:spPr/>
      <dgm:t>
        <a:bodyPr/>
        <a:lstStyle/>
        <a:p>
          <a:endParaRPr lang="en-US"/>
        </a:p>
      </dgm:t>
    </dgm:pt>
    <dgm:pt modelId="{D5244594-F5A1-4684-89AC-E42DC8020BC5}" type="sibTrans" cxnId="{D9B114DD-3CC4-499A-93B7-D00394DB7FEB}">
      <dgm:prSet/>
      <dgm:spPr/>
      <dgm:t>
        <a:bodyPr/>
        <a:lstStyle/>
        <a:p>
          <a:endParaRPr lang="en-US"/>
        </a:p>
      </dgm:t>
    </dgm:pt>
    <dgm:pt modelId="{C83484E6-60E9-4FFE-BD7C-8C46A939DAE6}">
      <dgm:prSet phldrT="[Text]"/>
      <dgm:spPr/>
      <dgm:t>
        <a:bodyPr/>
        <a:lstStyle/>
        <a:p>
          <a:r>
            <a:rPr lang="en-US" dirty="0" smtClean="0"/>
            <a:t>Literature Review</a:t>
          </a:r>
          <a:endParaRPr lang="en-US" dirty="0"/>
        </a:p>
      </dgm:t>
    </dgm:pt>
    <dgm:pt modelId="{38E3E8C5-6628-4510-A0B6-370F6AB30BA8}" type="parTrans" cxnId="{8D0652C5-C96F-438E-8B18-DF94A9705008}">
      <dgm:prSet/>
      <dgm:spPr/>
      <dgm:t>
        <a:bodyPr/>
        <a:lstStyle/>
        <a:p>
          <a:endParaRPr lang="en-US"/>
        </a:p>
      </dgm:t>
    </dgm:pt>
    <dgm:pt modelId="{70591601-8D56-43F0-A4F4-2BA3F45327A6}" type="sibTrans" cxnId="{8D0652C5-C96F-438E-8B18-DF94A9705008}">
      <dgm:prSet/>
      <dgm:spPr/>
      <dgm:t>
        <a:bodyPr/>
        <a:lstStyle/>
        <a:p>
          <a:endParaRPr lang="en-US"/>
        </a:p>
      </dgm:t>
    </dgm:pt>
    <dgm:pt modelId="{5320087A-ED81-425F-A181-076F28F9E40E}">
      <dgm:prSet phldrT="[Text]"/>
      <dgm:spPr/>
      <dgm:t>
        <a:bodyPr/>
        <a:lstStyle/>
        <a:p>
          <a:r>
            <a:rPr lang="en-US" dirty="0" smtClean="0"/>
            <a:t>Research Questions</a:t>
          </a:r>
          <a:endParaRPr lang="en-US" dirty="0"/>
        </a:p>
      </dgm:t>
    </dgm:pt>
    <dgm:pt modelId="{E98F7A79-0551-4B8F-82FE-82920158C594}" type="parTrans" cxnId="{9D1FD1DC-D85A-491E-9337-67DD8F388A89}">
      <dgm:prSet/>
      <dgm:spPr/>
      <dgm:t>
        <a:bodyPr/>
        <a:lstStyle/>
        <a:p>
          <a:endParaRPr lang="en-US"/>
        </a:p>
      </dgm:t>
    </dgm:pt>
    <dgm:pt modelId="{7BFD3DF5-E461-46E7-A711-5F2996A8C1B6}" type="sibTrans" cxnId="{9D1FD1DC-D85A-491E-9337-67DD8F388A89}">
      <dgm:prSet/>
      <dgm:spPr/>
      <dgm:t>
        <a:bodyPr/>
        <a:lstStyle/>
        <a:p>
          <a:endParaRPr lang="en-US"/>
        </a:p>
      </dgm:t>
    </dgm:pt>
    <dgm:pt modelId="{6654A321-C254-4368-8AC6-5E69A3DA0938}">
      <dgm:prSet/>
      <dgm:spPr/>
      <dgm:t>
        <a:bodyPr/>
        <a:lstStyle/>
        <a:p>
          <a:r>
            <a:rPr lang="en-US" dirty="0" smtClean="0"/>
            <a:t>Research Design</a:t>
          </a:r>
          <a:endParaRPr lang="en-US" dirty="0"/>
        </a:p>
      </dgm:t>
    </dgm:pt>
    <dgm:pt modelId="{C3617495-465A-4450-9216-0A1C44EF8636}" type="parTrans" cxnId="{ADA2842D-4EDA-45FD-9B62-EDF44C4A94EB}">
      <dgm:prSet/>
      <dgm:spPr/>
      <dgm:t>
        <a:bodyPr/>
        <a:lstStyle/>
        <a:p>
          <a:endParaRPr lang="en-US"/>
        </a:p>
      </dgm:t>
    </dgm:pt>
    <dgm:pt modelId="{01155FBE-CE63-44B1-B176-2C6263106312}" type="sibTrans" cxnId="{ADA2842D-4EDA-45FD-9B62-EDF44C4A94EB}">
      <dgm:prSet/>
      <dgm:spPr/>
      <dgm:t>
        <a:bodyPr/>
        <a:lstStyle/>
        <a:p>
          <a:endParaRPr lang="en-US"/>
        </a:p>
      </dgm:t>
    </dgm:pt>
    <dgm:pt modelId="{57747F04-4826-45A4-8347-5E5EB81FE04E}">
      <dgm:prSet/>
      <dgm:spPr/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76C85048-87EA-45FF-A81E-941342CB53F1}" type="parTrans" cxnId="{5CB5490B-A812-48CF-AACD-BD96B1BA2FDE}">
      <dgm:prSet/>
      <dgm:spPr/>
      <dgm:t>
        <a:bodyPr/>
        <a:lstStyle/>
        <a:p>
          <a:endParaRPr lang="en-US"/>
        </a:p>
      </dgm:t>
    </dgm:pt>
    <dgm:pt modelId="{E43D1367-E795-42FF-BA96-26ECDA9D5268}" type="sibTrans" cxnId="{5CB5490B-A812-48CF-AACD-BD96B1BA2FDE}">
      <dgm:prSet/>
      <dgm:spPr/>
      <dgm:t>
        <a:bodyPr/>
        <a:lstStyle/>
        <a:p>
          <a:endParaRPr lang="en-US"/>
        </a:p>
      </dgm:t>
    </dgm:pt>
    <dgm:pt modelId="{C3CE0D33-F248-44C8-9A80-85D42001F70D}" type="pres">
      <dgm:prSet presAssocID="{B3794DC0-93A4-49B5-932A-E7683EEE51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D4F20-C061-4BF9-9A87-39BE829B5AE1}" type="pres">
      <dgm:prSet presAssocID="{B3794DC0-93A4-49B5-932A-E7683EEE5157}" presName="arrow" presStyleLbl="bgShp" presStyleIdx="0" presStyleCnt="1"/>
      <dgm:spPr/>
    </dgm:pt>
    <dgm:pt modelId="{7D61882D-85DA-4847-9A88-303964F96040}" type="pres">
      <dgm:prSet presAssocID="{B3794DC0-93A4-49B5-932A-E7683EEE5157}" presName="linearProcess" presStyleCnt="0"/>
      <dgm:spPr/>
    </dgm:pt>
    <dgm:pt modelId="{2CD0ECAF-4608-474E-9E30-CA3F95F4587F}" type="pres">
      <dgm:prSet presAssocID="{8AF2BD55-1654-4A44-92A0-2FA5BF2B052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92910-B775-4D05-A3D6-29B9AB41EEE7}" type="pres">
      <dgm:prSet presAssocID="{D5244594-F5A1-4684-89AC-E42DC8020BC5}" presName="sibTrans" presStyleCnt="0"/>
      <dgm:spPr/>
    </dgm:pt>
    <dgm:pt modelId="{86673399-0AAA-4F79-BF18-21689F404DB0}" type="pres">
      <dgm:prSet presAssocID="{C83484E6-60E9-4FFE-BD7C-8C46A939DAE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F93E-57BB-4E82-8164-6EB42733A76A}" type="pres">
      <dgm:prSet presAssocID="{70591601-8D56-43F0-A4F4-2BA3F45327A6}" presName="sibTrans" presStyleCnt="0"/>
      <dgm:spPr/>
    </dgm:pt>
    <dgm:pt modelId="{6EEF3AC6-D0E3-4EE6-A3F9-66A33DA88766}" type="pres">
      <dgm:prSet presAssocID="{57747F04-4826-45A4-8347-5E5EB81FE04E}" presName="textNode" presStyleLbl="node1" presStyleIdx="2" presStyleCnt="5" custLinFactNeighborY="-2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D91D0-3C08-4E0A-A5E0-1A1B172BFA32}" type="pres">
      <dgm:prSet presAssocID="{E43D1367-E795-42FF-BA96-26ECDA9D5268}" presName="sibTrans" presStyleCnt="0"/>
      <dgm:spPr/>
    </dgm:pt>
    <dgm:pt modelId="{68C32A5F-4B77-4D9D-A2F9-362460E39864}" type="pres">
      <dgm:prSet presAssocID="{5320087A-ED81-425F-A181-076F28F9E4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ECCDF-2D1B-4F2B-8F2A-4552D3F43D62}" type="pres">
      <dgm:prSet presAssocID="{7BFD3DF5-E461-46E7-A711-5F2996A8C1B6}" presName="sibTrans" presStyleCnt="0"/>
      <dgm:spPr/>
    </dgm:pt>
    <dgm:pt modelId="{9D17378C-1B30-483B-B066-7962BD2EF279}" type="pres">
      <dgm:prSet presAssocID="{6654A321-C254-4368-8AC6-5E69A3DA093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FD1DC-D85A-491E-9337-67DD8F388A89}" srcId="{B3794DC0-93A4-49B5-932A-E7683EEE5157}" destId="{5320087A-ED81-425F-A181-076F28F9E40E}" srcOrd="3" destOrd="0" parTransId="{E98F7A79-0551-4B8F-82FE-82920158C594}" sibTransId="{7BFD3DF5-E461-46E7-A711-5F2996A8C1B6}"/>
    <dgm:cxn modelId="{8D0652C5-C96F-438E-8B18-DF94A9705008}" srcId="{B3794DC0-93A4-49B5-932A-E7683EEE5157}" destId="{C83484E6-60E9-4FFE-BD7C-8C46A939DAE6}" srcOrd="1" destOrd="0" parTransId="{38E3E8C5-6628-4510-A0B6-370F6AB30BA8}" sibTransId="{70591601-8D56-43F0-A4F4-2BA3F45327A6}"/>
    <dgm:cxn modelId="{F8EEFED3-E712-49FA-9A44-DE5DE8950C4D}" type="presOf" srcId="{5320087A-ED81-425F-A181-076F28F9E40E}" destId="{68C32A5F-4B77-4D9D-A2F9-362460E39864}" srcOrd="0" destOrd="0" presId="urn:microsoft.com/office/officeart/2005/8/layout/hProcess9"/>
    <dgm:cxn modelId="{B4568E0C-ECE5-410E-9525-18CF12A35536}" type="presOf" srcId="{57747F04-4826-45A4-8347-5E5EB81FE04E}" destId="{6EEF3AC6-D0E3-4EE6-A3F9-66A33DA88766}" srcOrd="0" destOrd="0" presId="urn:microsoft.com/office/officeart/2005/8/layout/hProcess9"/>
    <dgm:cxn modelId="{D9B114DD-3CC4-499A-93B7-D00394DB7FEB}" srcId="{B3794DC0-93A4-49B5-932A-E7683EEE5157}" destId="{8AF2BD55-1654-4A44-92A0-2FA5BF2B052A}" srcOrd="0" destOrd="0" parTransId="{0794C5A8-7E97-4DA6-BA64-2FF259753D95}" sibTransId="{D5244594-F5A1-4684-89AC-E42DC8020BC5}"/>
    <dgm:cxn modelId="{6CBA3297-FD7E-45C9-AE4E-9A4C547D7ACB}" type="presOf" srcId="{6654A321-C254-4368-8AC6-5E69A3DA0938}" destId="{9D17378C-1B30-483B-B066-7962BD2EF279}" srcOrd="0" destOrd="0" presId="urn:microsoft.com/office/officeart/2005/8/layout/hProcess9"/>
    <dgm:cxn modelId="{5CB5490B-A812-48CF-AACD-BD96B1BA2FDE}" srcId="{B3794DC0-93A4-49B5-932A-E7683EEE5157}" destId="{57747F04-4826-45A4-8347-5E5EB81FE04E}" srcOrd="2" destOrd="0" parTransId="{76C85048-87EA-45FF-A81E-941342CB53F1}" sibTransId="{E43D1367-E795-42FF-BA96-26ECDA9D5268}"/>
    <dgm:cxn modelId="{FB8F6A05-F278-4CEA-B1A1-F74F576F695F}" type="presOf" srcId="{B3794DC0-93A4-49B5-932A-E7683EEE5157}" destId="{C3CE0D33-F248-44C8-9A80-85D42001F70D}" srcOrd="0" destOrd="0" presId="urn:microsoft.com/office/officeart/2005/8/layout/hProcess9"/>
    <dgm:cxn modelId="{ADA2842D-4EDA-45FD-9B62-EDF44C4A94EB}" srcId="{B3794DC0-93A4-49B5-932A-E7683EEE5157}" destId="{6654A321-C254-4368-8AC6-5E69A3DA0938}" srcOrd="4" destOrd="0" parTransId="{C3617495-465A-4450-9216-0A1C44EF8636}" sibTransId="{01155FBE-CE63-44B1-B176-2C6263106312}"/>
    <dgm:cxn modelId="{0AE79B91-B53A-4FC5-8788-1BA47D450BAE}" type="presOf" srcId="{C83484E6-60E9-4FFE-BD7C-8C46A939DAE6}" destId="{86673399-0AAA-4F79-BF18-21689F404DB0}" srcOrd="0" destOrd="0" presId="urn:microsoft.com/office/officeart/2005/8/layout/hProcess9"/>
    <dgm:cxn modelId="{C1E6EE96-D435-4F20-8855-B9334A8B0D80}" type="presOf" srcId="{8AF2BD55-1654-4A44-92A0-2FA5BF2B052A}" destId="{2CD0ECAF-4608-474E-9E30-CA3F95F4587F}" srcOrd="0" destOrd="0" presId="urn:microsoft.com/office/officeart/2005/8/layout/hProcess9"/>
    <dgm:cxn modelId="{EEE30922-EF30-4F55-8C5A-104C4D11DC63}" type="presParOf" srcId="{C3CE0D33-F248-44C8-9A80-85D42001F70D}" destId="{28CD4F20-C061-4BF9-9A87-39BE829B5AE1}" srcOrd="0" destOrd="0" presId="urn:microsoft.com/office/officeart/2005/8/layout/hProcess9"/>
    <dgm:cxn modelId="{6F1C7B32-FA53-40AA-9B6C-168FCEE1FE6B}" type="presParOf" srcId="{C3CE0D33-F248-44C8-9A80-85D42001F70D}" destId="{7D61882D-85DA-4847-9A88-303964F96040}" srcOrd="1" destOrd="0" presId="urn:microsoft.com/office/officeart/2005/8/layout/hProcess9"/>
    <dgm:cxn modelId="{F9861A00-3AD2-411A-A15E-FC7A7EE66B1D}" type="presParOf" srcId="{7D61882D-85DA-4847-9A88-303964F96040}" destId="{2CD0ECAF-4608-474E-9E30-CA3F95F4587F}" srcOrd="0" destOrd="0" presId="urn:microsoft.com/office/officeart/2005/8/layout/hProcess9"/>
    <dgm:cxn modelId="{8592FB23-8C76-4CAD-99A4-27BA0C3F7004}" type="presParOf" srcId="{7D61882D-85DA-4847-9A88-303964F96040}" destId="{22292910-B775-4D05-A3D6-29B9AB41EEE7}" srcOrd="1" destOrd="0" presId="urn:microsoft.com/office/officeart/2005/8/layout/hProcess9"/>
    <dgm:cxn modelId="{4D349CAB-1B16-4CD9-A372-DE1D2682F457}" type="presParOf" srcId="{7D61882D-85DA-4847-9A88-303964F96040}" destId="{86673399-0AAA-4F79-BF18-21689F404DB0}" srcOrd="2" destOrd="0" presId="urn:microsoft.com/office/officeart/2005/8/layout/hProcess9"/>
    <dgm:cxn modelId="{1D40E75C-A551-49C0-8AF7-E6D724C63563}" type="presParOf" srcId="{7D61882D-85DA-4847-9A88-303964F96040}" destId="{F1AAF93E-57BB-4E82-8164-6EB42733A76A}" srcOrd="3" destOrd="0" presId="urn:microsoft.com/office/officeart/2005/8/layout/hProcess9"/>
    <dgm:cxn modelId="{011DE9A5-8511-41DC-AE51-169934711749}" type="presParOf" srcId="{7D61882D-85DA-4847-9A88-303964F96040}" destId="{6EEF3AC6-D0E3-4EE6-A3F9-66A33DA88766}" srcOrd="4" destOrd="0" presId="urn:microsoft.com/office/officeart/2005/8/layout/hProcess9"/>
    <dgm:cxn modelId="{C09FC683-65F9-49B3-B019-1837859CC783}" type="presParOf" srcId="{7D61882D-85DA-4847-9A88-303964F96040}" destId="{EB3D91D0-3C08-4E0A-A5E0-1A1B172BFA32}" srcOrd="5" destOrd="0" presId="urn:microsoft.com/office/officeart/2005/8/layout/hProcess9"/>
    <dgm:cxn modelId="{8AD69D4B-B016-4090-874C-0EDC8A6492EE}" type="presParOf" srcId="{7D61882D-85DA-4847-9A88-303964F96040}" destId="{68C32A5F-4B77-4D9D-A2F9-362460E39864}" srcOrd="6" destOrd="0" presId="urn:microsoft.com/office/officeart/2005/8/layout/hProcess9"/>
    <dgm:cxn modelId="{2B553619-404F-4FE4-BCFD-50BE1FB4D413}" type="presParOf" srcId="{7D61882D-85DA-4847-9A88-303964F96040}" destId="{188ECCDF-2D1B-4F2B-8F2A-4552D3F43D62}" srcOrd="7" destOrd="0" presId="urn:microsoft.com/office/officeart/2005/8/layout/hProcess9"/>
    <dgm:cxn modelId="{B44DD4F2-E5DA-446B-934E-F9ED128F3E68}" type="presParOf" srcId="{7D61882D-85DA-4847-9A88-303964F96040}" destId="{9D17378C-1B30-483B-B066-7962BD2EF27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D4F20-C061-4BF9-9A87-39BE829B5AE1}">
      <dsp:nvSpPr>
        <dsp:cNvPr id="0" name=""/>
        <dsp:cNvSpPr/>
      </dsp:nvSpPr>
      <dsp:spPr>
        <a:xfrm>
          <a:off x="702309" y="0"/>
          <a:ext cx="7959513" cy="4292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0ECAF-4608-474E-9E30-CA3F95F4587F}">
      <dsp:nvSpPr>
        <dsp:cNvPr id="0" name=""/>
        <dsp:cNvSpPr/>
      </dsp:nvSpPr>
      <dsp:spPr>
        <a:xfrm>
          <a:off x="2379" y="1287780"/>
          <a:ext cx="1789481" cy="171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Problem Identification</a:t>
          </a:r>
          <a:endParaRPr lang="en-US" sz="2100" kern="1200" dirty="0"/>
        </a:p>
      </dsp:txBody>
      <dsp:txXfrm>
        <a:off x="86198" y="1371599"/>
        <a:ext cx="1621843" cy="1549402"/>
      </dsp:txXfrm>
    </dsp:sp>
    <dsp:sp modelId="{86673399-0AAA-4F79-BF18-21689F404DB0}">
      <dsp:nvSpPr>
        <dsp:cNvPr id="0" name=""/>
        <dsp:cNvSpPr/>
      </dsp:nvSpPr>
      <dsp:spPr>
        <a:xfrm>
          <a:off x="1894852" y="1287780"/>
          <a:ext cx="1789481" cy="171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Literature Review</a:t>
          </a:r>
          <a:endParaRPr lang="en-US" sz="2100" kern="1200" dirty="0"/>
        </a:p>
      </dsp:txBody>
      <dsp:txXfrm>
        <a:off x="1978671" y="1371599"/>
        <a:ext cx="1621843" cy="1549402"/>
      </dsp:txXfrm>
    </dsp:sp>
    <dsp:sp modelId="{6EEF3AC6-D0E3-4EE6-A3F9-66A33DA88766}">
      <dsp:nvSpPr>
        <dsp:cNvPr id="0" name=""/>
        <dsp:cNvSpPr/>
      </dsp:nvSpPr>
      <dsp:spPr>
        <a:xfrm>
          <a:off x="3787325" y="1247532"/>
          <a:ext cx="1789481" cy="171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Theory</a:t>
          </a:r>
          <a:endParaRPr lang="en-US" sz="2100" kern="1200" dirty="0"/>
        </a:p>
      </dsp:txBody>
      <dsp:txXfrm>
        <a:off x="3871144" y="1331351"/>
        <a:ext cx="1621843" cy="1549402"/>
      </dsp:txXfrm>
    </dsp:sp>
    <dsp:sp modelId="{68C32A5F-4B77-4D9D-A2F9-362460E39864}">
      <dsp:nvSpPr>
        <dsp:cNvPr id="0" name=""/>
        <dsp:cNvSpPr/>
      </dsp:nvSpPr>
      <dsp:spPr>
        <a:xfrm>
          <a:off x="5679799" y="1287780"/>
          <a:ext cx="1789481" cy="171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Questions</a:t>
          </a:r>
          <a:endParaRPr lang="en-US" sz="2100" kern="1200" dirty="0"/>
        </a:p>
      </dsp:txBody>
      <dsp:txXfrm>
        <a:off x="5763618" y="1371599"/>
        <a:ext cx="1621843" cy="1549402"/>
      </dsp:txXfrm>
    </dsp:sp>
    <dsp:sp modelId="{9D17378C-1B30-483B-B066-7962BD2EF279}">
      <dsp:nvSpPr>
        <dsp:cNvPr id="0" name=""/>
        <dsp:cNvSpPr/>
      </dsp:nvSpPr>
      <dsp:spPr>
        <a:xfrm>
          <a:off x="7572272" y="1287780"/>
          <a:ext cx="1789481" cy="171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Design</a:t>
          </a:r>
          <a:endParaRPr lang="en-US" sz="2100" kern="1200" dirty="0"/>
        </a:p>
      </dsp:txBody>
      <dsp:txXfrm>
        <a:off x="7656091" y="1371599"/>
        <a:ext cx="1621843" cy="1549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72DB8-9095-4E1A-80D5-9AAD69C3361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FFD6-A9FD-4197-8E9B-190AA69F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test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(IAT) is a measure within social psychology designed to detect the strength of a person's automatic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representations of objects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concepts)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ZMET and Implicit</a:t>
            </a:r>
            <a:r>
              <a:rPr lang="en-US" baseline="0" dirty="0" smtClean="0"/>
              <a:t> Association Test go beyond social desirability answers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6FFD6-A9FD-4197-8E9B-190AA69F4F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CCCC-CCDC-4590-8467-AE1E26884F8C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5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AA49-90ED-465C-8F9E-EC436685BDEB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6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D325-8ECC-4E4D-BCDD-3BF001C33D4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8C86-22BA-434A-8555-0563CE33F129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BF6E-1724-4324-B961-A6E46A7D77AD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F362-5A60-4BE6-9DA8-E0981D21AA15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4228-B831-4C3C-855B-552F84DD9BA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0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52F-F013-420E-84D6-F78443831C3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8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B2A-7ED0-4D3F-BA65-74E4BCF337D1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1F9-9292-4FED-851C-EC7DAFE1002E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BD-C18A-4D72-BC49-483D8E529EC5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932C-F38D-47DC-8261-49C64ADA784C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0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com/academy/lesson/participant-observation-definition-and-exampl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zimbardo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college.unh.edu/faculty/kalargyrou-ph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bCuwX35MHyE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67" y="1122363"/>
            <a:ext cx="10456333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The Art of Research Design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Valentini Kalargyrou, Ph.D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1027" name="Picture 3" descr="UNH_Primary_Horiz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01" y="4570941"/>
            <a:ext cx="5478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When to Use Observation Designs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NATURALISTIC OBSERVATION</a:t>
            </a:r>
          </a:p>
          <a:p>
            <a:r>
              <a:rPr lang="en-US" dirty="0" smtClean="0"/>
              <a:t>When you observe without being observed</a:t>
            </a:r>
          </a:p>
          <a:p>
            <a:r>
              <a:rPr lang="en-US" dirty="0" smtClean="0"/>
              <a:t>When you want to explore social processes</a:t>
            </a:r>
          </a:p>
          <a:p>
            <a:r>
              <a:rPr lang="en-US" dirty="0" smtClean="0"/>
              <a:t>When participant observation is impossible and can raise ethical considerations</a:t>
            </a:r>
          </a:p>
          <a:p>
            <a:r>
              <a:rPr lang="en-US" dirty="0" smtClean="0"/>
              <a:t>When interested in discovering new variables than studying existing ones</a:t>
            </a:r>
          </a:p>
          <a:p>
            <a:r>
              <a:rPr lang="en-US" dirty="0" smtClean="0"/>
              <a:t>When looking for a rich description of a particular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hlinkClick r:id="rId3"/>
              </a:rPr>
              <a:t>PARTICIPANT OBSERVATION</a:t>
            </a:r>
            <a:endParaRPr lang="en-US" b="1" dirty="0" smtClean="0"/>
          </a:p>
          <a:p>
            <a:r>
              <a:rPr lang="en-US" dirty="0" smtClean="0"/>
              <a:t>When observation leads to participation as a consequence</a:t>
            </a:r>
          </a:p>
          <a:p>
            <a:r>
              <a:rPr lang="en-US" dirty="0" smtClean="0"/>
              <a:t>When you need to need to get inside a political or social process</a:t>
            </a:r>
          </a:p>
          <a:p>
            <a:r>
              <a:rPr lang="en-US" dirty="0" smtClean="0"/>
              <a:t>When merely interviewing or surveying is too distant from what you need to know to address your research questions</a:t>
            </a:r>
          </a:p>
          <a:p>
            <a:r>
              <a:rPr lang="en-US" dirty="0" smtClean="0"/>
              <a:t>When you want to study variables in a particular context</a:t>
            </a:r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When to Use Secondary or Archival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When </a:t>
            </a:r>
            <a:r>
              <a:rPr lang="en-US" sz="3200" dirty="0"/>
              <a:t>available data for answering your research questions are better than what you could reasonably expect to generate </a:t>
            </a:r>
            <a:r>
              <a:rPr lang="en-US" sz="3200" dirty="0" smtClean="0"/>
              <a:t>yourself e.g. ODEP study</a:t>
            </a:r>
          </a:p>
          <a:p>
            <a:r>
              <a:rPr lang="en-US" sz="3200" dirty="0" smtClean="0"/>
              <a:t>When archival sources are the object of investigation, such as websites and research reports in a literature review e.g. Disability study on Social </a:t>
            </a:r>
            <a:r>
              <a:rPr lang="en-US" sz="3200" dirty="0" err="1" smtClean="0"/>
              <a:t>ent</a:t>
            </a:r>
            <a:r>
              <a:rPr lang="en-US" sz="3200" dirty="0" smtClean="0"/>
              <a:t>/ship</a:t>
            </a:r>
          </a:p>
          <a:p>
            <a:r>
              <a:rPr lang="en-US" sz="3200" dirty="0" smtClean="0"/>
              <a:t>When the object of investigation is not available to researchers but it can be approached indirectly through documents or other archival materials e.g. Sex trafficking and The Code</a:t>
            </a:r>
          </a:p>
          <a:p>
            <a:r>
              <a:rPr lang="en-US" sz="3200" dirty="0"/>
              <a:t>When the subject involves the past and other designs are </a:t>
            </a:r>
            <a:r>
              <a:rPr lang="en-US" sz="3200" dirty="0" smtClean="0"/>
              <a:t>impossible e.g. Diversity management review </a:t>
            </a:r>
            <a:endParaRPr lang="en-US" sz="32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Combining Designs – Mixed Methods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When you want to support results with several methods e.g. combination of an experiment and a survey</a:t>
            </a:r>
          </a:p>
          <a:p>
            <a:r>
              <a:rPr lang="en-US" sz="3200" dirty="0" smtClean="0"/>
              <a:t>When you want to use one method to inform another e.g. interviews and then surveys</a:t>
            </a:r>
          </a:p>
          <a:p>
            <a:r>
              <a:rPr lang="en-US" sz="3200" dirty="0" smtClean="0"/>
              <a:t>When you want to elaborate, clarify or build on findings from other methods e.g. survey results discussed in focus groups</a:t>
            </a:r>
          </a:p>
          <a:p>
            <a:r>
              <a:rPr lang="en-US" sz="3200" dirty="0" smtClean="0"/>
              <a:t>When you want to “tell the full story” in an area of inquiry e.g. grant in Hong Kong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Ethical Considerations</a:t>
            </a:r>
            <a:endParaRPr lang="en-US" sz="4800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hlinkClick r:id="rId3"/>
              </a:rPr>
              <a:t>Institutional Review Board and Human Subject Protection</a:t>
            </a:r>
            <a:endParaRPr lang="en-US" sz="3200" dirty="0" smtClean="0"/>
          </a:p>
          <a:p>
            <a:pPr lvl="1"/>
            <a:r>
              <a:rPr lang="en-US" sz="2800" dirty="0" smtClean="0"/>
              <a:t>Informed consent</a:t>
            </a:r>
          </a:p>
          <a:p>
            <a:pPr lvl="1"/>
            <a:r>
              <a:rPr lang="en-US" sz="2800" dirty="0" smtClean="0"/>
              <a:t>Protect vulnerable populations</a:t>
            </a:r>
          </a:p>
          <a:p>
            <a:pPr lvl="1"/>
            <a:r>
              <a:rPr lang="en-US" sz="2800" dirty="0" smtClean="0"/>
              <a:t>Anonymity of participants</a:t>
            </a:r>
          </a:p>
          <a:p>
            <a:r>
              <a:rPr lang="en-US" sz="3200" dirty="0" smtClean="0"/>
              <a:t>Strive for:</a:t>
            </a:r>
          </a:p>
          <a:p>
            <a:pPr lvl="1"/>
            <a:r>
              <a:rPr lang="en-US" sz="2800" dirty="0" smtClean="0"/>
              <a:t>Honesty</a:t>
            </a:r>
          </a:p>
          <a:p>
            <a:pPr lvl="1"/>
            <a:r>
              <a:rPr lang="en-US" sz="2800" dirty="0" smtClean="0"/>
              <a:t>Objectivity and non discrimination</a:t>
            </a:r>
          </a:p>
          <a:p>
            <a:pPr lvl="1"/>
            <a:r>
              <a:rPr lang="en-US" sz="2800" dirty="0" smtClean="0"/>
              <a:t>Openness</a:t>
            </a:r>
          </a:p>
          <a:p>
            <a:pPr lvl="1"/>
            <a:r>
              <a:rPr lang="en-US" sz="2800" dirty="0" smtClean="0"/>
              <a:t>Confidentiality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esponsible publication </a:t>
            </a:r>
            <a:endParaRPr lang="en-US" sz="2800" dirty="0"/>
          </a:p>
          <a:p>
            <a:pPr lvl="1"/>
            <a:r>
              <a:rPr lang="en-US" sz="2800" dirty="0" smtClean="0"/>
              <a:t>Responsible mentoring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This page contains a collection of &lt;strong&gt;ethics&lt;/strong&gt; guidelines from various new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987424"/>
            <a:ext cx="617061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elcome to Cover Me &lt;strong&gt;Q&amp;A&lt;/strong&gt;, where we take your questions about cove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90134"/>
            <a:ext cx="5918200" cy="30715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References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Vogt, P., Gardner, D. &amp; </a:t>
            </a:r>
            <a:r>
              <a:rPr lang="en-US" sz="3600" dirty="0" err="1" smtClean="0"/>
              <a:t>Haeffele</a:t>
            </a:r>
            <a:r>
              <a:rPr lang="en-US" sz="3600" dirty="0" smtClean="0"/>
              <a:t> L. (2012). </a:t>
            </a:r>
            <a:r>
              <a:rPr lang="en-US" sz="3600" i="1" dirty="0" smtClean="0"/>
              <a:t>When to use what research design</a:t>
            </a:r>
            <a:r>
              <a:rPr lang="en-US" sz="3600" dirty="0" smtClean="0"/>
              <a:t>.  New York: The Guilford Press.</a:t>
            </a:r>
          </a:p>
          <a:p>
            <a:r>
              <a:rPr lang="en-US" sz="3600" dirty="0" err="1" smtClean="0"/>
              <a:t>Bryman</a:t>
            </a:r>
            <a:r>
              <a:rPr lang="en-US" sz="3600" dirty="0" smtClean="0"/>
              <a:t>, A. &amp; Bell E. </a:t>
            </a:r>
            <a:r>
              <a:rPr lang="en-US" sz="3600" i="1" dirty="0" smtClean="0"/>
              <a:t>Business Research Methods </a:t>
            </a:r>
            <a:r>
              <a:rPr lang="en-US" sz="3600" dirty="0" smtClean="0"/>
              <a:t>(3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ed.). New York: Oxford University Press. </a:t>
            </a:r>
          </a:p>
          <a:p>
            <a:r>
              <a:rPr lang="en-US" sz="3600" dirty="0" smtClean="0"/>
              <a:t>McLeod, S. (2017). </a:t>
            </a:r>
            <a:r>
              <a:rPr lang="en-US" sz="3600" i="1" dirty="0" smtClean="0"/>
              <a:t>Simply Psychology; Stanford Prison Experiment. </a:t>
            </a:r>
            <a:r>
              <a:rPr lang="en-US" sz="3600" dirty="0" smtClean="0"/>
              <a:t>Retrieved from https</a:t>
            </a:r>
            <a:r>
              <a:rPr lang="en-US" sz="3600" dirty="0"/>
              <a:t>://www.simplypsychology.org/zimbardo.html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hlinkClick r:id="rId3"/>
              </a:rPr>
              <a:t>Dr. Kalargyrou Bio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OUTLINE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Choosing research design</a:t>
            </a:r>
          </a:p>
          <a:p>
            <a:r>
              <a:rPr lang="en-US" sz="4000" dirty="0" smtClean="0"/>
              <a:t>The role of theory</a:t>
            </a:r>
          </a:p>
          <a:p>
            <a:r>
              <a:rPr lang="en-US" sz="4000" dirty="0" smtClean="0"/>
              <a:t>Qualitative vs. Quantitative</a:t>
            </a:r>
          </a:p>
          <a:p>
            <a:r>
              <a:rPr lang="en-US" sz="4000" dirty="0" smtClean="0"/>
              <a:t>Using different research designs</a:t>
            </a:r>
          </a:p>
          <a:p>
            <a:r>
              <a:rPr lang="en-US" sz="4000" dirty="0" smtClean="0"/>
              <a:t>Ethical considerations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University of New Hampshire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you Choose your Research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goal of your study? </a:t>
            </a:r>
          </a:p>
          <a:p>
            <a:r>
              <a:rPr lang="en-US" sz="3200" dirty="0" smtClean="0"/>
              <a:t>What problems do we want  to resolve?</a:t>
            </a:r>
          </a:p>
          <a:p>
            <a:r>
              <a:rPr lang="en-US" sz="3200" dirty="0" smtClean="0"/>
              <a:t>What is/are your research question(s)?</a:t>
            </a:r>
          </a:p>
          <a:p>
            <a:pPr lvl="1"/>
            <a:r>
              <a:rPr lang="en-US" sz="2800" dirty="0" smtClean="0"/>
              <a:t>Does the question mainly involve description or causal inference?</a:t>
            </a:r>
          </a:p>
          <a:p>
            <a:pPr lvl="1"/>
            <a:r>
              <a:rPr lang="en-US" sz="2800" dirty="0" smtClean="0"/>
              <a:t>Does it need in depth understanding  or generalizing broadly?</a:t>
            </a:r>
          </a:p>
          <a:p>
            <a:pPr lvl="1"/>
            <a:r>
              <a:rPr lang="en-US" sz="2800" dirty="0"/>
              <a:t>Is it exploratory or confirmatory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Does it focus on prediction or explanation?</a:t>
            </a:r>
          </a:p>
          <a:p>
            <a:r>
              <a:rPr lang="en-US" sz="3200" dirty="0" smtClean="0"/>
              <a:t>Why literature review is important in the process?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is the Role of Theory in Research Design?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would your research design and research questions be based on theory?</a:t>
            </a:r>
          </a:p>
          <a:p>
            <a:pPr lvl="1"/>
            <a:r>
              <a:rPr lang="en-US" sz="2800" dirty="0" smtClean="0"/>
              <a:t>Almost always! Why?</a:t>
            </a:r>
          </a:p>
          <a:p>
            <a:pPr lvl="1"/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4024115"/>
              </p:ext>
            </p:extLst>
          </p:nvPr>
        </p:nvGraphicFramePr>
        <p:xfrm>
          <a:off x="1320800" y="2387600"/>
          <a:ext cx="9364133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55" y="2624137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hlinkClick r:id="rId2"/>
              </a:rPr>
              <a:t>Quantitative vs. Qualitative</a:t>
            </a:r>
            <a:endParaRPr lang="en-US" sz="5400" b="1" dirty="0"/>
          </a:p>
        </p:txBody>
      </p:sp>
      <p:pic>
        <p:nvPicPr>
          <p:cNvPr id="5" name="Content Placeholder 4" descr="ResearchMeth - Qualitative &lt;strong&gt;Research&lt;/strong&gt;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9145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When to Use Survey Designs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When you require a broadly representative sample</a:t>
            </a:r>
          </a:p>
          <a:p>
            <a:r>
              <a:rPr lang="en-US" sz="3600" dirty="0" smtClean="0"/>
              <a:t>When data can be obtained by brief answers to structured questions</a:t>
            </a:r>
          </a:p>
          <a:p>
            <a:r>
              <a:rPr lang="en-US" sz="3600" dirty="0" smtClean="0"/>
              <a:t>When you can expect an adequate and reliable response rate</a:t>
            </a:r>
          </a:p>
          <a:p>
            <a:endParaRPr lang="en-US" sz="3600" dirty="0"/>
          </a:p>
          <a:p>
            <a:r>
              <a:rPr lang="en-US" sz="3600" dirty="0" smtClean="0"/>
              <a:t>Example: Attitudes towards people with disabilities </a:t>
            </a:r>
          </a:p>
          <a:p>
            <a:r>
              <a:rPr lang="en-US" sz="3600" dirty="0" smtClean="0"/>
              <a:t>Disadvantages?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When to Use Experimental Designs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When causal processes are your main concern and they can  be simulated  in controlled conditions</a:t>
            </a:r>
          </a:p>
          <a:p>
            <a:r>
              <a:rPr lang="en-US" sz="3600" dirty="0" smtClean="0"/>
              <a:t>When the independent variables can be manipulated</a:t>
            </a:r>
          </a:p>
          <a:p>
            <a:r>
              <a:rPr lang="en-US" sz="3600" dirty="0" smtClean="0"/>
              <a:t>When internal validity is more important than external validity</a:t>
            </a:r>
          </a:p>
          <a:p>
            <a:endParaRPr lang="en-US" sz="3600" dirty="0"/>
          </a:p>
          <a:p>
            <a:r>
              <a:rPr lang="en-US" sz="3600" dirty="0" smtClean="0"/>
              <a:t>Example: Perception of service quality when served by people with disabilities (combination of survey and experiment)</a:t>
            </a:r>
          </a:p>
          <a:p>
            <a:r>
              <a:rPr lang="en-US" sz="3600" dirty="0" smtClean="0"/>
              <a:t>Disadvantages?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When to Use Interview Designs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402291"/>
            <a:ext cx="10515600" cy="4829176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in depth information is more important than the ability to generalize to a larger population</a:t>
            </a:r>
          </a:p>
          <a:p>
            <a:r>
              <a:rPr lang="en-US" sz="3200" dirty="0" smtClean="0"/>
              <a:t>When questions call for in depth answers not easily answered in a survey format</a:t>
            </a:r>
          </a:p>
          <a:p>
            <a:r>
              <a:rPr lang="en-US" sz="3200" dirty="0" smtClean="0"/>
              <a:t>When you are interested in generating new hypotheses instead of testing existing ones</a:t>
            </a:r>
          </a:p>
          <a:p>
            <a:endParaRPr lang="en-US" sz="3200" dirty="0"/>
          </a:p>
          <a:p>
            <a:r>
              <a:rPr lang="en-US" sz="3200" dirty="0" smtClean="0"/>
              <a:t>Example: Role of training professionals in the hospitality industry, attitudes about the employment of people with disabilities</a:t>
            </a:r>
          </a:p>
          <a:p>
            <a:r>
              <a:rPr lang="en-US" sz="3200" dirty="0" smtClean="0"/>
              <a:t>Disadvantages?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802</Words>
  <Application>Microsoft Office PowerPoint</Application>
  <PresentationFormat>Widescreen</PresentationFormat>
  <Paragraphs>137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Art of Research Design </vt:lpstr>
      <vt:lpstr>Dr. Kalargyrou Bio</vt:lpstr>
      <vt:lpstr>OUTLINE</vt:lpstr>
      <vt:lpstr>How Do you Choose your Research Design?</vt:lpstr>
      <vt:lpstr>What is the Role of Theory in Research Design?</vt:lpstr>
      <vt:lpstr>Quantitative vs. Qualitative</vt:lpstr>
      <vt:lpstr>When to Use Survey Designs</vt:lpstr>
      <vt:lpstr>When to Use Experimental Designs</vt:lpstr>
      <vt:lpstr>When to Use Interview Designs</vt:lpstr>
      <vt:lpstr>When to Use Observation Designs</vt:lpstr>
      <vt:lpstr>When to Use Secondary or Archival Sources</vt:lpstr>
      <vt:lpstr>Combining Designs – Mixed Methods</vt:lpstr>
      <vt:lpstr>Ethical Considerations</vt:lpstr>
      <vt:lpstr>PowerPoint Presentation</vt:lpstr>
      <vt:lpstr>References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Research Design</dc:title>
  <dc:creator>Kalargyrou, Valentini</dc:creator>
  <cp:lastModifiedBy>Kalargyrou, Valentini</cp:lastModifiedBy>
  <cp:revision>87</cp:revision>
  <dcterms:created xsi:type="dcterms:W3CDTF">2017-05-02T14:49:02Z</dcterms:created>
  <dcterms:modified xsi:type="dcterms:W3CDTF">2017-05-16T17:47:06Z</dcterms:modified>
</cp:coreProperties>
</file>