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4" r:id="rId1"/>
  </p:sldMasterIdLst>
  <p:notesMasterIdLst>
    <p:notesMasterId r:id="rId34"/>
  </p:notesMasterIdLst>
  <p:handoutMasterIdLst>
    <p:handoutMasterId r:id="rId35"/>
  </p:handoutMasterIdLst>
  <p:sldIdLst>
    <p:sldId id="256" r:id="rId2"/>
    <p:sldId id="257" r:id="rId3"/>
    <p:sldId id="263" r:id="rId4"/>
    <p:sldId id="264" r:id="rId5"/>
    <p:sldId id="267" r:id="rId6"/>
    <p:sldId id="268" r:id="rId7"/>
    <p:sldId id="269" r:id="rId8"/>
    <p:sldId id="258" r:id="rId9"/>
    <p:sldId id="270" r:id="rId10"/>
    <p:sldId id="259" r:id="rId11"/>
    <p:sldId id="271" r:id="rId12"/>
    <p:sldId id="272" r:id="rId13"/>
    <p:sldId id="273" r:id="rId14"/>
    <p:sldId id="260" r:id="rId15"/>
    <p:sldId id="274" r:id="rId16"/>
    <p:sldId id="261" r:id="rId17"/>
    <p:sldId id="275" r:id="rId18"/>
    <p:sldId id="262"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88" r:id="rId33"/>
  </p:sldIdLst>
  <p:sldSz cx="9144000" cy="6858000" type="screen4x3"/>
  <p:notesSz cx="6858000" cy="9144000"/>
  <p:embeddedFontLs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0" autoAdjust="0"/>
    <p:restoredTop sz="91541" autoAdjust="0"/>
  </p:normalViewPr>
  <p:slideViewPr>
    <p:cSldViewPr>
      <p:cViewPr varScale="1">
        <p:scale>
          <a:sx n="101" d="100"/>
          <a:sy n="101" d="100"/>
        </p:scale>
        <p:origin x="-1140" y="-102"/>
      </p:cViewPr>
      <p:guideLst>
        <p:guide orient="horz" pos="2160"/>
        <p:guide pos="2880"/>
      </p:guideLst>
    </p:cSldViewPr>
  </p:slideViewPr>
  <p:notesTextViewPr>
    <p:cViewPr>
      <p:scale>
        <a:sx n="100" d="100"/>
        <a:sy n="100" d="100"/>
      </p:scale>
      <p:origin x="0" y="540"/>
    </p:cViewPr>
  </p:notesTextViewPr>
  <p:notesViewPr>
    <p:cSldViewPr>
      <p:cViewPr varScale="1">
        <p:scale>
          <a:sx n="83" d="100"/>
          <a:sy n="83" d="100"/>
        </p:scale>
        <p:origin x="-31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Desktop\yr4\TEd%20and%20ISC\TEd\presentation\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Desktop\yr4\TEd%20and%20ISC\TEd\presentation\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Desktop\yr4\TEd%20and%20ISC\TEd\presentation\tab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Helvetica 45 Light"/>
              </a:defRPr>
            </a:pPr>
            <a:r>
              <a:rPr lang="en-US" altLang="en-US" sz="2000" dirty="0" smtClean="0">
                <a:latin typeface="Helvetica 45 Light"/>
              </a:rPr>
              <a:t>Average</a:t>
            </a:r>
            <a:r>
              <a:rPr lang="en-US" altLang="en-US" sz="2000" baseline="0" dirty="0" smtClean="0">
                <a:latin typeface="Helvetica 45 Light"/>
              </a:rPr>
              <a:t> </a:t>
            </a:r>
            <a:r>
              <a:rPr lang="en-US" altLang="en-US" sz="2000" baseline="0" dirty="0">
                <a:latin typeface="Helvetica 45 Light"/>
              </a:rPr>
              <a:t>authenticity of smiles</a:t>
            </a:r>
            <a:endParaRPr lang="en-US" altLang="en-US" sz="2000" dirty="0">
              <a:latin typeface="Helvetica 45 Light"/>
            </a:endParaRPr>
          </a:p>
        </c:rich>
      </c:tx>
      <c:layout>
        <c:manualLayout>
          <c:xMode val="edge"/>
          <c:yMode val="edge"/>
          <c:x val="0.25804798307710558"/>
          <c:y val="0"/>
        </c:manualLayout>
      </c:layout>
      <c:overlay val="1"/>
    </c:title>
    <c:autoTitleDeleted val="0"/>
    <c:plotArea>
      <c:layout>
        <c:manualLayout>
          <c:layoutTarget val="inner"/>
          <c:xMode val="edge"/>
          <c:yMode val="edge"/>
          <c:x val="5.5750502765208647E-2"/>
          <c:y val="0.10115576923076923"/>
          <c:w val="0.81529650578179991"/>
          <c:h val="0.79869572649572651"/>
        </c:manualLayout>
      </c:layout>
      <c:barChart>
        <c:barDir val="col"/>
        <c:grouping val="clustered"/>
        <c:varyColors val="0"/>
        <c:ser>
          <c:idx val="0"/>
          <c:order val="0"/>
          <c:tx>
            <c:strRef>
              <c:f>Sheet1!$B$1</c:f>
              <c:strCache>
                <c:ptCount val="1"/>
                <c:pt idx="0">
                  <c:v>Mean</c:v>
                </c:pt>
              </c:strCache>
            </c:strRef>
          </c:tx>
          <c:invertIfNegative val="0"/>
          <c:cat>
            <c:strRef>
              <c:f>Sheet1!$A$2:$A$9</c:f>
              <c:strCache>
                <c:ptCount val="8"/>
                <c:pt idx="0">
                  <c:v>E</c:v>
                </c:pt>
                <c:pt idx="1">
                  <c:v>None</c:v>
                </c:pt>
                <c:pt idx="2">
                  <c:v>EH</c:v>
                </c:pt>
                <c:pt idx="3">
                  <c:v>H</c:v>
                </c:pt>
                <c:pt idx="4">
                  <c:v>ET</c:v>
                </c:pt>
                <c:pt idx="5">
                  <c:v>T</c:v>
                </c:pt>
                <c:pt idx="6">
                  <c:v>ETH</c:v>
                </c:pt>
                <c:pt idx="7">
                  <c:v>TH</c:v>
                </c:pt>
              </c:strCache>
            </c:strRef>
          </c:cat>
          <c:val>
            <c:numRef>
              <c:f>Sheet1!$B$2:$B$9</c:f>
              <c:numCache>
                <c:formatCode>General</c:formatCode>
                <c:ptCount val="8"/>
                <c:pt idx="0">
                  <c:v>3.88</c:v>
                </c:pt>
                <c:pt idx="1">
                  <c:v>2.82</c:v>
                </c:pt>
                <c:pt idx="2">
                  <c:v>3.38</c:v>
                </c:pt>
                <c:pt idx="3">
                  <c:v>2.1</c:v>
                </c:pt>
                <c:pt idx="4">
                  <c:v>4.29</c:v>
                </c:pt>
                <c:pt idx="5">
                  <c:v>3.13</c:v>
                </c:pt>
                <c:pt idx="6">
                  <c:v>3.5</c:v>
                </c:pt>
                <c:pt idx="7">
                  <c:v>2.59</c:v>
                </c:pt>
              </c:numCache>
            </c:numRef>
          </c:val>
        </c:ser>
        <c:dLbls>
          <c:showLegendKey val="0"/>
          <c:showVal val="0"/>
          <c:showCatName val="0"/>
          <c:showSerName val="0"/>
          <c:showPercent val="0"/>
          <c:showBubbleSize val="0"/>
        </c:dLbls>
        <c:gapWidth val="150"/>
        <c:axId val="53950336"/>
        <c:axId val="54451200"/>
      </c:barChart>
      <c:catAx>
        <c:axId val="53950336"/>
        <c:scaling>
          <c:orientation val="minMax"/>
        </c:scaling>
        <c:delete val="0"/>
        <c:axPos val="b"/>
        <c:majorTickMark val="out"/>
        <c:minorTickMark val="none"/>
        <c:tickLblPos val="nextTo"/>
        <c:txPr>
          <a:bodyPr/>
          <a:lstStyle/>
          <a:p>
            <a:pPr>
              <a:defRPr sz="1400">
                <a:latin typeface="Helvetica 45 Light"/>
              </a:defRPr>
            </a:pPr>
            <a:endParaRPr lang="en-US"/>
          </a:p>
        </c:txPr>
        <c:crossAx val="54451200"/>
        <c:crosses val="autoZero"/>
        <c:auto val="1"/>
        <c:lblAlgn val="ctr"/>
        <c:lblOffset val="100"/>
        <c:noMultiLvlLbl val="0"/>
      </c:catAx>
      <c:valAx>
        <c:axId val="54451200"/>
        <c:scaling>
          <c:orientation val="minMax"/>
        </c:scaling>
        <c:delete val="0"/>
        <c:axPos val="l"/>
        <c:majorGridlines/>
        <c:numFmt formatCode="General" sourceLinked="1"/>
        <c:majorTickMark val="out"/>
        <c:minorTickMark val="none"/>
        <c:tickLblPos val="nextTo"/>
        <c:txPr>
          <a:bodyPr/>
          <a:lstStyle/>
          <a:p>
            <a:pPr>
              <a:defRPr>
                <a:latin typeface="Helvetica 45 Light"/>
              </a:defRPr>
            </a:pPr>
            <a:endParaRPr lang="en-US"/>
          </a:p>
        </c:txPr>
        <c:crossAx val="53950336"/>
        <c:crosses val="autoZero"/>
        <c:crossBetween val="between"/>
      </c:valAx>
    </c:plotArea>
    <c:legend>
      <c:legendPos val="r"/>
      <c:layout>
        <c:manualLayout>
          <c:xMode val="edge"/>
          <c:yMode val="edge"/>
          <c:x val="0.88592364066193852"/>
          <c:y val="0.4711238095238095"/>
          <c:w val="9.5851166375485006E-2"/>
          <c:h val="5.7752182539682541E-2"/>
        </c:manualLayout>
      </c:layout>
      <c:overlay val="0"/>
      <c:txPr>
        <a:bodyPr/>
        <a:lstStyle/>
        <a:p>
          <a:pPr>
            <a:defRPr sz="1400">
              <a:latin typeface="Helvetica 45 Light"/>
              <a:cs typeface="Calibri Light" panose="020F030202020403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Helvetica 45 Light"/>
              </a:defRPr>
            </a:pPr>
            <a:r>
              <a:rPr lang="en-US" dirty="0" smtClean="0">
                <a:latin typeface="Helvetica 45 Light"/>
              </a:rPr>
              <a:t>The most preferable</a:t>
            </a:r>
            <a:r>
              <a:rPr lang="en-US" baseline="0" dirty="0" smtClean="0">
                <a:latin typeface="Helvetica 45 Light"/>
              </a:rPr>
              <a:t> smile</a:t>
            </a:r>
            <a:endParaRPr lang="en-US" dirty="0">
              <a:latin typeface="Helvetica 45 Light"/>
            </a:endParaRPr>
          </a:p>
        </c:rich>
      </c:tx>
      <c:layout>
        <c:manualLayout>
          <c:xMode val="edge"/>
          <c:yMode val="edge"/>
          <c:x val="0.1366512627344757"/>
          <c:y val="1.4699074074074074E-2"/>
        </c:manualLayout>
      </c:layout>
      <c:overlay val="0"/>
    </c:title>
    <c:autoTitleDeleted val="0"/>
    <c:plotArea>
      <c:layout>
        <c:manualLayout>
          <c:layoutTarget val="inner"/>
          <c:xMode val="edge"/>
          <c:yMode val="edge"/>
          <c:x val="0.1659548611111111"/>
          <c:y val="0.19882152777777778"/>
          <c:w val="0.66531319444444448"/>
          <c:h val="0.66531319444444448"/>
        </c:manualLayout>
      </c:layout>
      <c:pieChart>
        <c:varyColors val="1"/>
        <c:ser>
          <c:idx val="0"/>
          <c:order val="0"/>
          <c:tx>
            <c:strRef>
              <c:f>Sheet1!$B$19</c:f>
              <c:strCache>
                <c:ptCount val="1"/>
                <c:pt idx="0">
                  <c:v>Preferability</c:v>
                </c:pt>
              </c:strCache>
            </c:strRef>
          </c:tx>
          <c:dLbls>
            <c:dLbl>
              <c:idx val="0"/>
              <c:layout>
                <c:manualLayout>
                  <c:x val="-0.23235810185185185"/>
                  <c:y val="7.150416666666666E-2"/>
                </c:manualLayout>
              </c:layout>
              <c:spPr/>
              <c:txPr>
                <a:bodyPr/>
                <a:lstStyle/>
                <a:p>
                  <a:pPr>
                    <a:defRPr sz="2000"/>
                  </a:pPr>
                  <a:endParaRPr lang="en-US"/>
                </a:p>
              </c:txPr>
              <c:showLegendKey val="0"/>
              <c:showVal val="1"/>
              <c:showCatName val="0"/>
              <c:showSerName val="0"/>
              <c:showPercent val="1"/>
              <c:showBubbleSize val="0"/>
              <c:separator>
</c:separator>
            </c:dLbl>
            <c:dLbl>
              <c:idx val="6"/>
              <c:layout>
                <c:manualLayout>
                  <c:x val="-3.7425462962962966E-2"/>
                  <c:y val="1.4976851851851851E-4"/>
                </c:manualLayout>
              </c:layout>
              <c:showLegendKey val="0"/>
              <c:showVal val="1"/>
              <c:showCatName val="0"/>
              <c:showSerName val="0"/>
              <c:showPercent val="1"/>
              <c:showBubbleSize val="0"/>
              <c:separator>
</c:separator>
            </c:dLbl>
            <c:dLbl>
              <c:idx val="7"/>
              <c:layout>
                <c:manualLayout>
                  <c:x val="4.8384837962962966E-2"/>
                  <c:y val="1.9263888888888889E-3"/>
                </c:manualLayout>
              </c:layout>
              <c:showLegendKey val="0"/>
              <c:showVal val="1"/>
              <c:showCatName val="0"/>
              <c:showSerName val="0"/>
              <c:showPercent val="1"/>
              <c:showBubbleSize val="0"/>
              <c:separator>
</c:separator>
            </c:dLbl>
            <c:txPr>
              <a:bodyPr/>
              <a:lstStyle/>
              <a:p>
                <a:pPr>
                  <a:defRPr sz="1200"/>
                </a:pPr>
                <a:endParaRPr lang="en-US"/>
              </a:p>
            </c:txPr>
            <c:showLegendKey val="0"/>
            <c:showVal val="1"/>
            <c:showCatName val="0"/>
            <c:showSerName val="0"/>
            <c:showPercent val="1"/>
            <c:showBubbleSize val="0"/>
            <c:separator>
</c:separator>
            <c:showLeaderLines val="1"/>
          </c:dLbls>
          <c:cat>
            <c:strRef>
              <c:f>Sheet1!$A$20:$A$27</c:f>
              <c:strCache>
                <c:ptCount val="8"/>
                <c:pt idx="0">
                  <c:v>ET</c:v>
                </c:pt>
                <c:pt idx="1">
                  <c:v>ETH</c:v>
                </c:pt>
                <c:pt idx="2">
                  <c:v>E</c:v>
                </c:pt>
                <c:pt idx="3">
                  <c:v>EH</c:v>
                </c:pt>
                <c:pt idx="4">
                  <c:v>T</c:v>
                </c:pt>
                <c:pt idx="5">
                  <c:v>None</c:v>
                </c:pt>
                <c:pt idx="6">
                  <c:v>TH</c:v>
                </c:pt>
                <c:pt idx="7">
                  <c:v>H</c:v>
                </c:pt>
              </c:strCache>
            </c:strRef>
          </c:cat>
          <c:val>
            <c:numRef>
              <c:f>Sheet1!$B$20:$B$27</c:f>
              <c:numCache>
                <c:formatCode>General</c:formatCode>
                <c:ptCount val="8"/>
                <c:pt idx="0">
                  <c:v>102</c:v>
                </c:pt>
                <c:pt idx="1">
                  <c:v>41</c:v>
                </c:pt>
                <c:pt idx="2">
                  <c:v>39</c:v>
                </c:pt>
                <c:pt idx="3">
                  <c:v>21</c:v>
                </c:pt>
                <c:pt idx="4">
                  <c:v>16</c:v>
                </c:pt>
                <c:pt idx="5">
                  <c:v>15</c:v>
                </c:pt>
                <c:pt idx="6">
                  <c:v>4</c:v>
                </c:pt>
                <c:pt idx="7">
                  <c:v>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Helvetica 45 Light"/>
              </a:defRPr>
            </a:pPr>
            <a:r>
              <a:rPr lang="en-US" dirty="0" smtClean="0">
                <a:latin typeface="Helvetica 45 Light"/>
              </a:rPr>
              <a:t>The most authentic</a:t>
            </a:r>
            <a:r>
              <a:rPr lang="en-US" baseline="0" dirty="0" smtClean="0">
                <a:latin typeface="Helvetica 45 Light"/>
              </a:rPr>
              <a:t> smile</a:t>
            </a:r>
            <a:endParaRPr lang="en-US" dirty="0">
              <a:latin typeface="Helvetica 45 Light"/>
            </a:endParaRPr>
          </a:p>
        </c:rich>
      </c:tx>
      <c:layout>
        <c:manualLayout>
          <c:xMode val="edge"/>
          <c:yMode val="edge"/>
          <c:x val="0.1957625880588946"/>
          <c:y val="1.4699074074074074E-2"/>
        </c:manualLayout>
      </c:layout>
      <c:overlay val="0"/>
    </c:title>
    <c:autoTitleDeleted val="0"/>
    <c:plotArea>
      <c:layout>
        <c:manualLayout>
          <c:layoutTarget val="inner"/>
          <c:xMode val="edge"/>
          <c:yMode val="edge"/>
          <c:x val="0.20515065255216614"/>
          <c:y val="0.19882152777777778"/>
          <c:w val="0.66531319444444448"/>
          <c:h val="0.66531319444444448"/>
        </c:manualLayout>
      </c:layout>
      <c:pieChart>
        <c:varyColors val="1"/>
        <c:ser>
          <c:idx val="0"/>
          <c:order val="0"/>
          <c:tx>
            <c:strRef>
              <c:f>Sheet1!$B$10</c:f>
              <c:strCache>
                <c:ptCount val="1"/>
                <c:pt idx="0">
                  <c:v>Authenticity</c:v>
                </c:pt>
              </c:strCache>
            </c:strRef>
          </c:tx>
          <c:dLbls>
            <c:dLbl>
              <c:idx val="0"/>
              <c:layout>
                <c:manualLayout>
                  <c:x val="-0.23493032407407408"/>
                  <c:y val="6.4889583333333334E-2"/>
                </c:manualLayout>
              </c:layout>
              <c:spPr/>
              <c:txPr>
                <a:bodyPr/>
                <a:lstStyle/>
                <a:p>
                  <a:pPr>
                    <a:defRPr sz="2000"/>
                  </a:pPr>
                  <a:endParaRPr lang="en-US"/>
                </a:p>
              </c:txPr>
              <c:showLegendKey val="0"/>
              <c:showVal val="1"/>
              <c:showCatName val="0"/>
              <c:showSerName val="0"/>
              <c:showPercent val="1"/>
              <c:showBubbleSize val="0"/>
              <c:separator>
</c:separator>
            </c:dLbl>
            <c:dLbl>
              <c:idx val="6"/>
              <c:layout>
                <c:manualLayout>
                  <c:x val="-4.7693519617680279E-2"/>
                  <c:y val="8.9203703703703702E-3"/>
                </c:manualLayout>
              </c:layout>
              <c:showLegendKey val="0"/>
              <c:showVal val="1"/>
              <c:showCatName val="0"/>
              <c:showSerName val="0"/>
              <c:showPercent val="1"/>
              <c:showBubbleSize val="0"/>
              <c:separator>
</c:separator>
            </c:dLbl>
            <c:dLbl>
              <c:idx val="7"/>
              <c:layout>
                <c:manualLayout>
                  <c:x val="6.2154948662747012E-2"/>
                  <c:y val="1.0099768518518518E-2"/>
                </c:manualLayout>
              </c:layout>
              <c:showLegendKey val="0"/>
              <c:showVal val="1"/>
              <c:showCatName val="0"/>
              <c:showSerName val="0"/>
              <c:showPercent val="1"/>
              <c:showBubbleSize val="0"/>
              <c:separator>
</c:separator>
            </c:dLbl>
            <c:txPr>
              <a:bodyPr/>
              <a:lstStyle/>
              <a:p>
                <a:pPr>
                  <a:defRPr sz="1200"/>
                </a:pPr>
                <a:endParaRPr lang="en-US"/>
              </a:p>
            </c:txPr>
            <c:showLegendKey val="0"/>
            <c:showVal val="1"/>
            <c:showCatName val="0"/>
            <c:showSerName val="0"/>
            <c:showPercent val="1"/>
            <c:showBubbleSize val="0"/>
            <c:separator>
</c:separator>
            <c:showLeaderLines val="1"/>
          </c:dLbls>
          <c:cat>
            <c:strRef>
              <c:f>Sheet1!$A$11:$A$18</c:f>
              <c:strCache>
                <c:ptCount val="8"/>
                <c:pt idx="0">
                  <c:v>ET</c:v>
                </c:pt>
                <c:pt idx="1">
                  <c:v>ETH</c:v>
                </c:pt>
                <c:pt idx="2">
                  <c:v>E</c:v>
                </c:pt>
                <c:pt idx="3">
                  <c:v>EH</c:v>
                </c:pt>
                <c:pt idx="4">
                  <c:v>None</c:v>
                </c:pt>
                <c:pt idx="5">
                  <c:v>T</c:v>
                </c:pt>
                <c:pt idx="6">
                  <c:v>H</c:v>
                </c:pt>
                <c:pt idx="7">
                  <c:v>TH</c:v>
                </c:pt>
              </c:strCache>
            </c:strRef>
          </c:cat>
          <c:val>
            <c:numRef>
              <c:f>Sheet1!$B$11:$B$18</c:f>
              <c:numCache>
                <c:formatCode>General</c:formatCode>
                <c:ptCount val="8"/>
                <c:pt idx="0">
                  <c:v>102</c:v>
                </c:pt>
                <c:pt idx="1">
                  <c:v>47</c:v>
                </c:pt>
                <c:pt idx="2">
                  <c:v>40</c:v>
                </c:pt>
                <c:pt idx="3">
                  <c:v>19</c:v>
                </c:pt>
                <c:pt idx="4">
                  <c:v>16</c:v>
                </c:pt>
                <c:pt idx="5">
                  <c:v>13</c:v>
                </c:pt>
                <c:pt idx="6">
                  <c:v>2</c:v>
                </c:pt>
                <c:pt idx="7">
                  <c:v>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4.1988554202638903E-2"/>
          <c:y val="0.19242430555555556"/>
          <c:w val="0.13393240646052451"/>
          <c:h val="0.61049166666666665"/>
        </c:manualLayout>
      </c:layout>
      <c:overlay val="0"/>
      <c:txPr>
        <a:bodyPr/>
        <a:lstStyle/>
        <a:p>
          <a:pPr>
            <a:defRPr sz="1200">
              <a:latin typeface="Helvetica 45 Light"/>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altLang="en-US" sz="1800" dirty="0" smtClean="0"/>
              <a:t>Result of </a:t>
            </a:r>
            <a:r>
              <a:rPr lang="en-US" altLang="en-US" sz="1800" dirty="0" smtClean="0">
                <a:latin typeface="Helvetica 45 Light"/>
              </a:rPr>
              <a:t>voting</a:t>
            </a:r>
            <a:r>
              <a:rPr lang="en-US" altLang="en-US" sz="1800" baseline="0" dirty="0" smtClean="0"/>
              <a:t> for </a:t>
            </a:r>
            <a:r>
              <a:rPr lang="en-US" altLang="en-US" sz="1800" dirty="0" smtClean="0"/>
              <a:t>the most authentic and preferable </a:t>
            </a:r>
            <a:r>
              <a:rPr lang="en-US" altLang="en-US" sz="1800" baseline="0" dirty="0" smtClean="0"/>
              <a:t>smile</a:t>
            </a:r>
            <a:r>
              <a:rPr lang="en-US" altLang="en-US" sz="1800" dirty="0" smtClean="0"/>
              <a:t> </a:t>
            </a:r>
            <a:endParaRPr lang="en-US" altLang="en-US" sz="1800" dirty="0"/>
          </a:p>
        </c:rich>
      </c:tx>
      <c:layout>
        <c:manualLayout>
          <c:xMode val="edge"/>
          <c:yMode val="edge"/>
          <c:x val="9.8432627646701895E-2"/>
          <c:y val="3.5430839002267575E-3"/>
        </c:manualLayout>
      </c:layout>
      <c:overlay val="1"/>
    </c:title>
    <c:autoTitleDeleted val="0"/>
    <c:plotArea>
      <c:layout>
        <c:manualLayout>
          <c:layoutTarget val="inner"/>
          <c:xMode val="edge"/>
          <c:yMode val="edge"/>
          <c:x val="5.9033159211570763E-2"/>
          <c:y val="9.918681921586657E-2"/>
          <c:w val="0.81422401030353087"/>
          <c:h val="0.79954437776778875"/>
        </c:manualLayout>
      </c:layout>
      <c:barChart>
        <c:barDir val="col"/>
        <c:grouping val="clustered"/>
        <c:varyColors val="0"/>
        <c:ser>
          <c:idx val="0"/>
          <c:order val="0"/>
          <c:tx>
            <c:strRef>
              <c:f>Sheet1!$C$1</c:f>
              <c:strCache>
                <c:ptCount val="1"/>
                <c:pt idx="0">
                  <c:v>Authenticity</c:v>
                </c:pt>
              </c:strCache>
            </c:strRef>
          </c:tx>
          <c:invertIfNegative val="0"/>
          <c:cat>
            <c:strRef>
              <c:f>Sheet1!$A$2:$A$9</c:f>
              <c:strCache>
                <c:ptCount val="8"/>
                <c:pt idx="0">
                  <c:v>E</c:v>
                </c:pt>
                <c:pt idx="1">
                  <c:v>None</c:v>
                </c:pt>
                <c:pt idx="2">
                  <c:v>EH</c:v>
                </c:pt>
                <c:pt idx="3">
                  <c:v>H</c:v>
                </c:pt>
                <c:pt idx="4">
                  <c:v>ET</c:v>
                </c:pt>
                <c:pt idx="5">
                  <c:v>T</c:v>
                </c:pt>
                <c:pt idx="6">
                  <c:v>ETH</c:v>
                </c:pt>
                <c:pt idx="7">
                  <c:v>TH</c:v>
                </c:pt>
              </c:strCache>
            </c:strRef>
          </c:cat>
          <c:val>
            <c:numRef>
              <c:f>Sheet1!$C$2:$C$9</c:f>
              <c:numCache>
                <c:formatCode>General</c:formatCode>
                <c:ptCount val="8"/>
                <c:pt idx="0">
                  <c:v>40</c:v>
                </c:pt>
                <c:pt idx="1">
                  <c:v>16</c:v>
                </c:pt>
                <c:pt idx="2">
                  <c:v>19</c:v>
                </c:pt>
                <c:pt idx="3">
                  <c:v>2</c:v>
                </c:pt>
                <c:pt idx="4">
                  <c:v>102</c:v>
                </c:pt>
                <c:pt idx="5">
                  <c:v>13</c:v>
                </c:pt>
                <c:pt idx="6">
                  <c:v>47</c:v>
                </c:pt>
                <c:pt idx="7">
                  <c:v>1</c:v>
                </c:pt>
              </c:numCache>
            </c:numRef>
          </c:val>
        </c:ser>
        <c:ser>
          <c:idx val="1"/>
          <c:order val="1"/>
          <c:tx>
            <c:strRef>
              <c:f>Sheet1!$D$1</c:f>
              <c:strCache>
                <c:ptCount val="1"/>
                <c:pt idx="0">
                  <c:v>Preferability</c:v>
                </c:pt>
              </c:strCache>
            </c:strRef>
          </c:tx>
          <c:invertIfNegative val="0"/>
          <c:cat>
            <c:strRef>
              <c:f>Sheet1!$A$2:$A$9</c:f>
              <c:strCache>
                <c:ptCount val="8"/>
                <c:pt idx="0">
                  <c:v>E</c:v>
                </c:pt>
                <c:pt idx="1">
                  <c:v>None</c:v>
                </c:pt>
                <c:pt idx="2">
                  <c:v>EH</c:v>
                </c:pt>
                <c:pt idx="3">
                  <c:v>H</c:v>
                </c:pt>
                <c:pt idx="4">
                  <c:v>ET</c:v>
                </c:pt>
                <c:pt idx="5">
                  <c:v>T</c:v>
                </c:pt>
                <c:pt idx="6">
                  <c:v>ETH</c:v>
                </c:pt>
                <c:pt idx="7">
                  <c:v>TH</c:v>
                </c:pt>
              </c:strCache>
            </c:strRef>
          </c:cat>
          <c:val>
            <c:numRef>
              <c:f>Sheet1!$D$2:$D$9</c:f>
              <c:numCache>
                <c:formatCode>General</c:formatCode>
                <c:ptCount val="8"/>
                <c:pt idx="0">
                  <c:v>39</c:v>
                </c:pt>
                <c:pt idx="1">
                  <c:v>15</c:v>
                </c:pt>
                <c:pt idx="2">
                  <c:v>21</c:v>
                </c:pt>
                <c:pt idx="3">
                  <c:v>2</c:v>
                </c:pt>
                <c:pt idx="4">
                  <c:v>102</c:v>
                </c:pt>
                <c:pt idx="5">
                  <c:v>16</c:v>
                </c:pt>
                <c:pt idx="6">
                  <c:v>41</c:v>
                </c:pt>
                <c:pt idx="7">
                  <c:v>4</c:v>
                </c:pt>
              </c:numCache>
            </c:numRef>
          </c:val>
        </c:ser>
        <c:dLbls>
          <c:showLegendKey val="0"/>
          <c:showVal val="0"/>
          <c:showCatName val="0"/>
          <c:showSerName val="0"/>
          <c:showPercent val="0"/>
          <c:showBubbleSize val="0"/>
        </c:dLbls>
        <c:gapWidth val="150"/>
        <c:axId val="86989440"/>
        <c:axId val="86995712"/>
      </c:barChart>
      <c:catAx>
        <c:axId val="86989440"/>
        <c:scaling>
          <c:orientation val="minMax"/>
        </c:scaling>
        <c:delete val="0"/>
        <c:axPos val="b"/>
        <c:majorTickMark val="out"/>
        <c:minorTickMark val="none"/>
        <c:tickLblPos val="nextTo"/>
        <c:txPr>
          <a:bodyPr/>
          <a:lstStyle/>
          <a:p>
            <a:pPr>
              <a:defRPr sz="1400">
                <a:latin typeface="Helvetica 45 Light"/>
              </a:defRPr>
            </a:pPr>
            <a:endParaRPr lang="en-US"/>
          </a:p>
        </c:txPr>
        <c:crossAx val="86995712"/>
        <c:crosses val="autoZero"/>
        <c:auto val="1"/>
        <c:lblAlgn val="ctr"/>
        <c:lblOffset val="100"/>
        <c:noMultiLvlLbl val="0"/>
      </c:catAx>
      <c:valAx>
        <c:axId val="86995712"/>
        <c:scaling>
          <c:orientation val="minMax"/>
        </c:scaling>
        <c:delete val="0"/>
        <c:axPos val="l"/>
        <c:majorGridlines/>
        <c:numFmt formatCode="General" sourceLinked="1"/>
        <c:majorTickMark val="out"/>
        <c:minorTickMark val="none"/>
        <c:tickLblPos val="nextTo"/>
        <c:txPr>
          <a:bodyPr/>
          <a:lstStyle/>
          <a:p>
            <a:pPr>
              <a:defRPr>
                <a:latin typeface="Helvetica 45 Light"/>
              </a:defRPr>
            </a:pPr>
            <a:endParaRPr lang="en-US"/>
          </a:p>
        </c:txPr>
        <c:crossAx val="86989440"/>
        <c:crosses val="autoZero"/>
        <c:crossBetween val="between"/>
        <c:majorUnit val="10"/>
      </c:valAx>
    </c:plotArea>
    <c:legend>
      <c:legendPos val="r"/>
      <c:layout>
        <c:manualLayout>
          <c:xMode val="edge"/>
          <c:yMode val="edge"/>
          <c:x val="0.86282281323877064"/>
          <c:y val="0.4513779761904762"/>
          <c:w val="0.13717718676122931"/>
          <c:h val="9.7244047619047619E-2"/>
        </c:manualLayout>
      </c:layout>
      <c:overlay val="0"/>
      <c:txPr>
        <a:bodyPr/>
        <a:lstStyle/>
        <a:p>
          <a:pPr>
            <a:defRPr sz="1200">
              <a:latin typeface="Helvetica 45 Light"/>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HK" sz="1800" b="1" i="0" baseline="0" dirty="0" smtClean="0">
                <a:effectLst/>
              </a:rPr>
              <a:t>Impact of smiles with/without factors on customer satisfaction</a:t>
            </a:r>
            <a:endParaRPr lang="zh-HK" altLang="zh-HK" dirty="0">
              <a:effectLst/>
            </a:endParaRPr>
          </a:p>
        </c:rich>
      </c:tx>
      <c:layout>
        <c:manualLayout>
          <c:xMode val="edge"/>
          <c:yMode val="edge"/>
          <c:x val="0.11721355077290438"/>
          <c:y val="0"/>
        </c:manualLayout>
      </c:layout>
      <c:overlay val="1"/>
    </c:title>
    <c:autoTitleDeleted val="0"/>
    <c:plotArea>
      <c:layout>
        <c:manualLayout>
          <c:layoutTarget val="inner"/>
          <c:xMode val="edge"/>
          <c:yMode val="edge"/>
          <c:x val="3.8103677164390851E-2"/>
          <c:y val="8.3999925934155464E-2"/>
          <c:w val="0.71695131672517698"/>
          <c:h val="0.82141779771383427"/>
        </c:manualLayout>
      </c:layout>
      <c:barChart>
        <c:barDir val="col"/>
        <c:grouping val="clustered"/>
        <c:varyColors val="0"/>
        <c:ser>
          <c:idx val="0"/>
          <c:order val="0"/>
          <c:tx>
            <c:strRef>
              <c:f>Sheet1!$G$1</c:f>
              <c:strCache>
                <c:ptCount val="1"/>
                <c:pt idx="0">
                  <c:v>Smiles with factor</c:v>
                </c:pt>
              </c:strCache>
            </c:strRef>
          </c:tx>
          <c:invertIfNegative val="0"/>
          <c:cat>
            <c:strRef>
              <c:f>Sheet1!$F$2:$F$4</c:f>
              <c:strCache>
                <c:ptCount val="3"/>
                <c:pt idx="0">
                  <c:v>E</c:v>
                </c:pt>
                <c:pt idx="1">
                  <c:v>T</c:v>
                </c:pt>
                <c:pt idx="2">
                  <c:v>H</c:v>
                </c:pt>
              </c:strCache>
            </c:strRef>
          </c:cat>
          <c:val>
            <c:numRef>
              <c:f>Sheet1!$G$2:$G$4</c:f>
              <c:numCache>
                <c:formatCode>General</c:formatCode>
                <c:ptCount val="3"/>
                <c:pt idx="0">
                  <c:v>3.88</c:v>
                </c:pt>
                <c:pt idx="1">
                  <c:v>3.78</c:v>
                </c:pt>
                <c:pt idx="2">
                  <c:v>3.52</c:v>
                </c:pt>
              </c:numCache>
            </c:numRef>
          </c:val>
        </c:ser>
        <c:ser>
          <c:idx val="1"/>
          <c:order val="1"/>
          <c:tx>
            <c:strRef>
              <c:f>Sheet1!$H$1</c:f>
              <c:strCache>
                <c:ptCount val="1"/>
                <c:pt idx="0">
                  <c:v>Smiles without factor</c:v>
                </c:pt>
              </c:strCache>
            </c:strRef>
          </c:tx>
          <c:invertIfNegative val="0"/>
          <c:cat>
            <c:strRef>
              <c:f>Sheet1!$F$2:$F$4</c:f>
              <c:strCache>
                <c:ptCount val="3"/>
                <c:pt idx="0">
                  <c:v>E</c:v>
                </c:pt>
                <c:pt idx="1">
                  <c:v>T</c:v>
                </c:pt>
                <c:pt idx="2">
                  <c:v>H</c:v>
                </c:pt>
              </c:strCache>
            </c:strRef>
          </c:cat>
          <c:val>
            <c:numRef>
              <c:f>Sheet1!$H$2:$H$4</c:f>
              <c:numCache>
                <c:formatCode>General</c:formatCode>
                <c:ptCount val="3"/>
                <c:pt idx="0">
                  <c:v>3.34</c:v>
                </c:pt>
                <c:pt idx="1">
                  <c:v>3.44</c:v>
                </c:pt>
                <c:pt idx="2">
                  <c:v>3.7</c:v>
                </c:pt>
              </c:numCache>
            </c:numRef>
          </c:val>
        </c:ser>
        <c:dLbls>
          <c:showLegendKey val="0"/>
          <c:showVal val="0"/>
          <c:showCatName val="0"/>
          <c:showSerName val="0"/>
          <c:showPercent val="0"/>
          <c:showBubbleSize val="0"/>
        </c:dLbls>
        <c:gapWidth val="150"/>
        <c:axId val="92382720"/>
        <c:axId val="92434432"/>
      </c:barChart>
      <c:catAx>
        <c:axId val="92382720"/>
        <c:scaling>
          <c:orientation val="minMax"/>
        </c:scaling>
        <c:delete val="0"/>
        <c:axPos val="b"/>
        <c:majorTickMark val="none"/>
        <c:minorTickMark val="none"/>
        <c:tickLblPos val="nextTo"/>
        <c:txPr>
          <a:bodyPr anchor="t" anchorCtr="0"/>
          <a:lstStyle/>
          <a:p>
            <a:pPr>
              <a:defRPr sz="2000"/>
            </a:pPr>
            <a:endParaRPr lang="en-US"/>
          </a:p>
        </c:txPr>
        <c:crossAx val="92434432"/>
        <c:crosses val="autoZero"/>
        <c:auto val="1"/>
        <c:lblAlgn val="ctr"/>
        <c:lblOffset val="100"/>
        <c:noMultiLvlLbl val="0"/>
      </c:catAx>
      <c:valAx>
        <c:axId val="92434432"/>
        <c:scaling>
          <c:orientation val="minMax"/>
        </c:scaling>
        <c:delete val="0"/>
        <c:axPos val="l"/>
        <c:majorGridlines/>
        <c:numFmt formatCode="General" sourceLinked="1"/>
        <c:majorTickMark val="none"/>
        <c:minorTickMark val="none"/>
        <c:tickLblPos val="nextTo"/>
        <c:crossAx val="9238272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Helvetica 45 Light"/>
              </a:defRPr>
            </a:pPr>
            <a:r>
              <a:rPr lang="en-US" sz="1200">
                <a:latin typeface="Helvetica 45 Light"/>
              </a:rPr>
              <a:t>In Gernal</a:t>
            </a:r>
          </a:p>
        </c:rich>
      </c:tx>
      <c:layout/>
      <c:overlay val="0"/>
    </c:title>
    <c:autoTitleDeleted val="0"/>
    <c:plotArea>
      <c:layout>
        <c:manualLayout>
          <c:layoutTarget val="inner"/>
          <c:xMode val="edge"/>
          <c:yMode val="edge"/>
          <c:x val="0.13694745188101487"/>
          <c:y val="0.16089129483814521"/>
          <c:w val="0.74846921478565187"/>
          <c:h val="0.60079104695246432"/>
        </c:manualLayout>
      </c:layout>
      <c:barChart>
        <c:barDir val="col"/>
        <c:grouping val="clustered"/>
        <c:varyColors val="0"/>
        <c:ser>
          <c:idx val="0"/>
          <c:order val="0"/>
          <c:tx>
            <c:strRef>
              <c:f>Sheet1!$B$2</c:f>
              <c:strCache>
                <c:ptCount val="1"/>
                <c:pt idx="0">
                  <c:v>Smiles with factor</c:v>
                </c:pt>
              </c:strCache>
            </c:strRef>
          </c:tx>
          <c:invertIfNegative val="0"/>
          <c:dPt>
            <c:idx val="0"/>
            <c:invertIfNegative val="0"/>
            <c:bubble3D val="0"/>
            <c:spPr>
              <a:effectLst>
                <a:glow>
                  <a:schemeClr val="bg1"/>
                </a:glow>
              </a:effectLst>
            </c:spPr>
          </c:dPt>
          <c:cat>
            <c:strRef>
              <c:f>Sheet1!$A$3:$A$5</c:f>
              <c:strCache>
                <c:ptCount val="3"/>
                <c:pt idx="0">
                  <c:v>E</c:v>
                </c:pt>
                <c:pt idx="1">
                  <c:v>T</c:v>
                </c:pt>
                <c:pt idx="2">
                  <c:v>H</c:v>
                </c:pt>
              </c:strCache>
            </c:strRef>
          </c:cat>
          <c:val>
            <c:numRef>
              <c:f>Sheet1!$B$3:$B$5</c:f>
              <c:numCache>
                <c:formatCode>General</c:formatCode>
                <c:ptCount val="3"/>
                <c:pt idx="0">
                  <c:v>4.26</c:v>
                </c:pt>
                <c:pt idx="1">
                  <c:v>3.78</c:v>
                </c:pt>
                <c:pt idx="2">
                  <c:v>3.52</c:v>
                </c:pt>
              </c:numCache>
            </c:numRef>
          </c:val>
        </c:ser>
        <c:ser>
          <c:idx val="1"/>
          <c:order val="1"/>
          <c:tx>
            <c:strRef>
              <c:f>Sheet1!$C$2</c:f>
              <c:strCache>
                <c:ptCount val="1"/>
                <c:pt idx="0">
                  <c:v>Smiles without factor</c:v>
                </c:pt>
              </c:strCache>
            </c:strRef>
          </c:tx>
          <c:invertIfNegative val="0"/>
          <c:cat>
            <c:strRef>
              <c:f>Sheet1!$A$3:$A$5</c:f>
              <c:strCache>
                <c:ptCount val="3"/>
                <c:pt idx="0">
                  <c:v>E</c:v>
                </c:pt>
                <c:pt idx="1">
                  <c:v>T</c:v>
                </c:pt>
                <c:pt idx="2">
                  <c:v>H</c:v>
                </c:pt>
              </c:strCache>
            </c:strRef>
          </c:cat>
          <c:val>
            <c:numRef>
              <c:f>Sheet1!$C$3:$C$5</c:f>
              <c:numCache>
                <c:formatCode>General</c:formatCode>
                <c:ptCount val="3"/>
                <c:pt idx="0">
                  <c:v>3.26</c:v>
                </c:pt>
                <c:pt idx="1">
                  <c:v>3.44</c:v>
                </c:pt>
                <c:pt idx="2">
                  <c:v>3.7</c:v>
                </c:pt>
              </c:numCache>
            </c:numRef>
          </c:val>
        </c:ser>
        <c:dLbls>
          <c:showLegendKey val="0"/>
          <c:showVal val="0"/>
          <c:showCatName val="0"/>
          <c:showSerName val="0"/>
          <c:showPercent val="0"/>
          <c:showBubbleSize val="0"/>
        </c:dLbls>
        <c:gapWidth val="150"/>
        <c:axId val="74773248"/>
        <c:axId val="74775168"/>
      </c:barChart>
      <c:catAx>
        <c:axId val="74773248"/>
        <c:scaling>
          <c:orientation val="minMax"/>
        </c:scaling>
        <c:delete val="0"/>
        <c:axPos val="b"/>
        <c:majorTickMark val="none"/>
        <c:minorTickMark val="none"/>
        <c:tickLblPos val="nextTo"/>
        <c:txPr>
          <a:bodyPr/>
          <a:lstStyle/>
          <a:p>
            <a:pPr>
              <a:defRPr sz="1400">
                <a:latin typeface="Helvetica 45 Light"/>
              </a:defRPr>
            </a:pPr>
            <a:endParaRPr lang="en-US"/>
          </a:p>
        </c:txPr>
        <c:crossAx val="74775168"/>
        <c:crosses val="autoZero"/>
        <c:auto val="1"/>
        <c:lblAlgn val="ctr"/>
        <c:lblOffset val="100"/>
        <c:noMultiLvlLbl val="0"/>
      </c:catAx>
      <c:valAx>
        <c:axId val="74775168"/>
        <c:scaling>
          <c:orientation val="minMax"/>
          <c:min val="3"/>
        </c:scaling>
        <c:delete val="0"/>
        <c:axPos val="l"/>
        <c:majorGridlines/>
        <c:numFmt formatCode="General" sourceLinked="1"/>
        <c:majorTickMark val="none"/>
        <c:minorTickMark val="none"/>
        <c:tickLblPos val="nextTo"/>
        <c:txPr>
          <a:bodyPr/>
          <a:lstStyle/>
          <a:p>
            <a:pPr>
              <a:defRPr>
                <a:latin typeface="Helvetica 45 Light"/>
              </a:defRPr>
            </a:pPr>
            <a:endParaRPr lang="en-US"/>
          </a:p>
        </c:txPr>
        <c:crossAx val="747732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Helvetica 45 Light"/>
              </a:defRPr>
            </a:pPr>
            <a:r>
              <a:rPr lang="en-US" sz="1100" dirty="0">
                <a:latin typeface="Helvetica 45 Light"/>
              </a:rPr>
              <a:t>In Unacceptable Hotel Physical Condition</a:t>
            </a:r>
          </a:p>
        </c:rich>
      </c:tx>
      <c:layout/>
      <c:overlay val="0"/>
    </c:title>
    <c:autoTitleDeleted val="0"/>
    <c:plotArea>
      <c:layout>
        <c:manualLayout>
          <c:layoutTarget val="inner"/>
          <c:xMode val="edge"/>
          <c:yMode val="edge"/>
          <c:x val="0.13000300743657045"/>
          <c:y val="0.17478018372703413"/>
          <c:w val="0.76583032589676292"/>
          <c:h val="0.60079104695246432"/>
        </c:manualLayout>
      </c:layout>
      <c:barChart>
        <c:barDir val="col"/>
        <c:grouping val="clustered"/>
        <c:varyColors val="0"/>
        <c:ser>
          <c:idx val="0"/>
          <c:order val="0"/>
          <c:tx>
            <c:strRef>
              <c:f>Sheet1!$F$2</c:f>
              <c:strCache>
                <c:ptCount val="1"/>
                <c:pt idx="0">
                  <c:v>Smiles with factor</c:v>
                </c:pt>
              </c:strCache>
            </c:strRef>
          </c:tx>
          <c:invertIfNegative val="0"/>
          <c:cat>
            <c:strRef>
              <c:f>Sheet1!$E$3:$E$5</c:f>
              <c:strCache>
                <c:ptCount val="3"/>
                <c:pt idx="0">
                  <c:v>E</c:v>
                </c:pt>
                <c:pt idx="1">
                  <c:v>T</c:v>
                </c:pt>
                <c:pt idx="2">
                  <c:v>H</c:v>
                </c:pt>
              </c:strCache>
            </c:strRef>
          </c:cat>
          <c:val>
            <c:numRef>
              <c:f>Sheet1!$F$3:$F$5</c:f>
              <c:numCache>
                <c:formatCode>General</c:formatCode>
                <c:ptCount val="3"/>
                <c:pt idx="0">
                  <c:v>2.79</c:v>
                </c:pt>
                <c:pt idx="1">
                  <c:v>2.75</c:v>
                </c:pt>
                <c:pt idx="2">
                  <c:v>2.5099999999999998</c:v>
                </c:pt>
              </c:numCache>
            </c:numRef>
          </c:val>
        </c:ser>
        <c:ser>
          <c:idx val="1"/>
          <c:order val="1"/>
          <c:tx>
            <c:strRef>
              <c:f>Sheet1!$G$2</c:f>
              <c:strCache>
                <c:ptCount val="1"/>
                <c:pt idx="0">
                  <c:v>Smiles without factor</c:v>
                </c:pt>
              </c:strCache>
            </c:strRef>
          </c:tx>
          <c:invertIfNegative val="0"/>
          <c:cat>
            <c:strRef>
              <c:f>Sheet1!$E$3:$E$5</c:f>
              <c:strCache>
                <c:ptCount val="3"/>
                <c:pt idx="0">
                  <c:v>E</c:v>
                </c:pt>
                <c:pt idx="1">
                  <c:v>T</c:v>
                </c:pt>
                <c:pt idx="2">
                  <c:v>H</c:v>
                </c:pt>
              </c:strCache>
            </c:strRef>
          </c:cat>
          <c:val>
            <c:numRef>
              <c:f>Sheet1!$G$3:$G$5</c:f>
              <c:numCache>
                <c:formatCode>General</c:formatCode>
                <c:ptCount val="3"/>
                <c:pt idx="0">
                  <c:v>2.48</c:v>
                </c:pt>
                <c:pt idx="1">
                  <c:v>2.52</c:v>
                </c:pt>
                <c:pt idx="2">
                  <c:v>2.76</c:v>
                </c:pt>
              </c:numCache>
            </c:numRef>
          </c:val>
        </c:ser>
        <c:dLbls>
          <c:showLegendKey val="0"/>
          <c:showVal val="0"/>
          <c:showCatName val="0"/>
          <c:showSerName val="0"/>
          <c:showPercent val="0"/>
          <c:showBubbleSize val="0"/>
        </c:dLbls>
        <c:gapWidth val="150"/>
        <c:axId val="92473216"/>
        <c:axId val="92474752"/>
      </c:barChart>
      <c:catAx>
        <c:axId val="92473216"/>
        <c:scaling>
          <c:orientation val="minMax"/>
        </c:scaling>
        <c:delete val="0"/>
        <c:axPos val="b"/>
        <c:majorTickMark val="none"/>
        <c:minorTickMark val="none"/>
        <c:tickLblPos val="nextTo"/>
        <c:txPr>
          <a:bodyPr/>
          <a:lstStyle/>
          <a:p>
            <a:pPr>
              <a:defRPr sz="1400">
                <a:latin typeface="Helvetica 45 Light"/>
              </a:defRPr>
            </a:pPr>
            <a:endParaRPr lang="en-US"/>
          </a:p>
        </c:txPr>
        <c:crossAx val="92474752"/>
        <c:crosses val="autoZero"/>
        <c:auto val="1"/>
        <c:lblAlgn val="ctr"/>
        <c:lblOffset val="100"/>
        <c:noMultiLvlLbl val="0"/>
      </c:catAx>
      <c:valAx>
        <c:axId val="92474752"/>
        <c:scaling>
          <c:orientation val="minMax"/>
        </c:scaling>
        <c:delete val="0"/>
        <c:axPos val="l"/>
        <c:majorGridlines/>
        <c:numFmt formatCode="General" sourceLinked="1"/>
        <c:majorTickMark val="none"/>
        <c:minorTickMark val="none"/>
        <c:tickLblPos val="nextTo"/>
        <c:txPr>
          <a:bodyPr/>
          <a:lstStyle/>
          <a:p>
            <a:pPr>
              <a:defRPr>
                <a:latin typeface="Helvetica 45 Light"/>
              </a:defRPr>
            </a:pPr>
            <a:endParaRPr lang="en-US"/>
          </a:p>
        </c:txPr>
        <c:crossAx val="92473216"/>
        <c:crosses val="autoZero"/>
        <c:crossBetween val="between"/>
        <c:majorUnit val="0.1"/>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Helvetica 45 Light"/>
              </a:defRPr>
            </a:pPr>
            <a:r>
              <a:rPr lang="en-US" sz="1100">
                <a:latin typeface="Helvetica 45 Light"/>
              </a:rPr>
              <a:t>In Accepatable Hotel Physical Condition</a:t>
            </a:r>
          </a:p>
        </c:rich>
      </c:tx>
      <c:layout/>
      <c:overlay val="0"/>
    </c:title>
    <c:autoTitleDeleted val="0"/>
    <c:plotArea>
      <c:layout>
        <c:manualLayout>
          <c:layoutTarget val="inner"/>
          <c:xMode val="edge"/>
          <c:yMode val="edge"/>
          <c:x val="0.14389189632545932"/>
          <c:y val="0.17015055409740448"/>
          <c:w val="0.73805254811898513"/>
          <c:h val="0.60542067658209386"/>
        </c:manualLayout>
      </c:layout>
      <c:barChart>
        <c:barDir val="col"/>
        <c:grouping val="clustered"/>
        <c:varyColors val="0"/>
        <c:ser>
          <c:idx val="0"/>
          <c:order val="0"/>
          <c:tx>
            <c:strRef>
              <c:f>Sheet1!$J$2</c:f>
              <c:strCache>
                <c:ptCount val="1"/>
                <c:pt idx="0">
                  <c:v>Smiles with factor</c:v>
                </c:pt>
              </c:strCache>
            </c:strRef>
          </c:tx>
          <c:invertIfNegative val="0"/>
          <c:cat>
            <c:strRef>
              <c:f>Sheet1!$I$3:$I$5</c:f>
              <c:strCache>
                <c:ptCount val="3"/>
                <c:pt idx="0">
                  <c:v>E</c:v>
                </c:pt>
                <c:pt idx="1">
                  <c:v>T</c:v>
                </c:pt>
                <c:pt idx="2">
                  <c:v>H</c:v>
                </c:pt>
              </c:strCache>
            </c:strRef>
          </c:cat>
          <c:val>
            <c:numRef>
              <c:f>Sheet1!$J$3:$J$5</c:f>
              <c:numCache>
                <c:formatCode>General</c:formatCode>
                <c:ptCount val="3"/>
                <c:pt idx="0">
                  <c:v>4.47</c:v>
                </c:pt>
                <c:pt idx="1">
                  <c:v>4.3600000000000003</c:v>
                </c:pt>
                <c:pt idx="2">
                  <c:v>4.05</c:v>
                </c:pt>
              </c:numCache>
            </c:numRef>
          </c:val>
        </c:ser>
        <c:ser>
          <c:idx val="1"/>
          <c:order val="1"/>
          <c:tx>
            <c:strRef>
              <c:f>Sheet1!$K$2</c:f>
              <c:strCache>
                <c:ptCount val="1"/>
                <c:pt idx="0">
                  <c:v>Smiles without factor</c:v>
                </c:pt>
              </c:strCache>
            </c:strRef>
          </c:tx>
          <c:invertIfNegative val="0"/>
          <c:cat>
            <c:strRef>
              <c:f>Sheet1!$I$3:$I$5</c:f>
              <c:strCache>
                <c:ptCount val="3"/>
                <c:pt idx="0">
                  <c:v>E</c:v>
                </c:pt>
                <c:pt idx="1">
                  <c:v>T</c:v>
                </c:pt>
                <c:pt idx="2">
                  <c:v>H</c:v>
                </c:pt>
              </c:strCache>
            </c:strRef>
          </c:cat>
          <c:val>
            <c:numRef>
              <c:f>Sheet1!$K$3:$K$5</c:f>
              <c:numCache>
                <c:formatCode>General</c:formatCode>
                <c:ptCount val="3"/>
                <c:pt idx="0">
                  <c:v>3.89</c:v>
                </c:pt>
                <c:pt idx="1">
                  <c:v>4.01</c:v>
                </c:pt>
                <c:pt idx="2">
                  <c:v>4.32</c:v>
                </c:pt>
              </c:numCache>
            </c:numRef>
          </c:val>
        </c:ser>
        <c:dLbls>
          <c:showLegendKey val="0"/>
          <c:showVal val="0"/>
          <c:showCatName val="0"/>
          <c:showSerName val="0"/>
          <c:showPercent val="0"/>
          <c:showBubbleSize val="0"/>
        </c:dLbls>
        <c:gapWidth val="150"/>
        <c:axId val="92594176"/>
        <c:axId val="92595712"/>
      </c:barChart>
      <c:catAx>
        <c:axId val="92594176"/>
        <c:scaling>
          <c:orientation val="minMax"/>
        </c:scaling>
        <c:delete val="0"/>
        <c:axPos val="b"/>
        <c:majorTickMark val="none"/>
        <c:minorTickMark val="none"/>
        <c:tickLblPos val="nextTo"/>
        <c:txPr>
          <a:bodyPr/>
          <a:lstStyle/>
          <a:p>
            <a:pPr>
              <a:defRPr sz="1400">
                <a:latin typeface="Helvetica 45 Light"/>
              </a:defRPr>
            </a:pPr>
            <a:endParaRPr lang="en-US"/>
          </a:p>
        </c:txPr>
        <c:crossAx val="92595712"/>
        <c:crosses val="autoZero"/>
        <c:auto val="1"/>
        <c:lblAlgn val="ctr"/>
        <c:lblOffset val="100"/>
        <c:noMultiLvlLbl val="0"/>
      </c:catAx>
      <c:valAx>
        <c:axId val="92595712"/>
        <c:scaling>
          <c:orientation val="minMax"/>
          <c:min val="3.5"/>
        </c:scaling>
        <c:delete val="0"/>
        <c:axPos val="l"/>
        <c:majorGridlines/>
        <c:numFmt formatCode="General" sourceLinked="1"/>
        <c:majorTickMark val="none"/>
        <c:minorTickMark val="none"/>
        <c:tickLblPos val="nextTo"/>
        <c:txPr>
          <a:bodyPr/>
          <a:lstStyle/>
          <a:p>
            <a:pPr>
              <a:defRPr>
                <a:latin typeface="Helvetica 45 Light"/>
              </a:defRPr>
            </a:pPr>
            <a:endParaRPr lang="en-US"/>
          </a:p>
        </c:txPr>
        <c:crossAx val="925941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55632-BF34-42C7-9993-10537F1ECA52}" type="datetimeFigureOut">
              <a:rPr lang="de-DE" smtClean="0"/>
              <a:pPr/>
              <a:t>11.05.2017</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Which is Service with a smile. </a:t>
            </a:r>
            <a:r>
              <a:rPr lang="en-US" altLang="zh-TW" baseline="0" dirty="0" smtClean="0"/>
              <a:t>I believe most of you here are professional of tourism or hotel industry, you won’t doubt the importance of presenting smile to customers. If you do, please clip your hand, very good, excellent. So all of you agree with that right?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a:t>
            </a:fld>
            <a:endParaRPr lang="de-DE"/>
          </a:p>
        </p:txBody>
      </p:sp>
    </p:spTree>
    <p:extLst>
      <p:ext uri="{BB962C8B-B14F-4D97-AF65-F5344CB8AC3E}">
        <p14:creationId xmlns:p14="http://schemas.microsoft.com/office/powerpoint/2010/main" val="24413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a:t>
            </a:r>
            <a:r>
              <a:rPr lang="en-US" baseline="0" dirty="0" smtClean="0"/>
              <a:t> the effect of the modified </a:t>
            </a:r>
            <a:r>
              <a:rPr lang="en-US" altLang="zh-HK" sz="1200" b="1" dirty="0" smtClean="0"/>
              <a:t>SERVPERF </a:t>
            </a:r>
            <a:r>
              <a:rPr lang="en-US" altLang="zh-HK" sz="1200" b="0" dirty="0" smtClean="0"/>
              <a:t>scale</a:t>
            </a:r>
            <a:r>
              <a:rPr lang="en-US" altLang="zh-HK" sz="1200" b="0" baseline="0" dirty="0" smtClean="0"/>
              <a:t> didn’t proven by past studies and we are concern about the values of smile ET in hotel service encounter.</a:t>
            </a:r>
          </a:p>
          <a:p>
            <a:r>
              <a:rPr lang="en-US" sz="1200" b="0" baseline="0" dirty="0" smtClean="0"/>
              <a:t>Therefore, we also ask respondents to rate for their intention to return base on different types of smile.</a:t>
            </a:r>
            <a:endParaRPr 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24</a:t>
            </a:fld>
            <a:endParaRPr lang="de-DE"/>
          </a:p>
        </p:txBody>
      </p:sp>
    </p:spTree>
    <p:extLst>
      <p:ext uri="{BB962C8B-B14F-4D97-AF65-F5344CB8AC3E}">
        <p14:creationId xmlns:p14="http://schemas.microsoft.com/office/powerpoint/2010/main" val="106577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mean is sig higher in </a:t>
            </a:r>
            <a:r>
              <a:rPr lang="en-GB" sz="1200" kern="1200" dirty="0" smtClean="0">
                <a:solidFill>
                  <a:schemeClr val="tx1"/>
                </a:solidFill>
                <a:effectLst/>
                <a:latin typeface="Arial" charset="0"/>
                <a:ea typeface="ヒラギノ角ゴ Pro W3" pitchFamily="124" charset="-128"/>
                <a:cs typeface="+mn-cs"/>
              </a:rPr>
              <a:t>“18-24” (n = 83, M = 2.81, SD = 0.69) than “25-34” (n = 80, M = 2.53, SD = 0.61) and “35-44” (n = 41, M = 2.47, SD = 0.68) in terms</a:t>
            </a:r>
            <a:r>
              <a:rPr lang="en-GB" sz="1200" kern="1200" baseline="0" dirty="0" smtClean="0">
                <a:solidFill>
                  <a:schemeClr val="tx1"/>
                </a:solidFill>
                <a:effectLst/>
                <a:latin typeface="Arial" charset="0"/>
                <a:ea typeface="ヒラギノ角ゴ Pro W3" pitchFamily="124" charset="-128"/>
                <a:cs typeface="+mn-cs"/>
              </a:rPr>
              <a:t> on the smile without “E”</a:t>
            </a:r>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26</a:t>
            </a:fld>
            <a:endParaRPr lang="de-DE"/>
          </a:p>
        </p:txBody>
      </p:sp>
    </p:spTree>
    <p:extLst>
      <p:ext uri="{BB962C8B-B14F-4D97-AF65-F5344CB8AC3E}">
        <p14:creationId xmlns:p14="http://schemas.microsoft.com/office/powerpoint/2010/main" val="61915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ヒラギノ角ゴ Pro W3" pitchFamily="124" charset="-128"/>
                <a:cs typeface="+mn-cs"/>
              </a:rPr>
              <a:t>Robinson and </a:t>
            </a:r>
            <a:r>
              <a:rPr lang="en-GB" sz="1200" kern="1200" dirty="0" err="1" smtClean="0">
                <a:solidFill>
                  <a:schemeClr val="tx1"/>
                </a:solidFill>
                <a:effectLst/>
                <a:latin typeface="Arial" charset="0"/>
                <a:ea typeface="ヒラギノ角ゴ Pro W3" pitchFamily="124" charset="-128"/>
                <a:cs typeface="+mn-cs"/>
              </a:rPr>
              <a:t>Clore</a:t>
            </a:r>
            <a:r>
              <a:rPr lang="en-GB" sz="1200" kern="1200" dirty="0" smtClean="0">
                <a:solidFill>
                  <a:schemeClr val="tx1"/>
                </a:solidFill>
                <a:effectLst/>
                <a:latin typeface="Arial" charset="0"/>
                <a:ea typeface="ヒラギノ角ゴ Pro W3" pitchFamily="124" charset="-128"/>
                <a:cs typeface="+mn-cs"/>
              </a:rPr>
              <a:t> (2002) have mentioned an Accessibility Model of Emotion Self-report that studying people’s judgement on whether a smile is presented by genuine emotion. They found two different sources of information humans use to identify the correlation of a presented smile and the true emotion, one is experiential knowledge and the other one is conceptual knowledge. They also found that people are more likely to use conceptual knowledge to judge the emotion if they are not able to apply their experiential knowledge. </a:t>
            </a:r>
          </a:p>
          <a:p>
            <a:endParaRPr lang="en-GB" sz="1200" kern="1200" dirty="0" smtClean="0">
              <a:solidFill>
                <a:schemeClr val="tx1"/>
              </a:solidFill>
              <a:effectLst/>
              <a:latin typeface="Arial" charset="0"/>
              <a:ea typeface="ヒラギノ角ゴ Pro W3" pitchFamily="124" charset="-128"/>
              <a:cs typeface="+mn-cs"/>
            </a:endParaRPr>
          </a:p>
          <a:p>
            <a:r>
              <a:rPr lang="en-GB" sz="1200" kern="1200" dirty="0" smtClean="0">
                <a:solidFill>
                  <a:schemeClr val="tx1"/>
                </a:solidFill>
                <a:effectLst/>
                <a:latin typeface="Arial" charset="0"/>
                <a:ea typeface="ヒラギノ角ゴ Pro W3" pitchFamily="124" charset="-128"/>
                <a:cs typeface="+mn-cs"/>
              </a:rPr>
              <a:t>Therefore, a smile with factor “ET” is possibly the most successful expression of smile to match with the most authentic and preferable smile according to customer experience or the best smile they have imagined by using their conceptual knowledge.</a:t>
            </a:r>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27</a:t>
            </a:fld>
            <a:endParaRPr lang="de-DE"/>
          </a:p>
        </p:txBody>
      </p:sp>
    </p:spTree>
    <p:extLst>
      <p:ext uri="{BB962C8B-B14F-4D97-AF65-F5344CB8AC3E}">
        <p14:creationId xmlns:p14="http://schemas.microsoft.com/office/powerpoint/2010/main" val="408641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ヒラギノ角ゴ Pro W3" pitchFamily="124" charset="-128"/>
                <a:cs typeface="+mn-cs"/>
              </a:rPr>
              <a:t>the smiles with factor “E” and “T” possibly emphasize the positive impressions of service providers to customer, and then enhance customer satisfaction</a:t>
            </a:r>
          </a:p>
          <a:p>
            <a:endParaRPr lang="en-GB" sz="1200" kern="1200" dirty="0" smtClean="0">
              <a:solidFill>
                <a:schemeClr val="tx1"/>
              </a:solidFill>
              <a:effectLst/>
              <a:latin typeface="Arial" charset="0"/>
              <a:ea typeface="ヒラギノ角ゴ Pro W3" pitchFamily="12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It is suggested that hotel service providers should be trained to present the smile type 5: “ET”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surface acting presentation: not really require consistent emotion</a:t>
            </a:r>
            <a:r>
              <a:rPr lang="en-GB" sz="1200" kern="1200" baseline="0" dirty="0" smtClean="0">
                <a:solidFill>
                  <a:schemeClr val="tx1"/>
                </a:solidFill>
                <a:effectLst/>
                <a:latin typeface="Arial" charset="0"/>
                <a:ea typeface="ヒラギノ角ゴ Pro W3" pitchFamily="124" charset="-128"/>
                <a:cs typeface="+mn-cs"/>
              </a:rPr>
              <a:t> </a:t>
            </a:r>
            <a:r>
              <a:rPr lang="en-GB" sz="1200" kern="1200" baseline="0" dirty="0" smtClean="0">
                <a:solidFill>
                  <a:schemeClr val="tx1"/>
                </a:solidFill>
                <a:effectLst/>
                <a:latin typeface="Arial" charset="0"/>
                <a:ea typeface="ヒラギノ角ゴ Pro W3" pitchFamily="124" charset="-128"/>
                <a:cs typeface="+mn-cs"/>
                <a:sym typeface="Wingdings" panose="05000000000000000000" pitchFamily="2" charset="2"/>
              </a:rPr>
              <a:t> easy to learn and apply, at the same time, making the most sig positive impact on customer satisfaction and intention to return.</a:t>
            </a:r>
            <a:endParaRPr lang="en-GB" sz="1200" kern="1200" dirty="0" smtClean="0">
              <a:solidFill>
                <a:schemeClr val="tx1"/>
              </a:solidFill>
              <a:effectLst/>
              <a:latin typeface="Arial" charset="0"/>
              <a:ea typeface="ヒラギノ角ゴ Pro W3" pitchFamily="12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Problem</a:t>
            </a:r>
            <a:r>
              <a:rPr lang="en-GB" sz="1200" kern="1200" baseline="0" dirty="0" smtClean="0">
                <a:solidFill>
                  <a:schemeClr val="tx1"/>
                </a:solidFill>
                <a:effectLst/>
                <a:latin typeface="Arial" charset="0"/>
                <a:ea typeface="ヒラギノ角ゴ Pro W3" pitchFamily="124" charset="-128"/>
                <a:cs typeface="+mn-cs"/>
              </a:rPr>
              <a:t> and solving problem: job labour </a:t>
            </a:r>
            <a:r>
              <a:rPr lang="en-GB" sz="1200" kern="1200" baseline="0" dirty="0" smtClean="0">
                <a:solidFill>
                  <a:schemeClr val="tx1"/>
                </a:solidFill>
                <a:effectLst/>
                <a:latin typeface="Arial" charset="0"/>
                <a:ea typeface="ヒラギノ角ゴ Pro W3" pitchFamily="124" charset="-128"/>
                <a:cs typeface="+mn-cs"/>
                <a:sym typeface="Wingdings" panose="05000000000000000000" pitchFamily="2" charset="2"/>
              </a:rPr>
              <a:t> employee can smile well even </a:t>
            </a:r>
            <a:r>
              <a:rPr lang="en-GB" sz="1200" kern="1200" dirty="0" smtClean="0">
                <a:solidFill>
                  <a:schemeClr val="tx1"/>
                </a:solidFill>
                <a:effectLst/>
                <a:latin typeface="Arial" charset="0"/>
                <a:ea typeface="ヒラギノ角ゴ Pro W3" pitchFamily="124" charset="-128"/>
                <a:cs typeface="+mn-cs"/>
              </a:rPr>
              <a:t>suffering from negative emotional issues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smtClean="0">
                <a:solidFill>
                  <a:schemeClr val="tx1"/>
                </a:solidFill>
                <a:effectLst/>
                <a:latin typeface="Arial" charset="0"/>
                <a:ea typeface="ヒラギノ角ゴ Pro W3" pitchFamily="124" charset="-128"/>
                <a:cs typeface="+mn-cs"/>
              </a:rPr>
              <a:t>#job burnout #employee personality #unsatisfying </a:t>
            </a:r>
            <a:r>
              <a:rPr lang="en-GB" sz="1200" kern="1200" dirty="0" smtClean="0">
                <a:solidFill>
                  <a:schemeClr val="tx1"/>
                </a:solidFill>
                <a:effectLst/>
                <a:latin typeface="Arial" charset="0"/>
                <a:ea typeface="ヒラギノ角ゴ Pro W3" pitchFamily="124" charset="-128"/>
                <a:cs typeface="+mn-cs"/>
              </a:rPr>
              <a:t>working environment. </a:t>
            </a:r>
            <a:endParaRPr lang="en-US" sz="1200" kern="1200" dirty="0" smtClean="0">
              <a:solidFill>
                <a:schemeClr val="tx1"/>
              </a:solidFill>
              <a:effectLst/>
              <a:latin typeface="Arial" charset="0"/>
              <a:ea typeface="ヒラギノ角ゴ Pro W3" pitchFamily="124" charset="-128"/>
              <a:cs typeface="+mn-cs"/>
            </a:endParaRPr>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28</a:t>
            </a:fld>
            <a:endParaRPr lang="de-DE"/>
          </a:p>
        </p:txBody>
      </p:sp>
    </p:spTree>
    <p:extLst>
      <p:ext uri="{BB962C8B-B14F-4D97-AF65-F5344CB8AC3E}">
        <p14:creationId xmlns:p14="http://schemas.microsoft.com/office/powerpoint/2010/main" val="408641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29</a:t>
            </a:fld>
            <a:endParaRPr lang="de-DE"/>
          </a:p>
        </p:txBody>
      </p:sp>
    </p:spTree>
    <p:extLst>
      <p:ext uri="{BB962C8B-B14F-4D97-AF65-F5344CB8AC3E}">
        <p14:creationId xmlns:p14="http://schemas.microsoft.com/office/powerpoint/2010/main" val="422451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a:t>
            </a:fld>
            <a:endParaRPr lang="de-DE"/>
          </a:p>
        </p:txBody>
      </p:sp>
    </p:spTree>
    <p:extLst>
      <p:ext uri="{BB962C8B-B14F-4D97-AF65-F5344CB8AC3E}">
        <p14:creationId xmlns:p14="http://schemas.microsoft.com/office/powerpoint/2010/main" val="377758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do you really know how to present a authentic</a:t>
            </a:r>
            <a:r>
              <a:rPr lang="en-US" baseline="0" dirty="0" smtClean="0"/>
              <a:t> smile? As we all know our work sometimes make us frustrated, losing our patient and even get angry. How could you present a smile with such negative emotion and customer still think your smile is sincere? Is there any standard or clear guideline for presenting a authentic smile?</a:t>
            </a:r>
            <a:r>
              <a:rPr lang="en-US" altLang="zh-HK" baseline="0" dirty="0" smtClean="0"/>
              <a:t> I doubt it. And it inspiring me to study this topic.</a:t>
            </a:r>
          </a:p>
          <a:p>
            <a:r>
              <a:rPr lang="en-US" altLang="zh-HK" dirty="0" smtClean="0"/>
              <a:t>Actually</a:t>
            </a:r>
            <a:r>
              <a:rPr lang="en-US" altLang="zh-HK" baseline="0" dirty="0" smtClean="0"/>
              <a:t> there are lots of research studying in this topic and found various factors that can identify or enhance the authenticity of a smile. But few of them combine the factors into different types of smile and test their impact on hotel service quality.</a:t>
            </a:r>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a:t>
            </a:fld>
            <a:endParaRPr lang="de-DE"/>
          </a:p>
        </p:txBody>
      </p:sp>
    </p:spTree>
    <p:extLst>
      <p:ext uri="{BB962C8B-B14F-4D97-AF65-F5344CB8AC3E}">
        <p14:creationId xmlns:p14="http://schemas.microsoft.com/office/powerpoint/2010/main" val="37003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t>NIKKEI--</a:t>
            </a:r>
            <a:r>
              <a:rPr lang="zh-HK" altLang="en-US" dirty="0" smtClean="0"/>
              <a:t>日本經濟新聞中文版</a:t>
            </a:r>
            <a:r>
              <a:rPr lang="en-US" altLang="zh-HK" dirty="0" smtClean="0"/>
              <a:t>. (</a:t>
            </a:r>
            <a:r>
              <a:rPr lang="en-US" altLang="zh-HK" dirty="0" err="1" smtClean="0"/>
              <a:t>n.d.</a:t>
            </a:r>
            <a:r>
              <a:rPr lang="en-US" altLang="zh-HK" dirty="0" smtClean="0"/>
              <a:t>). Retrieved January 08, 2017, from https://zh.cn.nikkei.com/</a:t>
            </a:r>
          </a:p>
          <a:p>
            <a:pPr marL="0" marR="0" indent="0" algn="l" defTabSz="914400" rtl="0" eaLnBrk="1" fontAlgn="auto" latinLnBrk="0" hangingPunct="1">
              <a:lnSpc>
                <a:spcPct val="100000"/>
              </a:lnSpc>
              <a:spcBef>
                <a:spcPts val="0"/>
              </a:spcBef>
              <a:spcAft>
                <a:spcPts val="0"/>
              </a:spcAft>
              <a:buClrTx/>
              <a:buSzTx/>
              <a:buFontTx/>
              <a:buNone/>
              <a:tabLst/>
              <a:defRPr/>
            </a:pPr>
            <a:r>
              <a:rPr lang="zh-HK" altLang="en-US" dirty="0" smtClean="0"/>
              <a:t>日本微笑产业一年创收千亿日元</a:t>
            </a:r>
            <a:r>
              <a:rPr lang="en-US" altLang="zh-HK" dirty="0" smtClean="0"/>
              <a:t>. (</a:t>
            </a:r>
            <a:r>
              <a:rPr lang="en-US" altLang="zh-HK" dirty="0" err="1" smtClean="0"/>
              <a:t>n.d.</a:t>
            </a:r>
            <a:r>
              <a:rPr lang="en-US" altLang="zh-HK" dirty="0" smtClean="0"/>
              <a:t>). Retrieved January 08, 2017, from http://news.sina.com.cn/w/2007-10-23/082314145018.shtml</a:t>
            </a:r>
          </a:p>
          <a:p>
            <a:pPr marL="0" marR="0" indent="0" algn="l" defTabSz="914400" rtl="0" eaLnBrk="1" fontAlgn="auto" latinLnBrk="0" hangingPunct="1">
              <a:lnSpc>
                <a:spcPct val="100000"/>
              </a:lnSpc>
              <a:spcBef>
                <a:spcPts val="0"/>
              </a:spcBef>
              <a:spcAft>
                <a:spcPts val="0"/>
              </a:spcAft>
              <a:buClrTx/>
              <a:buSzTx/>
              <a:buFontTx/>
              <a:buNone/>
              <a:tabLst/>
              <a:defRPr/>
            </a:pPr>
            <a:r>
              <a:rPr lang="zh-HK" altLang="en-US" dirty="0" smtClean="0"/>
              <a:t>笑臉贏人──日本第一形象訓練師教你脫穎而出的笑臉法則</a:t>
            </a:r>
            <a:r>
              <a:rPr lang="en-US" altLang="zh-HK" dirty="0" smtClean="0"/>
              <a:t>. (</a:t>
            </a:r>
            <a:r>
              <a:rPr lang="en-US" altLang="zh-HK" dirty="0" err="1" smtClean="0"/>
              <a:t>n.d.</a:t>
            </a:r>
            <a:r>
              <a:rPr lang="en-US" altLang="zh-HK" dirty="0" smtClean="0"/>
              <a:t>). Retrieved January 08, 2017, from http://anycult.com/popup_image.php?pID=1482</a:t>
            </a:r>
          </a:p>
          <a:p>
            <a:endParaRPr lang="zh-HK" alt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4</a:t>
            </a:fld>
            <a:endParaRPr lang="de-DE"/>
          </a:p>
        </p:txBody>
      </p:sp>
    </p:spTree>
    <p:extLst>
      <p:ext uri="{BB962C8B-B14F-4D97-AF65-F5344CB8AC3E}">
        <p14:creationId xmlns:p14="http://schemas.microsoft.com/office/powerpoint/2010/main" val="340762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8</a:t>
            </a:fld>
            <a:endParaRPr lang="de-DE"/>
          </a:p>
        </p:txBody>
      </p:sp>
    </p:spTree>
    <p:extLst>
      <p:ext uri="{BB962C8B-B14F-4D97-AF65-F5344CB8AC3E}">
        <p14:creationId xmlns:p14="http://schemas.microsoft.com/office/powerpoint/2010/main" val="301261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 we applied a modified</a:t>
            </a:r>
            <a:r>
              <a:rPr lang="en-US" baseline="0" dirty="0" smtClean="0"/>
              <a:t> </a:t>
            </a:r>
            <a:r>
              <a:rPr lang="en-US" sz="1200" kern="1200" baseline="0" dirty="0" err="1" smtClean="0">
                <a:solidFill>
                  <a:schemeClr val="tx1"/>
                </a:solidFill>
                <a:effectLst/>
                <a:latin typeface="Arial" charset="0"/>
                <a:ea typeface="ヒラギノ角ゴ Pro W3" pitchFamily="124" charset="-128"/>
                <a:cs typeface="+mn-cs"/>
              </a:rPr>
              <a:t>unweighted</a:t>
            </a:r>
            <a:r>
              <a:rPr lang="en-US" sz="1200" kern="1200" baseline="0" dirty="0" smtClean="0">
                <a:solidFill>
                  <a:schemeClr val="tx1"/>
                </a:solidFill>
                <a:effectLst/>
                <a:latin typeface="Arial" charset="0"/>
                <a:ea typeface="ヒラギノ角ゴ Pro W3" pitchFamily="124" charset="-128"/>
                <a:cs typeface="+mn-cs"/>
              </a:rPr>
              <a:t> SERVPERF scales and these 8 types of smile to indicate the relationship between customer perception on hotel service quality and the authenticity of service smiles.</a:t>
            </a:r>
            <a:endParaRPr 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9</a:t>
            </a:fld>
            <a:endParaRPr lang="de-DE"/>
          </a:p>
        </p:txBody>
      </p:sp>
    </p:spTree>
    <p:extLst>
      <p:ext uri="{BB962C8B-B14F-4D97-AF65-F5344CB8AC3E}">
        <p14:creationId xmlns:p14="http://schemas.microsoft.com/office/powerpoint/2010/main" val="318085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People are more likely to smile with the appearance changes by muscles around the eyes when</a:t>
            </a:r>
            <a:r>
              <a:rPr lang="en-US" baseline="0" dirty="0" smtClean="0"/>
              <a:t> they are experiencing happiness and enjoyment</a:t>
            </a:r>
            <a:endParaRPr 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10</a:t>
            </a:fld>
            <a:endParaRPr lang="de-DE"/>
          </a:p>
        </p:txBody>
      </p:sp>
    </p:spTree>
    <p:extLst>
      <p:ext uri="{BB962C8B-B14F-4D97-AF65-F5344CB8AC3E}">
        <p14:creationId xmlns:p14="http://schemas.microsoft.com/office/powerpoint/2010/main" val="3667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 we applied a modified</a:t>
            </a:r>
            <a:r>
              <a:rPr lang="en-US" baseline="0" dirty="0" smtClean="0"/>
              <a:t> </a:t>
            </a:r>
            <a:r>
              <a:rPr lang="en-US" sz="1200" kern="1200" baseline="0" dirty="0" err="1" smtClean="0">
                <a:solidFill>
                  <a:schemeClr val="tx1"/>
                </a:solidFill>
                <a:effectLst/>
                <a:latin typeface="Arial" charset="0"/>
                <a:ea typeface="ヒラギノ角ゴ Pro W3" pitchFamily="124" charset="-128"/>
                <a:cs typeface="+mn-cs"/>
              </a:rPr>
              <a:t>unweighted</a:t>
            </a:r>
            <a:r>
              <a:rPr lang="en-US" sz="1200" kern="1200" baseline="0" dirty="0" smtClean="0">
                <a:solidFill>
                  <a:schemeClr val="tx1"/>
                </a:solidFill>
                <a:effectLst/>
                <a:latin typeface="Arial" charset="0"/>
                <a:ea typeface="ヒラギノ角ゴ Pro W3" pitchFamily="124" charset="-128"/>
                <a:cs typeface="+mn-cs"/>
              </a:rPr>
              <a:t> SERVPERF scales and these 8 types of smile to indicate the relationship between customer perception on hotel service quality and the authenticity of service smiles.</a:t>
            </a:r>
            <a:endParaRPr 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21</a:t>
            </a:fld>
            <a:endParaRPr lang="de-DE"/>
          </a:p>
        </p:txBody>
      </p:sp>
    </p:spTree>
    <p:extLst>
      <p:ext uri="{BB962C8B-B14F-4D97-AF65-F5344CB8AC3E}">
        <p14:creationId xmlns:p14="http://schemas.microsoft.com/office/powerpoint/2010/main" val="139632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found that smiles with factor E and T have significant</a:t>
            </a:r>
            <a:r>
              <a:rPr lang="en-US" baseline="0" dirty="0" smtClean="0"/>
              <a:t> positive impact on both authenticity of smile and service quality but factor H make a negative impact on it.</a:t>
            </a:r>
          </a:p>
          <a:p>
            <a:r>
              <a:rPr lang="en-US" baseline="0" dirty="0" smtClean="0"/>
              <a:t>It is not difficult to explain the positive impact of E and T but negative impact of H is a null hypothesis in our study.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22</a:t>
            </a:fld>
            <a:endParaRPr lang="de-DE"/>
          </a:p>
        </p:txBody>
      </p:sp>
    </p:spTree>
    <p:extLst>
      <p:ext uri="{BB962C8B-B14F-4D97-AF65-F5344CB8AC3E}">
        <p14:creationId xmlns:p14="http://schemas.microsoft.com/office/powerpoint/2010/main" val="213690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1988840"/>
            <a:ext cx="7776864" cy="1470025"/>
          </a:xfrm>
          <a:ln>
            <a:noFill/>
          </a:ln>
        </p:spPr>
        <p:txBody>
          <a:bodyPr anchor="b"/>
          <a:lstStyle>
            <a:lvl1pPr algn="l">
              <a:defRPr sz="3200"/>
            </a:lvl1pPr>
          </a:lstStyle>
          <a:p>
            <a:r>
              <a:rPr lang="de-DE" dirty="0" err="1" smtClean="0"/>
              <a:t>Presentation</a:t>
            </a:r>
            <a:r>
              <a:rPr lang="de-DE" dirty="0" smtClean="0"/>
              <a:t> Title</a:t>
            </a:r>
            <a:endParaRPr lang="de-AT" dirty="0"/>
          </a:p>
        </p:txBody>
      </p:sp>
      <p:sp>
        <p:nvSpPr>
          <p:cNvPr id="3" name="Untertitel 2"/>
          <p:cNvSpPr>
            <a:spLocks noGrp="1"/>
          </p:cNvSpPr>
          <p:nvPr>
            <p:ph type="subTitle" idx="1" hasCustomPrompt="1"/>
          </p:nvPr>
        </p:nvSpPr>
        <p:spPr>
          <a:xfrm>
            <a:off x="683568" y="3789040"/>
            <a:ext cx="5904656"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Name, University, Country</a:t>
            </a:r>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3552741"/>
            <a:ext cx="2376264" cy="1584734"/>
          </a:xfrm>
          <a:prstGeom prst="rect">
            <a:avLst/>
          </a:prstGeom>
        </p:spPr>
      </p:pic>
      <p:cxnSp>
        <p:nvCxnSpPr>
          <p:cNvPr id="9" name="Gerade Verbindung 8"/>
          <p:cNvCxnSpPr/>
          <p:nvPr userDrawn="1"/>
        </p:nvCxnSpPr>
        <p:spPr>
          <a:xfrm>
            <a:off x="683568" y="3573016"/>
            <a:ext cx="77768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6" name="Textfeld 15"/>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www.tourism-student-conference.com</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1625242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err="1" smtClean="0"/>
              <a:t>Your</a:t>
            </a:r>
            <a:r>
              <a:rPr lang="de-DE" dirty="0" smtClean="0"/>
              <a:t> </a:t>
            </a:r>
            <a:r>
              <a:rPr lang="de-DE" dirty="0" err="1" smtClean="0"/>
              <a:t>Heading</a:t>
            </a:r>
            <a:endParaRPr lang="de-AT" dirty="0"/>
          </a:p>
        </p:txBody>
      </p:sp>
      <p:sp>
        <p:nvSpPr>
          <p:cNvPr id="3" name="Inhaltsplatzhalter 2"/>
          <p:cNvSpPr>
            <a:spLocks noGrp="1"/>
          </p:cNvSpPr>
          <p:nvPr>
            <p:ph idx="1" hasCustomPrompt="1"/>
          </p:nvPr>
        </p:nvSpPr>
        <p:spPr/>
        <p:txBody>
          <a:bodyPr/>
          <a:lstStyle>
            <a:lvl1pPr>
              <a:defRPr baseline="0"/>
            </a:lvl1pPr>
            <a:lvl2pPr>
              <a:defRPr/>
            </a:lvl2pPr>
            <a:lvl3pPr>
              <a:defRPr/>
            </a:lvl3pPr>
            <a:lvl4pPr>
              <a:defRPr/>
            </a:lvl4pPr>
            <a:lvl5pPr>
              <a:defRPr/>
            </a:lvl5pPr>
          </a:lstStyle>
          <a:p>
            <a:pPr lvl="0"/>
            <a:r>
              <a:rPr lang="de-DE" dirty="0" smtClean="0"/>
              <a:t>Write </a:t>
            </a:r>
            <a:r>
              <a:rPr lang="de-DE" dirty="0" err="1" smtClean="0"/>
              <a:t>your</a:t>
            </a:r>
            <a:r>
              <a:rPr lang="de-DE" dirty="0" smtClean="0"/>
              <a:t> </a:t>
            </a:r>
            <a:r>
              <a:rPr lang="de-DE" dirty="0" err="1" smtClean="0"/>
              <a:t>text</a:t>
            </a:r>
            <a:r>
              <a:rPr lang="de-DE" dirty="0" smtClean="0"/>
              <a:t> </a:t>
            </a:r>
            <a:r>
              <a:rPr lang="de-DE" dirty="0" err="1" smtClean="0"/>
              <a:t>here</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AT" dirty="0"/>
          </a:p>
        </p:txBody>
      </p:sp>
      <p:cxnSp>
        <p:nvCxnSpPr>
          <p:cNvPr id="7" name="Gerade Verbindung 6"/>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Datumsplatzhalter 17"/>
          <p:cNvSpPr>
            <a:spLocks noGrp="1"/>
          </p:cNvSpPr>
          <p:nvPr>
            <p:ph type="dt" sz="half" idx="10"/>
          </p:nvPr>
        </p:nvSpPr>
        <p:spPr/>
        <p:txBody>
          <a:bodyPr/>
          <a:lstStyle/>
          <a:p>
            <a:endParaRPr lang="de-DE" dirty="0"/>
          </a:p>
        </p:txBody>
      </p:sp>
      <p:sp>
        <p:nvSpPr>
          <p:cNvPr id="20" name="Foliennummernplatzhalter 19"/>
          <p:cNvSpPr>
            <a:spLocks noGrp="1"/>
          </p:cNvSpPr>
          <p:nvPr>
            <p:ph type="sldNum" sz="quarter" idx="12"/>
          </p:nvPr>
        </p:nvSpPr>
        <p:spPr/>
        <p:txBody>
          <a:bodyPr/>
          <a:lstStyle/>
          <a:p>
            <a:fld id="{94CFF933-4CCF-400C-B85E-213ACAFF80D4}" type="slidenum">
              <a:rPr lang="de-DE" smtClean="0"/>
              <a:pPr/>
              <a:t>‹#›</a:t>
            </a:fld>
            <a:endParaRPr lang="de-DE" dirty="0"/>
          </a:p>
        </p:txBody>
      </p:sp>
      <p:sp>
        <p:nvSpPr>
          <p:cNvPr id="21" name="Textfeld 20"/>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704066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err="1" smtClean="0"/>
              <a:t>Your</a:t>
            </a:r>
            <a:r>
              <a:rPr lang="de-DE" dirty="0" smtClean="0"/>
              <a:t> </a:t>
            </a:r>
            <a:r>
              <a:rPr lang="de-DE" dirty="0" err="1" smtClean="0"/>
              <a:t>Heading</a:t>
            </a:r>
            <a:endParaRPr lang="de-AT" dirty="0"/>
          </a:p>
        </p:txBody>
      </p:sp>
      <p:sp>
        <p:nvSpPr>
          <p:cNvPr id="3" name="Datumsplatzhalter 2"/>
          <p:cNvSpPr>
            <a:spLocks noGrp="1"/>
          </p:cNvSpPr>
          <p:nvPr>
            <p:ph type="dt" sz="half" idx="10"/>
          </p:nvPr>
        </p:nvSpPr>
        <p:spPr/>
        <p:txBody>
          <a:bodyPr/>
          <a:lstStyle/>
          <a:p>
            <a:endParaRPr lang="de-DE"/>
          </a:p>
        </p:txBody>
      </p:sp>
      <p:sp>
        <p:nvSpPr>
          <p:cNvPr id="5" name="Foliennummernplatzhalter 4"/>
          <p:cNvSpPr>
            <a:spLocks noGrp="1"/>
          </p:cNvSpPr>
          <p:nvPr>
            <p:ph type="sldNum" sz="quarter" idx="12"/>
          </p:nvPr>
        </p:nvSpPr>
        <p:spPr/>
        <p:txBody>
          <a:bodyPr/>
          <a:lstStyle/>
          <a:p>
            <a:fld id="{8DB38FEE-CBF9-453D-A54B-9C8A6133C25E}" type="slidenum">
              <a:rPr lang="de-DE" smtClean="0"/>
              <a:pPr/>
              <a:t>‹#›</a:t>
            </a:fld>
            <a:endParaRPr lang="de-DE">
              <a:solidFill>
                <a:schemeClr val="tx1"/>
              </a:solidFill>
            </a:endParaRPr>
          </a:p>
        </p:txBody>
      </p:sp>
      <p:cxnSp>
        <p:nvCxnSpPr>
          <p:cNvPr id="6" name="Gerade Verbindung 5"/>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Textfeld 6"/>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930160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4" name="Foliennummernplatzhalter 3"/>
          <p:cNvSpPr>
            <a:spLocks noGrp="1"/>
          </p:cNvSpPr>
          <p:nvPr>
            <p:ph type="sldNum" sz="quarter" idx="12"/>
          </p:nvPr>
        </p:nvSpPr>
        <p:spPr/>
        <p:txBody>
          <a:bodyPr/>
          <a:lstStyle/>
          <a:p>
            <a:fld id="{06EA6201-6C0A-45C0-A20A-D4D777C995B7}" type="slidenum">
              <a:rPr lang="de-DE" smtClean="0"/>
              <a:pPr/>
              <a:t>‹#›</a:t>
            </a:fld>
            <a:endParaRPr lang="de-DE">
              <a:solidFill>
                <a:schemeClr val="tx1"/>
              </a:solidFill>
            </a:endParaRPr>
          </a:p>
        </p:txBody>
      </p:sp>
      <p:sp>
        <p:nvSpPr>
          <p:cNvPr id="5" name="Textfeld 4"/>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588252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188640"/>
            <a:ext cx="8208912" cy="1368152"/>
          </a:xfrm>
          <a:prstGeom prst="rect">
            <a:avLst/>
          </a:prstGeom>
        </p:spPr>
        <p:txBody>
          <a:bodyPr vert="horz" lIns="91440" tIns="45720" rIns="91440" bIns="45720" rtlCol="0" anchor="b">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45 Light"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F933-4CCF-400C-B85E-213ACAFF80D4}" type="slidenum">
              <a:rPr lang="de-DE" smtClean="0"/>
              <a:pPr/>
              <a:t>‹#›</a:t>
            </a:fld>
            <a:endParaRPr lang="de-DE" dirty="0"/>
          </a:p>
        </p:txBody>
      </p:sp>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3" y="6283944"/>
            <a:ext cx="1558615" cy="554808"/>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272" y="6381328"/>
            <a:ext cx="1558615" cy="360040"/>
          </a:xfrm>
          <a:prstGeom prst="rect">
            <a:avLst/>
          </a:prstGeom>
        </p:spPr>
      </p:pic>
    </p:spTree>
    <p:extLst>
      <p:ext uri="{BB962C8B-B14F-4D97-AF65-F5344CB8AC3E}">
        <p14:creationId xmlns:p14="http://schemas.microsoft.com/office/powerpoint/2010/main" val="4173443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Helvetica 45 Light"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45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45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45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ltLang="zh-HK" b="1" dirty="0" smtClean="0"/>
              <a:t>Service With a Smile:</a:t>
            </a:r>
            <a:r>
              <a:rPr lang="en-US" dirty="0"/>
              <a:t/>
            </a:r>
            <a:br>
              <a:rPr lang="en-US" dirty="0"/>
            </a:br>
            <a:r>
              <a:rPr lang="en-GB" altLang="zh-HK" dirty="0" smtClean="0">
                <a:latin typeface="Calibri Light" panose="020F0302020204030204" pitchFamily="34" charset="0"/>
              </a:rPr>
              <a:t>Enhancement on Customer Satisfaction</a:t>
            </a:r>
            <a:endParaRPr lang="de-AT" dirty="0"/>
          </a:p>
        </p:txBody>
      </p:sp>
      <p:sp>
        <p:nvSpPr>
          <p:cNvPr id="3" name="Untertitel 2"/>
          <p:cNvSpPr>
            <a:spLocks noGrp="1"/>
          </p:cNvSpPr>
          <p:nvPr>
            <p:ph type="subTitle" idx="1"/>
          </p:nvPr>
        </p:nvSpPr>
        <p:spPr/>
        <p:txBody>
          <a:bodyPr/>
          <a:lstStyle/>
          <a:p>
            <a:r>
              <a:rPr lang="de-AT" dirty="0" smtClean="0"/>
              <a:t>Chan Ka Po</a:t>
            </a:r>
          </a:p>
          <a:p>
            <a:r>
              <a:rPr lang="de-AT" dirty="0" smtClean="0"/>
              <a:t>Institute for Tourism Studies</a:t>
            </a:r>
          </a:p>
          <a:p>
            <a:r>
              <a:rPr lang="de-AT" dirty="0" smtClean="0"/>
              <a:t>Macao, China</a:t>
            </a:r>
            <a:endParaRPr lang="de-A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Smile Authenticity</a:t>
            </a:r>
            <a:endParaRPr lang="en-US" dirty="0"/>
          </a:p>
        </p:txBody>
      </p:sp>
      <p:sp>
        <p:nvSpPr>
          <p:cNvPr id="3" name="Content Placeholder 2"/>
          <p:cNvSpPr>
            <a:spLocks noGrp="1"/>
          </p:cNvSpPr>
          <p:nvPr>
            <p:ph idx="1"/>
          </p:nvPr>
        </p:nvSpPr>
        <p:spPr>
          <a:xfrm>
            <a:off x="457200" y="1700808"/>
            <a:ext cx="8305800" cy="4425355"/>
          </a:xfrm>
        </p:spPr>
        <p:txBody>
          <a:bodyPr/>
          <a:lstStyle/>
          <a:p>
            <a:r>
              <a:rPr lang="en-US" dirty="0" smtClean="0"/>
              <a:t>“E”</a:t>
            </a:r>
          </a:p>
          <a:p>
            <a:pPr lvl="1"/>
            <a:r>
              <a:rPr lang="en-US" dirty="0" smtClean="0"/>
              <a:t>Appearance </a:t>
            </a:r>
            <a:r>
              <a:rPr lang="en-US" dirty="0"/>
              <a:t>changes by muscles around </a:t>
            </a:r>
            <a:r>
              <a:rPr lang="en-US" dirty="0" smtClean="0"/>
              <a:t>eyes</a:t>
            </a:r>
          </a:p>
          <a:p>
            <a:pPr marL="457200" lvl="1" indent="282575">
              <a:buNone/>
            </a:pPr>
            <a:r>
              <a:rPr lang="en-US" altLang="zh-HK" sz="1400" dirty="0" err="1" smtClean="0">
                <a:latin typeface="Helvetica 45 Light"/>
              </a:rPr>
              <a:t>Duchenne</a:t>
            </a:r>
            <a:r>
              <a:rPr lang="en-US" altLang="zh-HK" sz="1400" dirty="0" smtClean="0">
                <a:latin typeface="Helvetica 45 Light"/>
              </a:rPr>
              <a:t> </a:t>
            </a:r>
            <a:r>
              <a:rPr lang="en-US" altLang="zh-HK" sz="1400" dirty="0">
                <a:latin typeface="Helvetica 45 Light"/>
              </a:rPr>
              <a:t>smile (Ekman, Davidson, &amp; Friesen, 1990)</a:t>
            </a:r>
            <a:endParaRPr lang="zh-HK" altLang="en-US" sz="1400" dirty="0">
              <a:latin typeface="Helvetica 45 Light"/>
            </a:endParaRPr>
          </a:p>
          <a:p>
            <a:pPr marL="457200" lvl="1" indent="0">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429512"/>
            <a:ext cx="2035393" cy="2743200"/>
          </a:xfrm>
          <a:prstGeom prst="snip1Rect">
            <a:avLst>
              <a:gd name="adj" fmla="val 47788"/>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3429000"/>
            <a:ext cx="2016622" cy="2743200"/>
          </a:xfrm>
          <a:prstGeom prst="rect">
            <a:avLst/>
          </a:prstGeom>
        </p:spPr>
      </p:pic>
    </p:spTree>
    <p:extLst>
      <p:ext uri="{BB962C8B-B14F-4D97-AF65-F5344CB8AC3E}">
        <p14:creationId xmlns:p14="http://schemas.microsoft.com/office/powerpoint/2010/main" val="136223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Smile Authenticity</a:t>
            </a:r>
            <a:endParaRPr lang="en-US" dirty="0"/>
          </a:p>
        </p:txBody>
      </p:sp>
      <p:sp>
        <p:nvSpPr>
          <p:cNvPr id="3" name="Content Placeholder 2"/>
          <p:cNvSpPr>
            <a:spLocks noGrp="1"/>
          </p:cNvSpPr>
          <p:nvPr>
            <p:ph idx="1"/>
          </p:nvPr>
        </p:nvSpPr>
        <p:spPr/>
        <p:txBody>
          <a:bodyPr/>
          <a:lstStyle/>
          <a:p>
            <a:r>
              <a:rPr lang="en-US" dirty="0" smtClean="0"/>
              <a:t>“T”</a:t>
            </a:r>
          </a:p>
          <a:p>
            <a:pPr lvl="1"/>
            <a:r>
              <a:rPr lang="en-US" dirty="0" smtClean="0"/>
              <a:t>Teeth showing</a:t>
            </a:r>
          </a:p>
          <a:p>
            <a:pPr marL="457200" lvl="1" indent="282575">
              <a:buNone/>
            </a:pPr>
            <a:r>
              <a:rPr lang="en-US" altLang="zh-HK" sz="1400" dirty="0" smtClean="0">
                <a:latin typeface="Helvetica 45 Light"/>
              </a:rPr>
              <a:t>Minimal smile &amp; </a:t>
            </a:r>
            <a:r>
              <a:rPr lang="en-US" altLang="zh-HK" sz="1400" dirty="0">
                <a:latin typeface="Helvetica 45 Light"/>
              </a:rPr>
              <a:t>maximal smile </a:t>
            </a:r>
            <a:r>
              <a:rPr lang="en-US" altLang="zh-HK" sz="1400" dirty="0" smtClean="0">
                <a:latin typeface="Helvetica 45 Light"/>
              </a:rPr>
              <a:t>(</a:t>
            </a:r>
            <a:r>
              <a:rPr lang="en-US" altLang="zh-HK" sz="1400" dirty="0" err="1" smtClean="0">
                <a:latin typeface="Helvetica 45 Light"/>
              </a:rPr>
              <a:t>Tidd</a:t>
            </a:r>
            <a:r>
              <a:rPr lang="en-US" altLang="zh-HK" sz="1400" dirty="0" smtClean="0">
                <a:latin typeface="Helvetica 45 Light"/>
              </a:rPr>
              <a:t> </a:t>
            </a:r>
            <a:r>
              <a:rPr lang="en-US" altLang="zh-HK" sz="1400" dirty="0">
                <a:latin typeface="Helvetica 45 Light"/>
              </a:rPr>
              <a:t>and </a:t>
            </a:r>
            <a:r>
              <a:rPr lang="en-US" altLang="zh-HK" sz="1400" dirty="0" err="1">
                <a:latin typeface="Helvetica 45 Light"/>
              </a:rPr>
              <a:t>Lockard</a:t>
            </a:r>
            <a:r>
              <a:rPr lang="en-US" altLang="zh-HK" sz="1400" dirty="0">
                <a:latin typeface="Helvetica 45 Light"/>
              </a:rPr>
              <a:t>, 1978)</a:t>
            </a:r>
          </a:p>
          <a:p>
            <a:pPr marL="457200" lvl="1" indent="282575">
              <a:buNone/>
            </a:pPr>
            <a:endParaRPr lang="zh-HK" altLang="en-US" sz="1400" dirty="0" smtClean="0">
              <a:latin typeface="Helvetica 45 Light"/>
            </a:endParaRPr>
          </a:p>
          <a:p>
            <a:pPr marL="457200" lvl="1"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2484" y="3429000"/>
            <a:ext cx="2017316"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429000"/>
            <a:ext cx="2035393" cy="2743200"/>
          </a:xfrm>
          <a:prstGeom prst="snip1Rect">
            <a:avLst>
              <a:gd name="adj" fmla="val 47788"/>
            </a:avLst>
          </a:prstGeom>
        </p:spPr>
      </p:pic>
    </p:spTree>
    <p:extLst>
      <p:ext uri="{BB962C8B-B14F-4D97-AF65-F5344CB8AC3E}">
        <p14:creationId xmlns:p14="http://schemas.microsoft.com/office/powerpoint/2010/main" val="3198981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Smile Authenticity</a:t>
            </a:r>
            <a:endParaRPr lang="en-US" dirty="0"/>
          </a:p>
        </p:txBody>
      </p:sp>
      <p:sp>
        <p:nvSpPr>
          <p:cNvPr id="3" name="Content Placeholder 2"/>
          <p:cNvSpPr>
            <a:spLocks noGrp="1"/>
          </p:cNvSpPr>
          <p:nvPr>
            <p:ph idx="1"/>
          </p:nvPr>
        </p:nvSpPr>
        <p:spPr/>
        <p:txBody>
          <a:bodyPr/>
          <a:lstStyle/>
          <a:p>
            <a:r>
              <a:rPr lang="en-US" dirty="0" smtClean="0"/>
              <a:t>“H”</a:t>
            </a:r>
          </a:p>
          <a:p>
            <a:pPr lvl="1"/>
            <a:r>
              <a:rPr lang="en-US" dirty="0" smtClean="0"/>
              <a:t>Head canting</a:t>
            </a:r>
          </a:p>
          <a:p>
            <a:pPr marL="457200" lvl="1" indent="282575">
              <a:buNone/>
            </a:pPr>
            <a:r>
              <a:rPr lang="en-US" altLang="zh-HK" sz="1400" dirty="0" smtClean="0">
                <a:latin typeface="Helvetica 45 Light"/>
              </a:rPr>
              <a:t>Enhancement on trustworthiness and attractiveness </a:t>
            </a:r>
            <a:r>
              <a:rPr lang="it-IT" sz="1400" dirty="0">
                <a:latin typeface="Calibri Light" panose="020F0302020204030204" pitchFamily="34" charset="0"/>
              </a:rPr>
              <a:t>(Otta et al., 1994; Costa and Bitti, 2000</a:t>
            </a:r>
            <a:r>
              <a:rPr lang="it-IT" sz="1400" dirty="0" smtClean="0">
                <a:latin typeface="Calibri Light" panose="020F0302020204030204" pitchFamily="34" charset="0"/>
              </a:rPr>
              <a:t>)</a:t>
            </a:r>
            <a:endParaRPr lang="zh-HK" altLang="en-US" sz="1400" dirty="0">
              <a:latin typeface="Helvetica 45 Light"/>
            </a:endParaRPr>
          </a:p>
          <a:p>
            <a:pPr marL="457200" lvl="1" indent="0">
              <a:buNone/>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429000"/>
            <a:ext cx="1972287"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429000"/>
            <a:ext cx="2035393" cy="2743200"/>
          </a:xfrm>
          <a:prstGeom prst="snip1Rect">
            <a:avLst>
              <a:gd name="adj" fmla="val 47788"/>
            </a:avLst>
          </a:prstGeom>
        </p:spPr>
      </p:pic>
    </p:spTree>
    <p:extLst>
      <p:ext uri="{BB962C8B-B14F-4D97-AF65-F5344CB8AC3E}">
        <p14:creationId xmlns:p14="http://schemas.microsoft.com/office/powerpoint/2010/main" val="319898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Smile Authenticity</a:t>
            </a:r>
            <a:endParaRPr lang="en-US" dirty="0"/>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0522" y="1752600"/>
            <a:ext cx="1378638" cy="1875353"/>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385" y="1752600"/>
            <a:ext cx="1391470" cy="1875353"/>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069" y="1752600"/>
            <a:ext cx="1370373" cy="1875353"/>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3030" y="1752600"/>
            <a:ext cx="1348329" cy="1875353"/>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079" y="4038600"/>
            <a:ext cx="1379289" cy="187535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1548" y="4038600"/>
            <a:ext cx="1379111" cy="1875353"/>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1828" y="4038600"/>
            <a:ext cx="1375768" cy="1875353"/>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8506" y="4038600"/>
            <a:ext cx="1382495" cy="1875353"/>
          </a:xfrm>
          <a:prstGeom prst="rect">
            <a:avLst/>
          </a:prstGeom>
        </p:spPr>
      </p:pic>
      <p:cxnSp>
        <p:nvCxnSpPr>
          <p:cNvPr id="48" name="Straight Connector 47"/>
          <p:cNvCxnSpPr/>
          <p:nvPr/>
        </p:nvCxnSpPr>
        <p:spPr>
          <a:xfrm flipH="1">
            <a:off x="457200" y="3613347"/>
            <a:ext cx="8229600" cy="14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15491" y="3613347"/>
            <a:ext cx="356188" cy="400110"/>
          </a:xfrm>
          <a:prstGeom prst="rect">
            <a:avLst/>
          </a:prstGeom>
          <a:noFill/>
        </p:spPr>
        <p:txBody>
          <a:bodyPr wrap="none" rtlCol="0">
            <a:spAutoFit/>
          </a:bodyPr>
          <a:lstStyle/>
          <a:p>
            <a:pPr algn="ctr"/>
            <a:r>
              <a:rPr lang="en-US" sz="2000" dirty="0" smtClean="0">
                <a:latin typeface="Helvetica 45 Light"/>
              </a:rPr>
              <a:t>E</a:t>
            </a:r>
            <a:endParaRPr lang="en-US" sz="2000" dirty="0">
              <a:latin typeface="Helvetica 45 Light"/>
            </a:endParaRPr>
          </a:p>
        </p:txBody>
      </p:sp>
      <p:sp>
        <p:nvSpPr>
          <p:cNvPr id="51" name="TextBox 50"/>
          <p:cNvSpPr txBox="1"/>
          <p:nvPr/>
        </p:nvSpPr>
        <p:spPr>
          <a:xfrm>
            <a:off x="3425700" y="3613347"/>
            <a:ext cx="798617" cy="400110"/>
          </a:xfrm>
          <a:prstGeom prst="rect">
            <a:avLst/>
          </a:prstGeom>
          <a:noFill/>
        </p:spPr>
        <p:txBody>
          <a:bodyPr wrap="none" rtlCol="0">
            <a:spAutoFit/>
          </a:bodyPr>
          <a:lstStyle/>
          <a:p>
            <a:pPr algn="ctr"/>
            <a:r>
              <a:rPr lang="en-US" sz="2000" dirty="0" smtClean="0">
                <a:latin typeface="Helvetica 45 Light"/>
              </a:rPr>
              <a:t>None</a:t>
            </a:r>
            <a:endParaRPr lang="en-US" sz="2000" dirty="0">
              <a:latin typeface="Helvetica 45 Light"/>
            </a:endParaRPr>
          </a:p>
        </p:txBody>
      </p:sp>
      <p:sp>
        <p:nvSpPr>
          <p:cNvPr id="52" name="TextBox 51"/>
          <p:cNvSpPr txBox="1"/>
          <p:nvPr/>
        </p:nvSpPr>
        <p:spPr>
          <a:xfrm>
            <a:off x="5028072" y="3613347"/>
            <a:ext cx="542136" cy="400110"/>
          </a:xfrm>
          <a:prstGeom prst="rect">
            <a:avLst/>
          </a:prstGeom>
          <a:noFill/>
        </p:spPr>
        <p:txBody>
          <a:bodyPr wrap="none" rtlCol="0">
            <a:spAutoFit/>
          </a:bodyPr>
          <a:lstStyle/>
          <a:p>
            <a:pPr algn="ctr"/>
            <a:r>
              <a:rPr lang="en-US" sz="2000" dirty="0" smtClean="0">
                <a:latin typeface="Helvetica 45 Light"/>
              </a:rPr>
              <a:t>EH</a:t>
            </a:r>
            <a:endParaRPr lang="en-US" sz="2000" dirty="0">
              <a:latin typeface="Helvetica 45 Light"/>
            </a:endParaRPr>
          </a:p>
        </p:txBody>
      </p:sp>
      <p:sp>
        <p:nvSpPr>
          <p:cNvPr id="53" name="TextBox 52"/>
          <p:cNvSpPr txBox="1"/>
          <p:nvPr/>
        </p:nvSpPr>
        <p:spPr>
          <a:xfrm>
            <a:off x="6590198" y="3613347"/>
            <a:ext cx="370614" cy="400110"/>
          </a:xfrm>
          <a:prstGeom prst="rect">
            <a:avLst/>
          </a:prstGeom>
          <a:noFill/>
        </p:spPr>
        <p:txBody>
          <a:bodyPr wrap="none" rtlCol="0">
            <a:spAutoFit/>
          </a:bodyPr>
          <a:lstStyle/>
          <a:p>
            <a:pPr algn="ctr"/>
            <a:r>
              <a:rPr lang="en-US" sz="2000" dirty="0" smtClean="0">
                <a:latin typeface="Helvetica 45 Light"/>
              </a:rPr>
              <a:t>H</a:t>
            </a:r>
            <a:endParaRPr lang="en-US" sz="2000" dirty="0">
              <a:latin typeface="Helvetica 45 Light"/>
            </a:endParaRPr>
          </a:p>
        </p:txBody>
      </p:sp>
      <p:sp>
        <p:nvSpPr>
          <p:cNvPr id="54" name="TextBox 53"/>
          <p:cNvSpPr txBox="1"/>
          <p:nvPr/>
        </p:nvSpPr>
        <p:spPr>
          <a:xfrm>
            <a:off x="2046550" y="5863497"/>
            <a:ext cx="513282" cy="400110"/>
          </a:xfrm>
          <a:prstGeom prst="rect">
            <a:avLst/>
          </a:prstGeom>
          <a:noFill/>
        </p:spPr>
        <p:txBody>
          <a:bodyPr wrap="none" rtlCol="0">
            <a:spAutoFit/>
          </a:bodyPr>
          <a:lstStyle/>
          <a:p>
            <a:pPr algn="ctr"/>
            <a:r>
              <a:rPr lang="en-US" sz="2000" dirty="0" smtClean="0">
                <a:latin typeface="Helvetica 45 Light"/>
              </a:rPr>
              <a:t>ET</a:t>
            </a:r>
            <a:endParaRPr lang="en-US" sz="2000" dirty="0">
              <a:latin typeface="Helvetica 45 Light"/>
            </a:endParaRPr>
          </a:p>
        </p:txBody>
      </p:sp>
      <p:sp>
        <p:nvSpPr>
          <p:cNvPr id="55" name="TextBox 54"/>
          <p:cNvSpPr txBox="1"/>
          <p:nvPr/>
        </p:nvSpPr>
        <p:spPr>
          <a:xfrm>
            <a:off x="3616617" y="5863497"/>
            <a:ext cx="341760" cy="400110"/>
          </a:xfrm>
          <a:prstGeom prst="rect">
            <a:avLst/>
          </a:prstGeom>
          <a:noFill/>
        </p:spPr>
        <p:txBody>
          <a:bodyPr wrap="none" rtlCol="0">
            <a:spAutoFit/>
          </a:bodyPr>
          <a:lstStyle/>
          <a:p>
            <a:pPr algn="ctr"/>
            <a:r>
              <a:rPr lang="en-US" sz="2000" dirty="0" smtClean="0">
                <a:latin typeface="Helvetica 45 Light"/>
              </a:rPr>
              <a:t>T</a:t>
            </a:r>
            <a:endParaRPr lang="en-US" sz="2000" dirty="0">
              <a:latin typeface="Helvetica 45 Light"/>
            </a:endParaRPr>
          </a:p>
        </p:txBody>
      </p:sp>
      <p:sp>
        <p:nvSpPr>
          <p:cNvPr id="56" name="TextBox 55"/>
          <p:cNvSpPr txBox="1"/>
          <p:nvPr/>
        </p:nvSpPr>
        <p:spPr>
          <a:xfrm>
            <a:off x="4942039" y="5863497"/>
            <a:ext cx="699230" cy="400110"/>
          </a:xfrm>
          <a:prstGeom prst="rect">
            <a:avLst/>
          </a:prstGeom>
          <a:noFill/>
        </p:spPr>
        <p:txBody>
          <a:bodyPr wrap="none" rtlCol="0">
            <a:spAutoFit/>
          </a:bodyPr>
          <a:lstStyle/>
          <a:p>
            <a:pPr algn="ctr"/>
            <a:r>
              <a:rPr lang="en-US" sz="2000" dirty="0" smtClean="0">
                <a:latin typeface="Helvetica 45 Light"/>
              </a:rPr>
              <a:t>ETH</a:t>
            </a:r>
            <a:endParaRPr lang="en-US" sz="2000" dirty="0">
              <a:latin typeface="Helvetica 45 Light"/>
            </a:endParaRPr>
          </a:p>
        </p:txBody>
      </p:sp>
      <p:sp>
        <p:nvSpPr>
          <p:cNvPr id="57" name="TextBox 56"/>
          <p:cNvSpPr txBox="1"/>
          <p:nvPr/>
        </p:nvSpPr>
        <p:spPr>
          <a:xfrm>
            <a:off x="6511715" y="5863497"/>
            <a:ext cx="527709" cy="400110"/>
          </a:xfrm>
          <a:prstGeom prst="rect">
            <a:avLst/>
          </a:prstGeom>
          <a:noFill/>
        </p:spPr>
        <p:txBody>
          <a:bodyPr wrap="none" rtlCol="0">
            <a:spAutoFit/>
          </a:bodyPr>
          <a:lstStyle/>
          <a:p>
            <a:pPr algn="ctr"/>
            <a:r>
              <a:rPr lang="en-US" sz="2000" dirty="0" smtClean="0">
                <a:latin typeface="Helvetica 45 Light"/>
              </a:rPr>
              <a:t>TH</a:t>
            </a:r>
            <a:endParaRPr lang="en-US" sz="2000" dirty="0">
              <a:latin typeface="Helvetica 45 Light"/>
            </a:endParaRPr>
          </a:p>
        </p:txBody>
      </p:sp>
      <p:cxnSp>
        <p:nvCxnSpPr>
          <p:cNvPr id="63" name="Straight Connector 62"/>
          <p:cNvCxnSpPr/>
          <p:nvPr/>
        </p:nvCxnSpPr>
        <p:spPr>
          <a:xfrm flipH="1">
            <a:off x="457200" y="5899030"/>
            <a:ext cx="8229600" cy="14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63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46597869"/>
              </p:ext>
            </p:extLst>
          </p:nvPr>
        </p:nvGraphicFramePr>
        <p:xfrm>
          <a:off x="710722" y="1676400"/>
          <a:ext cx="7722556"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5257800"/>
            <a:ext cx="672208" cy="914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5257800"/>
            <a:ext cx="678465" cy="914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568" y="5257800"/>
            <a:ext cx="668178" cy="914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5257800"/>
            <a:ext cx="657430" cy="914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873" y="5257800"/>
            <a:ext cx="672524" cy="9144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5257800"/>
            <a:ext cx="672438" cy="9144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7291" y="5257800"/>
            <a:ext cx="670808" cy="9144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1800" y="5257800"/>
            <a:ext cx="674088" cy="914400"/>
          </a:xfrm>
          <a:prstGeom prst="rect">
            <a:avLst/>
          </a:prstGeom>
        </p:spPr>
      </p:pic>
    </p:spTree>
    <p:extLst>
      <p:ext uri="{BB962C8B-B14F-4D97-AF65-F5344CB8AC3E}">
        <p14:creationId xmlns:p14="http://schemas.microsoft.com/office/powerpoint/2010/main" val="1613796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95566996"/>
              </p:ext>
            </p:extLst>
          </p:nvPr>
        </p:nvGraphicFramePr>
        <p:xfrm>
          <a:off x="143508" y="1776000"/>
          <a:ext cx="4536504"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711375340"/>
              </p:ext>
            </p:extLst>
          </p:nvPr>
        </p:nvGraphicFramePr>
        <p:xfrm>
          <a:off x="4291314" y="1776000"/>
          <a:ext cx="4572508"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964613" y="2522845"/>
            <a:ext cx="628698" cy="2711448"/>
          </a:xfrm>
          <a:prstGeom prst="rect">
            <a:avLst/>
          </a:prstGeom>
          <a:noFill/>
        </p:spPr>
        <p:txBody>
          <a:bodyPr wrap="none" rtlCol="0">
            <a:spAutoFit/>
          </a:bodyPr>
          <a:lstStyle/>
          <a:p>
            <a:pPr algn="r">
              <a:lnSpc>
                <a:spcPts val="2600"/>
              </a:lnSpc>
            </a:pPr>
            <a:r>
              <a:rPr lang="en-US" altLang="zh-HK" sz="1200" dirty="0" smtClean="0">
                <a:latin typeface="Helvetica 45 Light"/>
              </a:rPr>
              <a:t>ET</a:t>
            </a:r>
          </a:p>
          <a:p>
            <a:pPr algn="r">
              <a:lnSpc>
                <a:spcPts val="2600"/>
              </a:lnSpc>
            </a:pPr>
            <a:r>
              <a:rPr lang="en-US" altLang="zh-HK" sz="1200" dirty="0" smtClean="0">
                <a:latin typeface="Helvetica 45 Light"/>
              </a:rPr>
              <a:t>ETH</a:t>
            </a:r>
          </a:p>
          <a:p>
            <a:pPr algn="r">
              <a:lnSpc>
                <a:spcPts val="2600"/>
              </a:lnSpc>
            </a:pPr>
            <a:r>
              <a:rPr lang="en-US" altLang="zh-HK" sz="1200" dirty="0" smtClean="0">
                <a:latin typeface="Helvetica 45 Light"/>
              </a:rPr>
              <a:t>E</a:t>
            </a:r>
          </a:p>
          <a:p>
            <a:pPr algn="r">
              <a:lnSpc>
                <a:spcPts val="2600"/>
              </a:lnSpc>
            </a:pPr>
            <a:r>
              <a:rPr lang="en-US" altLang="zh-HK" sz="1200" dirty="0" smtClean="0">
                <a:latin typeface="Helvetica 45 Light"/>
              </a:rPr>
              <a:t>EH</a:t>
            </a:r>
          </a:p>
          <a:p>
            <a:pPr algn="r">
              <a:lnSpc>
                <a:spcPts val="2600"/>
              </a:lnSpc>
            </a:pPr>
            <a:r>
              <a:rPr lang="en-US" altLang="zh-HK" sz="1200" dirty="0" smtClean="0">
                <a:latin typeface="Helvetica 45 Light"/>
              </a:rPr>
              <a:t>T</a:t>
            </a:r>
          </a:p>
          <a:p>
            <a:pPr algn="r">
              <a:lnSpc>
                <a:spcPts val="2600"/>
              </a:lnSpc>
            </a:pPr>
            <a:r>
              <a:rPr lang="en-US" altLang="zh-HK" sz="1200" dirty="0" smtClean="0">
                <a:latin typeface="Helvetica 45 Light"/>
              </a:rPr>
              <a:t>NONE</a:t>
            </a:r>
          </a:p>
          <a:p>
            <a:pPr algn="r">
              <a:lnSpc>
                <a:spcPts val="2600"/>
              </a:lnSpc>
            </a:pPr>
            <a:r>
              <a:rPr lang="en-US" altLang="zh-HK" sz="1200" dirty="0" smtClean="0">
                <a:latin typeface="Helvetica 45 Light"/>
              </a:rPr>
              <a:t>TH</a:t>
            </a:r>
          </a:p>
          <a:p>
            <a:pPr algn="r">
              <a:lnSpc>
                <a:spcPts val="2600"/>
              </a:lnSpc>
            </a:pPr>
            <a:r>
              <a:rPr lang="en-US" altLang="zh-HK" sz="1200" dirty="0">
                <a:latin typeface="Helvetica 45 Light"/>
              </a:rPr>
              <a:t>H</a:t>
            </a:r>
            <a:endParaRPr lang="en-US" altLang="zh-HK" sz="1200" dirty="0" smtClean="0">
              <a:latin typeface="Helvetica 45 Light"/>
            </a:endParaRPr>
          </a:p>
        </p:txBody>
      </p:sp>
    </p:spTree>
    <p:extLst>
      <p:ext uri="{BB962C8B-B14F-4D97-AF65-F5344CB8AC3E}">
        <p14:creationId xmlns:p14="http://schemas.microsoft.com/office/powerpoint/2010/main" val="81761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graphicFrame>
        <p:nvGraphicFramePr>
          <p:cNvPr id="4" name="Chart 3"/>
          <p:cNvGraphicFramePr>
            <a:graphicFrameLocks/>
          </p:cNvGraphicFramePr>
          <p:nvPr>
            <p:extLst>
              <p:ext uri="{D42A27DB-BD31-4B8C-83A1-F6EECF244321}">
                <p14:modId xmlns:p14="http://schemas.microsoft.com/office/powerpoint/2010/main" val="2704161624"/>
              </p:ext>
            </p:extLst>
          </p:nvPr>
        </p:nvGraphicFramePr>
        <p:xfrm>
          <a:off x="593558" y="1670210"/>
          <a:ext cx="7956884" cy="358444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5257800"/>
            <a:ext cx="672208" cy="9144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5257800"/>
            <a:ext cx="678465" cy="914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568" y="5257800"/>
            <a:ext cx="668178" cy="9144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5257800"/>
            <a:ext cx="657430" cy="9144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873" y="5257800"/>
            <a:ext cx="672524" cy="9144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5257800"/>
            <a:ext cx="672438" cy="91440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7291" y="5257800"/>
            <a:ext cx="670808" cy="91440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1800" y="5257800"/>
            <a:ext cx="674088" cy="914400"/>
          </a:xfrm>
          <a:prstGeom prst="rect">
            <a:avLst/>
          </a:prstGeom>
        </p:spPr>
      </p:pic>
    </p:spTree>
    <p:extLst>
      <p:ext uri="{BB962C8B-B14F-4D97-AF65-F5344CB8AC3E}">
        <p14:creationId xmlns:p14="http://schemas.microsoft.com/office/powerpoint/2010/main" val="3960560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sp>
        <p:nvSpPr>
          <p:cNvPr id="12" name="Content Placeholder 2"/>
          <p:cNvSpPr>
            <a:spLocks noGrp="1"/>
          </p:cNvSpPr>
          <p:nvPr>
            <p:ph idx="1"/>
          </p:nvPr>
        </p:nvSpPr>
        <p:spPr>
          <a:xfrm>
            <a:off x="457200" y="1700808"/>
            <a:ext cx="8229600" cy="4425355"/>
          </a:xfrm>
        </p:spPr>
        <p:txBody>
          <a:bodyPr/>
          <a:lstStyle/>
          <a:p>
            <a:r>
              <a:rPr lang="en-US" dirty="0" smtClean="0"/>
              <a:t>The most authentic &amp; preferred smile</a:t>
            </a:r>
          </a:p>
          <a:p>
            <a:pPr lvl="1"/>
            <a:r>
              <a:rPr lang="en-US" dirty="0" smtClean="0"/>
              <a:t>“ET”</a:t>
            </a:r>
            <a:endParaRPr lang="zh-HK" altLang="en-US" sz="1400" dirty="0" smtClean="0">
              <a:latin typeface="Helvetica 45 Light"/>
            </a:endParaRPr>
          </a:p>
          <a:p>
            <a:pPr marL="457200" lvl="1" indent="0">
              <a:buNone/>
            </a:pPr>
            <a:endParaRPr lang="en-US" dirty="0" smtClean="0"/>
          </a:p>
          <a:p>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514600"/>
            <a:ext cx="2690100" cy="3657600"/>
          </a:xfrm>
          <a:prstGeom prst="snip1Rect">
            <a:avLst>
              <a:gd name="adj" fmla="val 50000"/>
            </a:avLst>
          </a:prstGeom>
        </p:spPr>
      </p:pic>
    </p:spTree>
    <p:extLst>
      <p:ext uri="{BB962C8B-B14F-4D97-AF65-F5344CB8AC3E}">
        <p14:creationId xmlns:p14="http://schemas.microsoft.com/office/powerpoint/2010/main" val="2828446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Customer Satisfaction</a:t>
            </a:r>
            <a:endParaRPr lang="en-US" dirty="0"/>
          </a:p>
        </p:txBody>
      </p:sp>
      <p:sp>
        <p:nvSpPr>
          <p:cNvPr id="3" name="Content Placeholder 2"/>
          <p:cNvSpPr>
            <a:spLocks noGrp="1"/>
          </p:cNvSpPr>
          <p:nvPr>
            <p:ph idx="1"/>
          </p:nvPr>
        </p:nvSpPr>
        <p:spPr/>
        <p:txBody>
          <a:bodyPr/>
          <a:lstStyle/>
          <a:p>
            <a:r>
              <a:rPr lang="en-US" dirty="0" smtClean="0"/>
              <a:t>Customer value</a:t>
            </a:r>
          </a:p>
          <a:p>
            <a:r>
              <a:rPr lang="en-US" dirty="0" smtClean="0"/>
              <a:t>Service quality</a:t>
            </a:r>
          </a:p>
          <a:p>
            <a:pPr marL="0" lvl="1" indent="339725">
              <a:buNone/>
            </a:pPr>
            <a:r>
              <a:rPr lang="en-GB" altLang="zh-HK" sz="1400" dirty="0">
                <a:latin typeface="Helvetica 45 Light"/>
              </a:rPr>
              <a:t>(Cronin, Brady, &amp; </a:t>
            </a:r>
            <a:r>
              <a:rPr lang="en-GB" altLang="zh-HK" sz="1400" dirty="0" err="1">
                <a:latin typeface="Helvetica 45 Light"/>
              </a:rPr>
              <a:t>Hult</a:t>
            </a:r>
            <a:r>
              <a:rPr lang="en-GB" altLang="zh-HK" sz="1400" dirty="0">
                <a:latin typeface="Helvetica 45 Light"/>
              </a:rPr>
              <a:t> 2000; Kim, Park, &amp; </a:t>
            </a:r>
            <a:r>
              <a:rPr lang="en-GB" altLang="zh-HK" sz="1400" dirty="0" err="1">
                <a:latin typeface="Helvetica 45 Light"/>
              </a:rPr>
              <a:t>Jeong</a:t>
            </a:r>
            <a:r>
              <a:rPr lang="en-GB" altLang="zh-HK" sz="1400" dirty="0">
                <a:latin typeface="Helvetica 45 Light"/>
              </a:rPr>
              <a:t> 2004; Oh, 1999; Oliver, </a:t>
            </a:r>
            <a:r>
              <a:rPr lang="en-GB" altLang="zh-HK" sz="1400" dirty="0" smtClean="0">
                <a:latin typeface="Helvetica 45 Light"/>
              </a:rPr>
              <a:t>1981)</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1501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Customer Satisfaction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Service quality</a:t>
            </a:r>
          </a:p>
          <a:p>
            <a:pPr marL="0" lvl="1" indent="339725">
              <a:buNone/>
            </a:pPr>
            <a:r>
              <a:rPr lang="en-GB" altLang="zh-HK" sz="1400" dirty="0">
                <a:latin typeface="Helvetica 45 Light"/>
              </a:rPr>
              <a:t>(Cronin, Brady, &amp; </a:t>
            </a:r>
            <a:r>
              <a:rPr lang="en-GB" altLang="zh-HK" sz="1400" dirty="0" err="1">
                <a:latin typeface="Helvetica 45 Light"/>
              </a:rPr>
              <a:t>Hult</a:t>
            </a:r>
            <a:r>
              <a:rPr lang="en-GB" altLang="zh-HK" sz="1400" dirty="0">
                <a:latin typeface="Helvetica 45 Light"/>
              </a:rPr>
              <a:t> 2000; Kim, Park, &amp; </a:t>
            </a:r>
            <a:r>
              <a:rPr lang="en-GB" altLang="zh-HK" sz="1400" dirty="0" err="1">
                <a:latin typeface="Helvetica 45 Light"/>
              </a:rPr>
              <a:t>Jeong</a:t>
            </a:r>
            <a:r>
              <a:rPr lang="en-GB" altLang="zh-HK" sz="1400" dirty="0">
                <a:latin typeface="Helvetica 45 Light"/>
              </a:rPr>
              <a:t> 2004; Oh, 1999; Oliver, </a:t>
            </a:r>
            <a:r>
              <a:rPr lang="en-GB" altLang="zh-HK" sz="1400" dirty="0" smtClean="0">
                <a:latin typeface="Helvetica 45 Light"/>
              </a:rPr>
              <a:t>1981)</a:t>
            </a:r>
            <a:endParaRPr lang="en-US" dirty="0"/>
          </a:p>
          <a:p>
            <a:pPr lvl="1"/>
            <a:r>
              <a:rPr lang="en-US" dirty="0"/>
              <a:t>SERVQUAL</a:t>
            </a:r>
          </a:p>
          <a:p>
            <a:pPr marL="457200" lvl="1" indent="282575">
              <a:buNone/>
            </a:pPr>
            <a:r>
              <a:rPr lang="en-GB" sz="1400" dirty="0">
                <a:latin typeface="Helvetica 45 Light"/>
              </a:rPr>
              <a:t>(</a:t>
            </a:r>
            <a:r>
              <a:rPr lang="en-GB" sz="1400" dirty="0" err="1">
                <a:latin typeface="Helvetica 45 Light"/>
              </a:rPr>
              <a:t>Parasuraman</a:t>
            </a:r>
            <a:r>
              <a:rPr lang="en-GB" sz="1400" dirty="0">
                <a:latin typeface="Helvetica 45 Light"/>
              </a:rPr>
              <a:t>, </a:t>
            </a:r>
            <a:r>
              <a:rPr lang="en-GB" sz="1400" dirty="0" err="1">
                <a:latin typeface="Helvetica 45 Light"/>
              </a:rPr>
              <a:t>Zeithaml</a:t>
            </a:r>
            <a:r>
              <a:rPr lang="en-GB" sz="1400" dirty="0">
                <a:latin typeface="Helvetica 45 Light"/>
              </a:rPr>
              <a:t> and Berry, 1985)</a:t>
            </a:r>
            <a:endParaRPr lang="en-US" sz="1400" dirty="0">
              <a:latin typeface="Helvetica 45 Light"/>
            </a:endParaRPr>
          </a:p>
          <a:p>
            <a:pPr lvl="1"/>
            <a:r>
              <a:rPr lang="en-US" dirty="0" smtClean="0"/>
              <a:t>SERVPERF</a:t>
            </a:r>
          </a:p>
          <a:p>
            <a:pPr marL="457200" lvl="1" indent="282575">
              <a:buNone/>
            </a:pPr>
            <a:r>
              <a:rPr lang="en-GB" sz="1400" dirty="0">
                <a:latin typeface="Helvetica 45 Light"/>
              </a:rPr>
              <a:t>(Cronin and Taylor, 1992)</a:t>
            </a:r>
            <a:endParaRPr lang="zh-HK" altLang="en-US" sz="1400" dirty="0">
              <a:latin typeface="Helvetica 45 Light"/>
            </a:endParaRPr>
          </a:p>
          <a:p>
            <a:pPr marL="457200" lvl="1" indent="282575">
              <a:buNone/>
            </a:pPr>
            <a:endParaRPr lang="en-US" sz="1400" dirty="0">
              <a:latin typeface="Helvetica 45 Light"/>
            </a:endParaRPr>
          </a:p>
          <a:p>
            <a:pPr marL="457200" lvl="1" indent="282575">
              <a:buNone/>
            </a:pPr>
            <a:endParaRPr lang="en-US" dirty="0" smtClean="0"/>
          </a:p>
          <a:p>
            <a:endParaRPr lang="en-US" dirty="0"/>
          </a:p>
          <a:p>
            <a:endParaRPr lang="en-US" dirty="0"/>
          </a:p>
        </p:txBody>
      </p:sp>
    </p:spTree>
    <p:extLst>
      <p:ext uri="{BB962C8B-B14F-4D97-AF65-F5344CB8AC3E}">
        <p14:creationId xmlns:p14="http://schemas.microsoft.com/office/powerpoint/2010/main" val="240459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438400"/>
            <a:ext cx="2770397" cy="3733800"/>
          </a:xfrm>
          <a:prstGeom prst="snip1Rect">
            <a:avLst>
              <a:gd name="adj" fmla="val 47788"/>
            </a:avLst>
          </a:prstGeom>
        </p:spPr>
      </p:pic>
    </p:spTree>
    <p:extLst>
      <p:ext uri="{BB962C8B-B14F-4D97-AF65-F5344CB8AC3E}">
        <p14:creationId xmlns:p14="http://schemas.microsoft.com/office/powerpoint/2010/main" val="3086749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Customer Satisfaction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Service quality</a:t>
            </a:r>
          </a:p>
          <a:p>
            <a:pPr marL="0" lvl="1" indent="339725">
              <a:buNone/>
            </a:pPr>
            <a:r>
              <a:rPr lang="en-GB" altLang="zh-HK" sz="1400" dirty="0">
                <a:latin typeface="Helvetica 45 Light"/>
              </a:rPr>
              <a:t>(Cronin, Brady, &amp; </a:t>
            </a:r>
            <a:r>
              <a:rPr lang="en-GB" altLang="zh-HK" sz="1400" dirty="0" err="1">
                <a:latin typeface="Helvetica 45 Light"/>
              </a:rPr>
              <a:t>Hult</a:t>
            </a:r>
            <a:r>
              <a:rPr lang="en-GB" altLang="zh-HK" sz="1400" dirty="0">
                <a:latin typeface="Helvetica 45 Light"/>
              </a:rPr>
              <a:t> 2000; Kim, Park, &amp; </a:t>
            </a:r>
            <a:r>
              <a:rPr lang="en-GB" altLang="zh-HK" sz="1400" dirty="0" err="1">
                <a:latin typeface="Helvetica 45 Light"/>
              </a:rPr>
              <a:t>Jeong</a:t>
            </a:r>
            <a:r>
              <a:rPr lang="en-GB" altLang="zh-HK" sz="1400" dirty="0">
                <a:latin typeface="Helvetica 45 Light"/>
              </a:rPr>
              <a:t> 2004; Oh, 1999; Oliver, </a:t>
            </a:r>
            <a:r>
              <a:rPr lang="en-GB" altLang="zh-HK" sz="1400" dirty="0" smtClean="0">
                <a:latin typeface="Helvetica 45 Light"/>
              </a:rPr>
              <a:t>1981)</a:t>
            </a:r>
            <a:endParaRPr lang="en-US" dirty="0"/>
          </a:p>
          <a:p>
            <a:pPr lvl="1"/>
            <a:r>
              <a:rPr lang="en-US" dirty="0"/>
              <a:t>SERVQUAL</a:t>
            </a:r>
          </a:p>
          <a:p>
            <a:pPr marL="457200" lvl="1" indent="282575">
              <a:buNone/>
            </a:pPr>
            <a:r>
              <a:rPr lang="en-GB" sz="1400" dirty="0">
                <a:latin typeface="Helvetica 45 Light"/>
              </a:rPr>
              <a:t>(</a:t>
            </a:r>
            <a:r>
              <a:rPr lang="en-GB" sz="1400" dirty="0" err="1">
                <a:latin typeface="Helvetica 45 Light"/>
              </a:rPr>
              <a:t>Parasuraman</a:t>
            </a:r>
            <a:r>
              <a:rPr lang="en-GB" sz="1400" dirty="0">
                <a:latin typeface="Helvetica 45 Light"/>
              </a:rPr>
              <a:t>, </a:t>
            </a:r>
            <a:r>
              <a:rPr lang="en-GB" sz="1400" dirty="0" err="1">
                <a:latin typeface="Helvetica 45 Light"/>
              </a:rPr>
              <a:t>Zeithaml</a:t>
            </a:r>
            <a:r>
              <a:rPr lang="en-GB" sz="1400" dirty="0">
                <a:latin typeface="Helvetica 45 Light"/>
              </a:rPr>
              <a:t> and Berry, 1985)</a:t>
            </a:r>
            <a:endParaRPr lang="en-US" sz="1400" dirty="0">
              <a:latin typeface="Helvetica 45 Light"/>
            </a:endParaRPr>
          </a:p>
          <a:p>
            <a:pPr lvl="1"/>
            <a:r>
              <a:rPr lang="en-US" dirty="0" smtClean="0"/>
              <a:t>SERVPERF</a:t>
            </a:r>
          </a:p>
          <a:p>
            <a:pPr marL="457200" lvl="1" indent="282575">
              <a:buNone/>
            </a:pPr>
            <a:r>
              <a:rPr lang="en-GB" sz="1400" dirty="0">
                <a:latin typeface="Helvetica 45 Light"/>
              </a:rPr>
              <a:t>(Cronin and Taylor, 1992)</a:t>
            </a:r>
            <a:endParaRPr lang="zh-HK" altLang="en-US" sz="1400" dirty="0">
              <a:latin typeface="Helvetica 45 Light"/>
            </a:endParaRPr>
          </a:p>
          <a:p>
            <a:pPr marL="457200" lvl="1" indent="282575">
              <a:buNone/>
            </a:pPr>
            <a:endParaRPr lang="en-US" sz="1400" dirty="0">
              <a:latin typeface="Helvetica 45 Light"/>
            </a:endParaRPr>
          </a:p>
          <a:p>
            <a:pPr marL="457200" lvl="1" indent="282575">
              <a:buNone/>
            </a:pPr>
            <a:endParaRPr lang="en-US" dirty="0" smtClean="0"/>
          </a:p>
          <a:p>
            <a:endParaRPr lang="en-US" dirty="0"/>
          </a:p>
          <a:p>
            <a:endParaRPr lang="en-US" dirty="0"/>
          </a:p>
        </p:txBody>
      </p:sp>
    </p:spTree>
    <p:extLst>
      <p:ext uri="{BB962C8B-B14F-4D97-AF65-F5344CB8AC3E}">
        <p14:creationId xmlns:p14="http://schemas.microsoft.com/office/powerpoint/2010/main" val="2679175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Result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79594091"/>
              </p:ext>
            </p:extLst>
          </p:nvPr>
        </p:nvGraphicFramePr>
        <p:xfrm>
          <a:off x="594360" y="1676400"/>
          <a:ext cx="7955280" cy="43448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75656" y="5970996"/>
            <a:ext cx="1087157" cy="276999"/>
          </a:xfrm>
          <a:prstGeom prst="rect">
            <a:avLst/>
          </a:prstGeom>
          <a:noFill/>
        </p:spPr>
        <p:txBody>
          <a:bodyPr wrap="none" rtlCol="0">
            <a:spAutoFit/>
          </a:bodyPr>
          <a:lstStyle/>
          <a:p>
            <a:r>
              <a:rPr lang="en-US" altLang="zh-HK" sz="1200" i="1" dirty="0" smtClean="0">
                <a:latin typeface="Calibri Light" panose="020F0302020204030204" pitchFamily="34" charset="0"/>
                <a:cs typeface="Calibri Light" panose="020F0302020204030204" pitchFamily="34" charset="0"/>
              </a:rPr>
              <a:t>(p</a:t>
            </a:r>
            <a:r>
              <a:rPr lang="en-US" altLang="zh-HK" sz="1200" dirty="0" smtClean="0">
                <a:latin typeface="Calibri Light" panose="020F0302020204030204" pitchFamily="34" charset="0"/>
                <a:cs typeface="Calibri Light" panose="020F0302020204030204" pitchFamily="34" charset="0"/>
              </a:rPr>
              <a:t> &lt; 0.001***)</a:t>
            </a:r>
            <a:endParaRPr lang="zh-HK" altLang="en-US" sz="1200" i="1" dirty="0">
              <a:latin typeface="Calibri Light" panose="020F0302020204030204" pitchFamily="34" charset="0"/>
              <a:cs typeface="Calibri Light" panose="020F0302020204030204" pitchFamily="34" charset="0"/>
            </a:endParaRPr>
          </a:p>
        </p:txBody>
      </p:sp>
      <p:sp>
        <p:nvSpPr>
          <p:cNvPr id="7" name="TextBox 6"/>
          <p:cNvSpPr txBox="1"/>
          <p:nvPr/>
        </p:nvSpPr>
        <p:spPr>
          <a:xfrm>
            <a:off x="3347864" y="5970995"/>
            <a:ext cx="1087157" cy="276999"/>
          </a:xfrm>
          <a:prstGeom prst="rect">
            <a:avLst/>
          </a:prstGeom>
          <a:noFill/>
        </p:spPr>
        <p:txBody>
          <a:bodyPr wrap="none" rtlCol="0">
            <a:spAutoFit/>
          </a:bodyPr>
          <a:lstStyle/>
          <a:p>
            <a:r>
              <a:rPr lang="en-US" altLang="zh-HK" sz="1200" i="1" dirty="0" smtClean="0">
                <a:latin typeface="Calibri Light" panose="020F0302020204030204" pitchFamily="34" charset="0"/>
                <a:cs typeface="Calibri Light" panose="020F0302020204030204" pitchFamily="34" charset="0"/>
              </a:rPr>
              <a:t>(p</a:t>
            </a:r>
            <a:r>
              <a:rPr lang="en-US" altLang="zh-HK" sz="1200" dirty="0" smtClean="0">
                <a:latin typeface="Calibri Light" panose="020F0302020204030204" pitchFamily="34" charset="0"/>
                <a:cs typeface="Calibri Light" panose="020F0302020204030204" pitchFamily="34" charset="0"/>
              </a:rPr>
              <a:t> &lt; 0.001***)</a:t>
            </a:r>
            <a:endParaRPr lang="zh-HK" altLang="en-US" sz="1200" i="1" dirty="0">
              <a:latin typeface="Calibri Light" panose="020F0302020204030204" pitchFamily="34" charset="0"/>
              <a:cs typeface="Calibri Light" panose="020F0302020204030204" pitchFamily="34" charset="0"/>
            </a:endParaRPr>
          </a:p>
        </p:txBody>
      </p:sp>
      <p:sp>
        <p:nvSpPr>
          <p:cNvPr id="8" name="TextBox 7"/>
          <p:cNvSpPr txBox="1"/>
          <p:nvPr/>
        </p:nvSpPr>
        <p:spPr>
          <a:xfrm>
            <a:off x="5220072" y="5970994"/>
            <a:ext cx="856325" cy="276999"/>
          </a:xfrm>
          <a:prstGeom prst="rect">
            <a:avLst/>
          </a:prstGeom>
          <a:noFill/>
        </p:spPr>
        <p:txBody>
          <a:bodyPr wrap="none" rtlCol="0">
            <a:spAutoFit/>
          </a:bodyPr>
          <a:lstStyle/>
          <a:p>
            <a:r>
              <a:rPr lang="en-US" altLang="zh-HK" sz="1200" i="1" dirty="0" smtClean="0">
                <a:latin typeface="Calibri Light" panose="020F0302020204030204" pitchFamily="34" charset="0"/>
                <a:cs typeface="Calibri Light" panose="020F0302020204030204" pitchFamily="34" charset="0"/>
              </a:rPr>
              <a:t>(p</a:t>
            </a:r>
            <a:r>
              <a:rPr lang="en-US" altLang="zh-HK" sz="1200" dirty="0" smtClean="0">
                <a:latin typeface="Calibri Light" panose="020F0302020204030204" pitchFamily="34" charset="0"/>
                <a:cs typeface="Calibri Light" panose="020F0302020204030204" pitchFamily="34" charset="0"/>
              </a:rPr>
              <a:t> = 0.055)</a:t>
            </a:r>
            <a:endParaRPr lang="zh-HK" altLang="en-US" sz="12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79175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a:t>Positive</a:t>
            </a:r>
          </a:p>
          <a:p>
            <a:pPr lvl="1"/>
            <a:r>
              <a:rPr lang="en-US" dirty="0" smtClean="0"/>
              <a:t>“</a:t>
            </a:r>
            <a:r>
              <a:rPr lang="en-US" dirty="0"/>
              <a:t>E” </a:t>
            </a:r>
            <a:r>
              <a:rPr lang="en-US" dirty="0" smtClean="0"/>
              <a:t>(</a:t>
            </a:r>
            <a:r>
              <a:rPr lang="en-US" dirty="0"/>
              <a:t>p &lt; 0.001</a:t>
            </a:r>
            <a:r>
              <a:rPr lang="en-US" dirty="0" smtClean="0"/>
              <a:t>***)</a:t>
            </a:r>
            <a:endParaRPr lang="en-US" dirty="0"/>
          </a:p>
          <a:p>
            <a:pPr lvl="1"/>
            <a:r>
              <a:rPr lang="en-US" dirty="0" smtClean="0"/>
              <a:t>“</a:t>
            </a:r>
            <a:r>
              <a:rPr lang="en-US" dirty="0"/>
              <a:t>T” (p &lt; 0.001</a:t>
            </a:r>
            <a:r>
              <a:rPr lang="en-US" dirty="0" smtClean="0"/>
              <a:t>***)</a:t>
            </a:r>
          </a:p>
          <a:p>
            <a:r>
              <a:rPr lang="en-US" dirty="0" smtClean="0"/>
              <a:t>Negative</a:t>
            </a:r>
          </a:p>
          <a:p>
            <a:pPr lvl="1"/>
            <a:r>
              <a:rPr lang="en-US" dirty="0" smtClean="0"/>
              <a:t>“</a:t>
            </a:r>
            <a:r>
              <a:rPr lang="en-US" dirty="0"/>
              <a:t>H</a:t>
            </a:r>
            <a:r>
              <a:rPr lang="en-US" dirty="0" smtClean="0"/>
              <a:t>” (</a:t>
            </a:r>
            <a:r>
              <a:rPr lang="en-US" dirty="0"/>
              <a:t>p = 0.055</a:t>
            </a:r>
            <a:r>
              <a:rPr lang="en-US" dirty="0" smtClean="0"/>
              <a:t>)</a:t>
            </a:r>
            <a:endParaRPr lang="en-US" dirty="0"/>
          </a:p>
        </p:txBody>
      </p:sp>
    </p:spTree>
    <p:extLst>
      <p:ext uri="{BB962C8B-B14F-4D97-AF65-F5344CB8AC3E}">
        <p14:creationId xmlns:p14="http://schemas.microsoft.com/office/powerpoint/2010/main" val="156572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Female smile with heat canting</a:t>
            </a:r>
          </a:p>
          <a:p>
            <a:pPr lvl="1"/>
            <a:r>
              <a:rPr lang="en-US" dirty="0"/>
              <a:t>lower reliability</a:t>
            </a:r>
          </a:p>
          <a:p>
            <a:pPr marL="457200" lvl="1" indent="282575">
              <a:buNone/>
            </a:pPr>
            <a:r>
              <a:rPr lang="en-US" sz="1400" dirty="0">
                <a:latin typeface="Helvetica 45 Light"/>
              </a:rPr>
              <a:t>(</a:t>
            </a:r>
            <a:r>
              <a:rPr lang="en-US" sz="1400" dirty="0" err="1">
                <a:latin typeface="Helvetica 45 Light"/>
              </a:rPr>
              <a:t>Otta</a:t>
            </a:r>
            <a:r>
              <a:rPr lang="en-US" sz="1400" dirty="0">
                <a:latin typeface="Helvetica 45 Light"/>
              </a:rPr>
              <a:t> et al., 1994) </a:t>
            </a:r>
          </a:p>
          <a:p>
            <a:pPr lvl="1"/>
            <a:r>
              <a:rPr lang="en-US" altLang="zh-HK" dirty="0" smtClean="0"/>
              <a:t>SERVPERF</a:t>
            </a:r>
          </a:p>
          <a:p>
            <a:pPr marL="457200" lvl="1" indent="282575">
              <a:buNone/>
            </a:pPr>
            <a:r>
              <a:rPr lang="en-GB" sz="1400" dirty="0">
                <a:latin typeface="Helvetica 45 Light"/>
              </a:rPr>
              <a:t>(Cronin and Taylor, 1992)</a:t>
            </a:r>
            <a:endParaRPr lang="zh-HK" altLang="en-US" sz="1400" dirty="0">
              <a:latin typeface="Helvetica 45 Light"/>
            </a:endParaRPr>
          </a:p>
          <a:p>
            <a:pPr marL="457200" lvl="1" indent="282575">
              <a:buNone/>
            </a:pPr>
            <a:endParaRPr lang="en-US" b="1" dirty="0"/>
          </a:p>
          <a:p>
            <a:pPr lvl="1"/>
            <a:endParaRPr lang="en-US" dirty="0" smtClean="0"/>
          </a:p>
          <a:p>
            <a:pPr marL="457200" lvl="1" indent="282575">
              <a:buNone/>
            </a:pPr>
            <a:endParaRPr lang="en-US" dirty="0" smtClean="0"/>
          </a:p>
        </p:txBody>
      </p:sp>
    </p:spTree>
    <p:extLst>
      <p:ext uri="{BB962C8B-B14F-4D97-AF65-F5344CB8AC3E}">
        <p14:creationId xmlns:p14="http://schemas.microsoft.com/office/powerpoint/2010/main" val="1575888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 To Return</a:t>
            </a:r>
          </a:p>
        </p:txBody>
      </p:sp>
      <p:sp>
        <p:nvSpPr>
          <p:cNvPr id="3" name="Content Placeholder 2"/>
          <p:cNvSpPr>
            <a:spLocks noGrp="1"/>
          </p:cNvSpPr>
          <p:nvPr>
            <p:ph idx="1"/>
          </p:nvPr>
        </p:nvSpPr>
        <p:spPr/>
        <p:txBody>
          <a:bodyPr/>
          <a:lstStyle/>
          <a:p>
            <a:pPr marL="457200" lvl="1" indent="282575">
              <a:buNone/>
            </a:pPr>
            <a:endParaRPr lang="en-US" b="1" dirty="0"/>
          </a:p>
          <a:p>
            <a:pPr lvl="1"/>
            <a:endParaRPr lang="en-US" dirty="0" smtClean="0"/>
          </a:p>
          <a:p>
            <a:pPr marL="457200" lvl="1" indent="282575">
              <a:buNone/>
            </a:pPr>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val="4045740688"/>
              </p:ext>
            </p:extLst>
          </p:nvPr>
        </p:nvGraphicFramePr>
        <p:xfrm>
          <a:off x="4800600" y="1600200"/>
          <a:ext cx="365760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098505822"/>
              </p:ext>
            </p:extLst>
          </p:nvPr>
        </p:nvGraphicFramePr>
        <p:xfrm>
          <a:off x="696144" y="3916680"/>
          <a:ext cx="365760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788318850"/>
              </p:ext>
            </p:extLst>
          </p:nvPr>
        </p:nvGraphicFramePr>
        <p:xfrm>
          <a:off x="4800600" y="3916680"/>
          <a:ext cx="3657600" cy="256032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914400" y="2819400"/>
            <a:ext cx="182880" cy="18288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2286000"/>
            <a:ext cx="182880" cy="1828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2169467"/>
            <a:ext cx="2751074" cy="461665"/>
          </a:xfrm>
          <a:prstGeom prst="rect">
            <a:avLst/>
          </a:prstGeom>
          <a:noFill/>
        </p:spPr>
        <p:txBody>
          <a:bodyPr wrap="none" rtlCol="0">
            <a:spAutoFit/>
          </a:bodyPr>
          <a:lstStyle/>
          <a:p>
            <a:r>
              <a:rPr lang="en-US" dirty="0" smtClean="0">
                <a:latin typeface="Helvetica 45 Light"/>
              </a:rPr>
              <a:t>Smiles with factors</a:t>
            </a:r>
            <a:endParaRPr lang="en-US" dirty="0">
              <a:latin typeface="Helvetica 45 Light"/>
            </a:endParaRPr>
          </a:p>
        </p:txBody>
      </p:sp>
      <p:sp>
        <p:nvSpPr>
          <p:cNvPr id="10" name="TextBox 9"/>
          <p:cNvSpPr txBox="1"/>
          <p:nvPr/>
        </p:nvSpPr>
        <p:spPr>
          <a:xfrm>
            <a:off x="1219200" y="2702867"/>
            <a:ext cx="3179075" cy="461665"/>
          </a:xfrm>
          <a:prstGeom prst="rect">
            <a:avLst/>
          </a:prstGeom>
          <a:noFill/>
        </p:spPr>
        <p:txBody>
          <a:bodyPr wrap="none" rtlCol="0">
            <a:spAutoFit/>
          </a:bodyPr>
          <a:lstStyle/>
          <a:p>
            <a:r>
              <a:rPr lang="en-US" dirty="0" smtClean="0">
                <a:latin typeface="Helvetica 45 Light"/>
              </a:rPr>
              <a:t>Smiles without factors</a:t>
            </a:r>
            <a:endParaRPr lang="en-US" dirty="0">
              <a:latin typeface="Helvetica 45 Light"/>
            </a:endParaRPr>
          </a:p>
        </p:txBody>
      </p:sp>
    </p:spTree>
    <p:extLst>
      <p:ext uri="{BB962C8B-B14F-4D97-AF65-F5344CB8AC3E}">
        <p14:creationId xmlns:p14="http://schemas.microsoft.com/office/powerpoint/2010/main" val="26016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 </a:t>
            </a:r>
            <a:r>
              <a:rPr lang="en-US" dirty="0" smtClean="0"/>
              <a:t>To </a:t>
            </a:r>
            <a:r>
              <a:rPr lang="en-US" dirty="0"/>
              <a:t>R</a:t>
            </a:r>
            <a:r>
              <a:rPr lang="en-US" dirty="0" smtClean="0"/>
              <a:t>eturn</a:t>
            </a:r>
            <a:endParaRPr lang="en-US" dirty="0"/>
          </a:p>
        </p:txBody>
      </p:sp>
      <p:sp>
        <p:nvSpPr>
          <p:cNvPr id="3" name="Content Placeholder 2"/>
          <p:cNvSpPr>
            <a:spLocks noGrp="1"/>
          </p:cNvSpPr>
          <p:nvPr>
            <p:ph idx="1"/>
          </p:nvPr>
        </p:nvSpPr>
        <p:spPr/>
        <p:txBody>
          <a:bodyPr/>
          <a:lstStyle/>
          <a:p>
            <a:r>
              <a:rPr lang="en-US" dirty="0"/>
              <a:t>The most </a:t>
            </a:r>
            <a:r>
              <a:rPr lang="en-US" dirty="0" smtClean="0"/>
              <a:t>suggested smile to improve customer intention to return</a:t>
            </a:r>
          </a:p>
          <a:p>
            <a:pPr lvl="1"/>
            <a:r>
              <a:rPr lang="en-US" dirty="0" smtClean="0"/>
              <a:t>“ET”</a:t>
            </a:r>
            <a:endParaRPr lang="zh-HK" altLang="en-US" sz="1400" dirty="0">
              <a:latin typeface="Helvetica 45 Ligh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514600"/>
            <a:ext cx="2690100" cy="3657600"/>
          </a:xfrm>
          <a:prstGeom prst="snip2SameRect">
            <a:avLst/>
          </a:prstGeom>
        </p:spPr>
      </p:pic>
    </p:spTree>
    <p:extLst>
      <p:ext uri="{BB962C8B-B14F-4D97-AF65-F5344CB8AC3E}">
        <p14:creationId xmlns:p14="http://schemas.microsoft.com/office/powerpoint/2010/main" val="260160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Demographic Background</a:t>
            </a:r>
            <a:endParaRPr lang="en-US" dirty="0"/>
          </a:p>
        </p:txBody>
      </p:sp>
      <p:sp>
        <p:nvSpPr>
          <p:cNvPr id="3" name="Content Placeholder 2"/>
          <p:cNvSpPr>
            <a:spLocks noGrp="1"/>
          </p:cNvSpPr>
          <p:nvPr>
            <p:ph idx="1"/>
          </p:nvPr>
        </p:nvSpPr>
        <p:spPr/>
        <p:txBody>
          <a:bodyPr/>
          <a:lstStyle/>
          <a:p>
            <a:r>
              <a:rPr lang="en-US" dirty="0" smtClean="0"/>
              <a:t>Age</a:t>
            </a:r>
          </a:p>
          <a:p>
            <a:pPr lvl="1"/>
            <a:r>
              <a:rPr lang="en-US" dirty="0" smtClean="0"/>
              <a:t>People tend to be more sensitive to the authenticity of smile by their age growing. </a:t>
            </a:r>
          </a:p>
          <a:p>
            <a:pPr marL="457200" lvl="1" indent="285750">
              <a:buNone/>
            </a:pPr>
            <a:r>
              <a:rPr lang="en-GB" sz="1400" dirty="0">
                <a:latin typeface="Helvetica 45 Light"/>
              </a:rPr>
              <a:t>(Calder et al., 2003; </a:t>
            </a:r>
            <a:r>
              <a:rPr lang="en-GB" sz="1400" dirty="0" err="1">
                <a:latin typeface="Helvetica 45 Light"/>
              </a:rPr>
              <a:t>Slessor</a:t>
            </a:r>
            <a:r>
              <a:rPr lang="en-GB" sz="1400" dirty="0">
                <a:latin typeface="Helvetica 45 Light"/>
              </a:rPr>
              <a:t>, Miles, Bull and Phillips, 2010; Williams et al., </a:t>
            </a:r>
            <a:r>
              <a:rPr lang="en-GB" sz="1400" dirty="0" smtClean="0">
                <a:latin typeface="Helvetica 45 Light"/>
              </a:rPr>
              <a:t>2006</a:t>
            </a:r>
            <a:r>
              <a:rPr lang="en-GB" sz="1400" dirty="0">
                <a:latin typeface="Helvetica 45 Light"/>
              </a:rPr>
              <a:t>)</a:t>
            </a:r>
            <a:endParaRPr lang="en-US" dirty="0" smtClean="0"/>
          </a:p>
          <a:p>
            <a:r>
              <a:rPr lang="en-US" altLang="zh-HK" dirty="0" smtClean="0">
                <a:latin typeface="Helvetica 45 Light"/>
              </a:rPr>
              <a:t>Female</a:t>
            </a:r>
          </a:p>
          <a:p>
            <a:pPr lvl="1"/>
            <a:r>
              <a:rPr lang="en-US" altLang="zh-HK" dirty="0" smtClean="0">
                <a:latin typeface="Helvetica 45 Light"/>
              </a:rPr>
              <a:t>Female customer is easier to be satisfied by smile with teeth showing.</a:t>
            </a:r>
          </a:p>
          <a:p>
            <a:pPr marL="457200" lvl="1" indent="285750">
              <a:buNone/>
            </a:pPr>
            <a:r>
              <a:rPr lang="en-GB" sz="1400" dirty="0">
                <a:latin typeface="Helvetica 45 Light"/>
              </a:rPr>
              <a:t>(Calder et al., 2003; </a:t>
            </a:r>
            <a:r>
              <a:rPr lang="en-GB" sz="1400" dirty="0" err="1">
                <a:latin typeface="Helvetica 45 Light"/>
              </a:rPr>
              <a:t>Slessor</a:t>
            </a:r>
            <a:r>
              <a:rPr lang="en-GB" sz="1400" dirty="0">
                <a:latin typeface="Helvetica 45 Light"/>
              </a:rPr>
              <a:t>, Miles, Bull and Phillips, 2010; Williams et al., 2006)</a:t>
            </a:r>
            <a:endParaRPr lang="en-US" sz="1400" dirty="0">
              <a:latin typeface="Helvetica 45 Light"/>
            </a:endParaRPr>
          </a:p>
          <a:p>
            <a:pPr marL="457200" lvl="1" indent="285750">
              <a:buNone/>
            </a:pPr>
            <a:endParaRPr lang="en-US" altLang="zh-HK" dirty="0" smtClean="0">
              <a:latin typeface="Helvetica 45 Light"/>
            </a:endParaRPr>
          </a:p>
          <a:p>
            <a:pPr lvl="1"/>
            <a:endParaRPr lang="en-US" altLang="zh-HK" dirty="0" smtClean="0">
              <a:latin typeface="Helvetica 45 Light"/>
            </a:endParaRPr>
          </a:p>
          <a:p>
            <a:pPr lvl="1"/>
            <a:endParaRPr lang="zh-HK" altLang="en-US" dirty="0">
              <a:latin typeface="Helvetica 45 Light"/>
            </a:endParaRPr>
          </a:p>
          <a:p>
            <a:pPr marL="457200" lvl="1" indent="282575">
              <a:buNone/>
            </a:pPr>
            <a:endParaRPr lang="en-US" b="1" dirty="0"/>
          </a:p>
          <a:p>
            <a:pPr lvl="1"/>
            <a:endParaRPr lang="en-US" dirty="0" smtClean="0"/>
          </a:p>
          <a:p>
            <a:pPr marL="457200" lvl="1" indent="282575">
              <a:buNone/>
            </a:pPr>
            <a:endParaRPr lang="en-US" dirty="0" smtClean="0"/>
          </a:p>
        </p:txBody>
      </p:sp>
    </p:spTree>
    <p:extLst>
      <p:ext uri="{BB962C8B-B14F-4D97-AF65-F5344CB8AC3E}">
        <p14:creationId xmlns:p14="http://schemas.microsoft.com/office/powerpoint/2010/main" val="260160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The best?</a:t>
            </a:r>
          </a:p>
          <a:p>
            <a:pPr lvl="1"/>
            <a:r>
              <a:rPr lang="en-GB" altLang="zh-HK" dirty="0" smtClean="0"/>
              <a:t>experiential knowledge</a:t>
            </a:r>
            <a:endParaRPr lang="en-US" dirty="0"/>
          </a:p>
          <a:p>
            <a:pPr lvl="1"/>
            <a:r>
              <a:rPr lang="en-GB" altLang="zh-HK" dirty="0" smtClean="0"/>
              <a:t>conceptual knowledge</a:t>
            </a:r>
            <a:endParaRPr lang="en-US" altLang="zh-HK" dirty="0" smtClean="0"/>
          </a:p>
          <a:p>
            <a:pPr marL="457200" lvl="1" indent="285750">
              <a:buNone/>
            </a:pPr>
            <a:r>
              <a:rPr lang="en-GB" altLang="zh-HK" sz="1400" dirty="0" smtClean="0">
                <a:latin typeface="Helvetica 45 Light"/>
              </a:rPr>
              <a:t>(Robinson and </a:t>
            </a:r>
            <a:r>
              <a:rPr lang="en-GB" altLang="zh-HK" sz="1400" dirty="0" err="1" smtClean="0">
                <a:latin typeface="Helvetica 45 Light"/>
              </a:rPr>
              <a:t>Clore</a:t>
            </a:r>
            <a:r>
              <a:rPr lang="en-GB" altLang="zh-HK" sz="1400" dirty="0" smtClean="0">
                <a:latin typeface="Helvetica 45 Light"/>
              </a:rPr>
              <a:t>, 2002)</a:t>
            </a:r>
            <a:endParaRPr lang="en-US" sz="1400" dirty="0" smtClean="0">
              <a:latin typeface="Helvetica 45 Light"/>
            </a:endParaRPr>
          </a:p>
          <a:p>
            <a:pPr marL="457200" lvl="1" indent="285750">
              <a:buNone/>
            </a:pP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3372" b="100000" l="0" r="100000"/>
                    </a14:imgEffect>
                  </a14:imgLayer>
                </a14:imgProps>
              </a:ext>
              <a:ext uri="{28A0092B-C50C-407E-A947-70E740481C1C}">
                <a14:useLocalDpi xmlns:a14="http://schemas.microsoft.com/office/drawing/2010/main" val="0"/>
              </a:ext>
            </a:extLst>
          </a:blip>
          <a:stretch>
            <a:fillRect/>
          </a:stretch>
        </p:blipFill>
        <p:spPr>
          <a:xfrm>
            <a:off x="5562600" y="2514600"/>
            <a:ext cx="2690100" cy="3657600"/>
          </a:xfrm>
          <a:prstGeom prst="snip2SameRect">
            <a:avLst/>
          </a:prstGeom>
        </p:spPr>
      </p:pic>
    </p:spTree>
    <p:extLst>
      <p:ext uri="{BB962C8B-B14F-4D97-AF65-F5344CB8AC3E}">
        <p14:creationId xmlns:p14="http://schemas.microsoft.com/office/powerpoint/2010/main" val="30801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The best?</a:t>
            </a:r>
          </a:p>
          <a:p>
            <a:pPr lvl="1"/>
            <a:r>
              <a:rPr lang="en-US" altLang="zh-HK" dirty="0" smtClean="0"/>
              <a:t>halo effect</a:t>
            </a:r>
          </a:p>
          <a:p>
            <a:pPr marL="457200" lvl="1" indent="285750">
              <a:buNone/>
            </a:pPr>
            <a:r>
              <a:rPr lang="en-US" altLang="zh-HK" sz="1400" dirty="0">
                <a:latin typeface="Helvetica 45 Light"/>
              </a:rPr>
              <a:t>(</a:t>
            </a:r>
            <a:r>
              <a:rPr lang="en-US" altLang="zh-HK" sz="1400" dirty="0" err="1">
                <a:latin typeface="Helvetica 45 Light"/>
              </a:rPr>
              <a:t>Nisbett</a:t>
            </a:r>
            <a:r>
              <a:rPr lang="en-US" altLang="zh-HK" sz="1400" dirty="0">
                <a:latin typeface="Helvetica 45 Light"/>
              </a:rPr>
              <a:t> &amp; Wilson, 1977; Thorndike, 1920</a:t>
            </a:r>
            <a:r>
              <a:rPr lang="en-US" altLang="zh-HK" sz="1400" dirty="0" smtClean="0">
                <a:latin typeface="Helvetica 45 Light"/>
              </a:rPr>
              <a:t>)</a:t>
            </a:r>
            <a:endParaRPr lang="en-US" altLang="zh-HK" sz="1400" dirty="0">
              <a:latin typeface="Helvetica 45 Light"/>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3372" b="100000" l="0" r="100000"/>
                    </a14:imgEffect>
                  </a14:imgLayer>
                </a14:imgProps>
              </a:ext>
              <a:ext uri="{28A0092B-C50C-407E-A947-70E740481C1C}">
                <a14:useLocalDpi xmlns:a14="http://schemas.microsoft.com/office/drawing/2010/main" val="0"/>
              </a:ext>
            </a:extLst>
          </a:blip>
          <a:stretch>
            <a:fillRect/>
          </a:stretch>
        </p:blipFill>
        <p:spPr>
          <a:xfrm>
            <a:off x="5562600" y="2514600"/>
            <a:ext cx="2690100" cy="3657600"/>
          </a:xfrm>
          <a:prstGeom prst="snip2SameRect">
            <a:avLst/>
          </a:prstGeom>
        </p:spPr>
      </p:pic>
      <p:sp>
        <p:nvSpPr>
          <p:cNvPr id="5" name="Oval 4"/>
          <p:cNvSpPr/>
          <p:nvPr/>
        </p:nvSpPr>
        <p:spPr>
          <a:xfrm>
            <a:off x="6019800" y="2451269"/>
            <a:ext cx="1620180" cy="301843"/>
          </a:xfrm>
          <a:prstGeom prst="ellipse">
            <a:avLst/>
          </a:prstGeom>
          <a:noFill/>
          <a:ln w="38100">
            <a:solidFill>
              <a:srgbClr val="FFFC08"/>
            </a:solidFill>
          </a:ln>
          <a:effectLst>
            <a:glow rad="76200">
              <a:srgbClr val="FFFC08">
                <a:alpha val="60000"/>
              </a:srgbClr>
            </a:glow>
            <a:reflection blurRad="127000" stA="5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70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2104"/>
            <a:ext cx="8229600" cy="813792"/>
          </a:xfrm>
        </p:spPr>
        <p:txBody>
          <a:bodyPr>
            <a:normAutofit lnSpcReduction="10000"/>
          </a:bodyPr>
          <a:lstStyle/>
          <a:p>
            <a:pPr marL="0" indent="0" algn="ctr">
              <a:buNone/>
            </a:pPr>
            <a:r>
              <a:rPr lang="en-US" sz="5000" b="1" dirty="0" smtClean="0"/>
              <a:t>Thank You</a:t>
            </a:r>
            <a:endParaRPr lang="en-US" sz="5000" b="1" dirty="0"/>
          </a:p>
        </p:txBody>
      </p:sp>
    </p:spTree>
    <p:extLst>
      <p:ext uri="{BB962C8B-B14F-4D97-AF65-F5344CB8AC3E}">
        <p14:creationId xmlns:p14="http://schemas.microsoft.com/office/powerpoint/2010/main" val="80504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sp>
        <p:nvSpPr>
          <p:cNvPr id="3" name="Inhaltsplatzhalter 2"/>
          <p:cNvSpPr>
            <a:spLocks noGrp="1"/>
          </p:cNvSpPr>
          <p:nvPr>
            <p:ph idx="1"/>
          </p:nvPr>
        </p:nvSpPr>
        <p:spPr>
          <a:xfrm>
            <a:off x="457200" y="1700808"/>
            <a:ext cx="5029200" cy="4425355"/>
          </a:xfrm>
        </p:spPr>
        <p:txBody>
          <a:bodyPr/>
          <a:lstStyle/>
          <a:p>
            <a:r>
              <a:rPr lang="de-AT" dirty="0" smtClean="0"/>
              <a:t>Do you know how to present it? </a:t>
            </a:r>
            <a:endParaRPr lang="de-AT" dirty="0"/>
          </a:p>
        </p:txBody>
      </p:sp>
      <p:grpSp>
        <p:nvGrpSpPr>
          <p:cNvPr id="11" name="Group 10"/>
          <p:cNvGrpSpPr/>
          <p:nvPr/>
        </p:nvGrpSpPr>
        <p:grpSpPr>
          <a:xfrm>
            <a:off x="5198812" y="1806714"/>
            <a:ext cx="2802188" cy="4365486"/>
            <a:chOff x="5198812" y="1806714"/>
            <a:chExt cx="2802188" cy="4365486"/>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812" y="2362200"/>
              <a:ext cx="2802188" cy="3810000"/>
            </a:xfrm>
            <a:prstGeom prst="snip1Rect">
              <a:avLst>
                <a:gd name="adj" fmla="val 50000"/>
              </a:avLst>
            </a:prstGeom>
          </p:spPr>
        </p:pic>
        <p:sp>
          <p:nvSpPr>
            <p:cNvPr id="8" name="Rectangle 7"/>
            <p:cNvSpPr/>
            <p:nvPr/>
          </p:nvSpPr>
          <p:spPr>
            <a:xfrm>
              <a:off x="6436948" y="1806714"/>
              <a:ext cx="497252" cy="707886"/>
            </a:xfrm>
            <a:prstGeom prst="rect">
              <a:avLst/>
            </a:prstGeom>
          </p:spPr>
          <p:txBody>
            <a:bodyPr wrap="none">
              <a:spAutoFit/>
            </a:bodyPr>
            <a:lstStyle/>
            <a:p>
              <a:r>
                <a:rPr lang="en-US" altLang="zh-HK" sz="4000" b="1" dirty="0"/>
                <a:t>?</a:t>
              </a:r>
              <a:endParaRPr lang="zh-HK" altLang="en-US" sz="4000" dirty="0"/>
            </a:p>
          </p:txBody>
        </p:sp>
        <p:sp>
          <p:nvSpPr>
            <p:cNvPr id="9" name="Rectangle 8"/>
            <p:cNvSpPr/>
            <p:nvPr/>
          </p:nvSpPr>
          <p:spPr>
            <a:xfrm rot="2700000">
              <a:off x="6849978" y="1650554"/>
              <a:ext cx="732893" cy="1169551"/>
            </a:xfrm>
            <a:prstGeom prst="rect">
              <a:avLst/>
            </a:prstGeom>
          </p:spPr>
          <p:txBody>
            <a:bodyPr wrap="none">
              <a:spAutoFit/>
            </a:bodyPr>
            <a:lstStyle/>
            <a:p>
              <a:r>
                <a:rPr lang="en-US" altLang="zh-HK" sz="7000" b="1" dirty="0"/>
                <a:t>?</a:t>
              </a:r>
              <a:endParaRPr lang="zh-HK" altLang="en-US" sz="7000" dirty="0"/>
            </a:p>
          </p:txBody>
        </p:sp>
        <p:sp>
          <p:nvSpPr>
            <p:cNvPr id="10" name="Rectangle 9"/>
            <p:cNvSpPr/>
            <p:nvPr/>
          </p:nvSpPr>
          <p:spPr>
            <a:xfrm rot="5400000">
              <a:off x="7093631" y="2445431"/>
              <a:ext cx="497252" cy="707886"/>
            </a:xfrm>
            <a:prstGeom prst="rect">
              <a:avLst/>
            </a:prstGeom>
          </p:spPr>
          <p:txBody>
            <a:bodyPr wrap="none">
              <a:spAutoFit/>
            </a:bodyPr>
            <a:lstStyle/>
            <a:p>
              <a:r>
                <a:rPr lang="en-US" altLang="zh-HK" sz="4000" b="1" dirty="0"/>
                <a:t>?</a:t>
              </a:r>
              <a:endParaRPr lang="zh-HK" altLang="en-US" sz="4000" dirty="0"/>
            </a:p>
          </p:txBody>
        </p:sp>
      </p:grpSp>
    </p:spTree>
    <p:extLst>
      <p:ext uri="{BB962C8B-B14F-4D97-AF65-F5344CB8AC3E}">
        <p14:creationId xmlns:p14="http://schemas.microsoft.com/office/powerpoint/2010/main" val="778495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Rectangle 3"/>
          <p:cNvSpPr/>
          <p:nvPr/>
        </p:nvSpPr>
        <p:spPr>
          <a:xfrm>
            <a:off x="457200" y="3737916"/>
            <a:ext cx="8229600" cy="461665"/>
          </a:xfrm>
          <a:prstGeom prst="rect">
            <a:avLst/>
          </a:prstGeom>
        </p:spPr>
        <p:txBody>
          <a:bodyPr wrap="square">
            <a:spAutoFit/>
          </a:bodyPr>
          <a:lstStyle/>
          <a:p>
            <a:pPr marL="457200" indent="-457200"/>
            <a:r>
              <a:rPr lang="en-GB" sz="1200" dirty="0"/>
              <a:t>Ekman, P., Davidson, R. J., &amp; Friesen, W. V. (1990). The </a:t>
            </a:r>
            <a:r>
              <a:rPr lang="en-GB" sz="1200" dirty="0" err="1"/>
              <a:t>Duchenne</a:t>
            </a:r>
            <a:r>
              <a:rPr lang="en-GB" sz="1200" dirty="0"/>
              <a:t> smile: Emotional expression and brain physiology: II. </a:t>
            </a:r>
            <a:r>
              <a:rPr lang="en-GB" sz="1200" i="1" dirty="0"/>
              <a:t>Journal of personality and social psychology</a:t>
            </a:r>
            <a:r>
              <a:rPr lang="en-GB" sz="1200" dirty="0"/>
              <a:t>, </a:t>
            </a:r>
            <a:r>
              <a:rPr lang="en-GB" sz="1200" i="1" dirty="0"/>
              <a:t>58</a:t>
            </a:r>
            <a:r>
              <a:rPr lang="en-GB" sz="1200" dirty="0"/>
              <a:t>(2), 342.</a:t>
            </a:r>
            <a:endParaRPr lang="en-US" sz="1200" dirty="0"/>
          </a:p>
        </p:txBody>
      </p:sp>
      <p:sp>
        <p:nvSpPr>
          <p:cNvPr id="5" name="Rectangle 4"/>
          <p:cNvSpPr/>
          <p:nvPr/>
        </p:nvSpPr>
        <p:spPr>
          <a:xfrm>
            <a:off x="457200" y="2134629"/>
            <a:ext cx="8229600" cy="461665"/>
          </a:xfrm>
          <a:prstGeom prst="rect">
            <a:avLst/>
          </a:prstGeom>
        </p:spPr>
        <p:txBody>
          <a:bodyPr wrap="square">
            <a:spAutoFit/>
          </a:bodyPr>
          <a:lstStyle/>
          <a:p>
            <a:pPr marL="457200" indent="-457200"/>
            <a:r>
              <a:rPr lang="en-GB" sz="1200" dirty="0"/>
              <a:t>Costa, M., &amp; </a:t>
            </a:r>
            <a:r>
              <a:rPr lang="en-GB" sz="1200" dirty="0" err="1"/>
              <a:t>Bitti</a:t>
            </a:r>
            <a:r>
              <a:rPr lang="en-GB" sz="1200" dirty="0"/>
              <a:t>, P. E. R. (2000). Face-ism effect and head canting in one's own and others' photographs. </a:t>
            </a:r>
            <a:r>
              <a:rPr lang="en-GB" sz="1200" i="1" dirty="0"/>
              <a:t>European Psychologist</a:t>
            </a:r>
            <a:r>
              <a:rPr lang="en-GB" sz="1200" dirty="0"/>
              <a:t>, </a:t>
            </a:r>
            <a:r>
              <a:rPr lang="en-GB" sz="1200" i="1" dirty="0"/>
              <a:t>5</a:t>
            </a:r>
            <a:r>
              <a:rPr lang="en-GB" sz="1200" dirty="0"/>
              <a:t>(4), 293.</a:t>
            </a:r>
            <a:endParaRPr lang="en-US" sz="1200" dirty="0"/>
          </a:p>
        </p:txBody>
      </p:sp>
      <p:sp>
        <p:nvSpPr>
          <p:cNvPr id="6" name="Rectangle 5"/>
          <p:cNvSpPr/>
          <p:nvPr/>
        </p:nvSpPr>
        <p:spPr>
          <a:xfrm>
            <a:off x="457200" y="2669058"/>
            <a:ext cx="8229600" cy="461665"/>
          </a:xfrm>
          <a:prstGeom prst="rect">
            <a:avLst/>
          </a:prstGeom>
        </p:spPr>
        <p:txBody>
          <a:bodyPr wrap="square">
            <a:spAutoFit/>
          </a:bodyPr>
          <a:lstStyle/>
          <a:p>
            <a:pPr marL="457200" indent="-457200"/>
            <a:r>
              <a:rPr lang="en-US" sz="1200" dirty="0"/>
              <a:t>Cronin Jr, J. J., &amp; Taylor, S. A. (1992). Measuring service quality: a reexamination and extension. </a:t>
            </a:r>
            <a:r>
              <a:rPr lang="en-US" sz="1200" i="1" dirty="0"/>
              <a:t>The journal of marketing</a:t>
            </a:r>
            <a:r>
              <a:rPr lang="en-US" sz="1200" dirty="0"/>
              <a:t>, 55-68.</a:t>
            </a:r>
          </a:p>
        </p:txBody>
      </p:sp>
      <p:sp>
        <p:nvSpPr>
          <p:cNvPr id="7" name="Rectangle 6"/>
          <p:cNvSpPr/>
          <p:nvPr/>
        </p:nvSpPr>
        <p:spPr>
          <a:xfrm>
            <a:off x="457200" y="4272345"/>
            <a:ext cx="8229600" cy="646331"/>
          </a:xfrm>
          <a:prstGeom prst="rect">
            <a:avLst/>
          </a:prstGeom>
        </p:spPr>
        <p:txBody>
          <a:bodyPr wrap="square">
            <a:spAutoFit/>
          </a:bodyPr>
          <a:lstStyle/>
          <a:p>
            <a:pPr marL="457200" indent="-457200"/>
            <a:r>
              <a:rPr lang="en-GB" sz="1200" dirty="0" err="1"/>
              <a:t>Grandey</a:t>
            </a:r>
            <a:r>
              <a:rPr lang="en-GB" sz="1200" dirty="0"/>
              <a:t>, A. A., Fisk, G. M., </a:t>
            </a:r>
            <a:r>
              <a:rPr lang="en-GB" sz="1200" dirty="0" err="1"/>
              <a:t>Mattila</a:t>
            </a:r>
            <a:r>
              <a:rPr lang="en-GB" sz="1200" dirty="0"/>
              <a:t>, A. S., Jansen, K. J., &amp; Sideman, L. A. (2005). Is “service with a smile” enough? Authenticity of positive displays during service encounters. </a:t>
            </a:r>
            <a:r>
              <a:rPr lang="en-GB" sz="1200" i="1" dirty="0"/>
              <a:t>Organizational </a:t>
            </a:r>
            <a:r>
              <a:rPr lang="en-GB" sz="1200" i="1" dirty="0" err="1"/>
              <a:t>Behavior</a:t>
            </a:r>
            <a:r>
              <a:rPr lang="en-GB" sz="1200" i="1" dirty="0"/>
              <a:t> and Human Decision Processes</a:t>
            </a:r>
            <a:r>
              <a:rPr lang="en-GB" sz="1200" dirty="0"/>
              <a:t>, </a:t>
            </a:r>
            <a:r>
              <a:rPr lang="en-GB" sz="1200" i="1" dirty="0"/>
              <a:t>96</a:t>
            </a:r>
            <a:r>
              <a:rPr lang="en-GB" sz="1200" dirty="0"/>
              <a:t>(1), 38-55.</a:t>
            </a:r>
            <a:endParaRPr lang="en-US" sz="1200" dirty="0"/>
          </a:p>
        </p:txBody>
      </p:sp>
      <p:sp>
        <p:nvSpPr>
          <p:cNvPr id="8" name="Rectangle 7"/>
          <p:cNvSpPr/>
          <p:nvPr/>
        </p:nvSpPr>
        <p:spPr>
          <a:xfrm>
            <a:off x="457200" y="1600200"/>
            <a:ext cx="8229600" cy="461665"/>
          </a:xfrm>
          <a:prstGeom prst="rect">
            <a:avLst/>
          </a:prstGeom>
        </p:spPr>
        <p:txBody>
          <a:bodyPr wrap="square">
            <a:spAutoFit/>
          </a:bodyPr>
          <a:lstStyle/>
          <a:p>
            <a:pPr marL="457200" indent="-457200"/>
            <a:r>
              <a:rPr lang="en-GB" sz="1200" dirty="0"/>
              <a:t>Calder, A. J., Keane, J., Manly, T., </a:t>
            </a:r>
            <a:r>
              <a:rPr lang="en-GB" sz="1200" dirty="0" err="1"/>
              <a:t>Sprengelmeyer</a:t>
            </a:r>
            <a:r>
              <a:rPr lang="en-GB" sz="1200" dirty="0"/>
              <a:t>, R., Scott, S., </a:t>
            </a:r>
            <a:r>
              <a:rPr lang="en-GB" sz="1200" dirty="0" err="1"/>
              <a:t>Nimmo</a:t>
            </a:r>
            <a:r>
              <a:rPr lang="en-GB" sz="1200" dirty="0"/>
              <a:t>-Smith, I., &amp; Young, A. W. (2003). Facial expression recognition across the adult life span. </a:t>
            </a:r>
            <a:r>
              <a:rPr lang="en-GB" sz="1200" i="1" dirty="0" err="1"/>
              <a:t>Neuropsychologia</a:t>
            </a:r>
            <a:r>
              <a:rPr lang="en-GB" sz="1200" dirty="0"/>
              <a:t>, </a:t>
            </a:r>
            <a:r>
              <a:rPr lang="en-GB" sz="1200" i="1" dirty="0"/>
              <a:t>41</a:t>
            </a:r>
            <a:r>
              <a:rPr lang="en-GB" sz="1200" dirty="0"/>
              <a:t>(2), 195-202.</a:t>
            </a:r>
            <a:endParaRPr lang="en-US" sz="1200" dirty="0"/>
          </a:p>
        </p:txBody>
      </p:sp>
      <p:sp>
        <p:nvSpPr>
          <p:cNvPr id="9" name="Rectangle 8"/>
          <p:cNvSpPr/>
          <p:nvPr/>
        </p:nvSpPr>
        <p:spPr>
          <a:xfrm>
            <a:off x="457200" y="5525869"/>
            <a:ext cx="8229600" cy="646331"/>
          </a:xfrm>
          <a:prstGeom prst="rect">
            <a:avLst/>
          </a:prstGeom>
        </p:spPr>
        <p:txBody>
          <a:bodyPr wrap="square">
            <a:spAutoFit/>
          </a:bodyPr>
          <a:lstStyle/>
          <a:p>
            <a:pPr marL="457200" indent="-457200"/>
            <a:r>
              <a:rPr lang="en-GB" sz="1200" dirty="0" err="1"/>
              <a:t>Krys</a:t>
            </a:r>
            <a:r>
              <a:rPr lang="en-GB" sz="1200" dirty="0"/>
              <a:t>, K., Hansen, K., Xing, C., Espinosa, A. D., </a:t>
            </a:r>
            <a:r>
              <a:rPr lang="en-GB" sz="1200" dirty="0" err="1"/>
              <a:t>Szarota</a:t>
            </a:r>
            <a:r>
              <a:rPr lang="en-GB" sz="1200" dirty="0"/>
              <a:t>, P., &amp; Morales, M. F. (2015). It is better to smile to women: Gender modifies perception of honesty of smiling individuals across cultures. </a:t>
            </a:r>
            <a:r>
              <a:rPr lang="en-GB" sz="1200" i="1" dirty="0"/>
              <a:t>International Journal of Psychology</a:t>
            </a:r>
            <a:r>
              <a:rPr lang="en-GB" sz="1200" dirty="0"/>
              <a:t>, </a:t>
            </a:r>
            <a:r>
              <a:rPr lang="en-GB" sz="1200" i="1" dirty="0"/>
              <a:t>50</a:t>
            </a:r>
            <a:r>
              <a:rPr lang="en-GB" sz="1200" dirty="0"/>
              <a:t>(2), 150-154.</a:t>
            </a:r>
            <a:endParaRPr lang="en-US" sz="1200" dirty="0"/>
          </a:p>
        </p:txBody>
      </p:sp>
      <p:sp>
        <p:nvSpPr>
          <p:cNvPr id="11" name="Rectangle 10"/>
          <p:cNvSpPr/>
          <p:nvPr/>
        </p:nvSpPr>
        <p:spPr>
          <a:xfrm>
            <a:off x="457200" y="3203487"/>
            <a:ext cx="8229600" cy="461665"/>
          </a:xfrm>
          <a:prstGeom prst="rect">
            <a:avLst/>
          </a:prstGeom>
        </p:spPr>
        <p:txBody>
          <a:bodyPr wrap="square">
            <a:spAutoFit/>
          </a:bodyPr>
          <a:lstStyle/>
          <a:p>
            <a:pPr marL="444500" indent="-444500"/>
            <a:r>
              <a:rPr lang="en-GB" altLang="zh-HK" sz="1200" dirty="0"/>
              <a:t>Cronin, J. J., Brady, M. K., &amp; </a:t>
            </a:r>
            <a:r>
              <a:rPr lang="en-GB" altLang="zh-HK" sz="1200" dirty="0" err="1"/>
              <a:t>Hult</a:t>
            </a:r>
            <a:r>
              <a:rPr lang="en-GB" altLang="zh-HK" sz="1200" dirty="0"/>
              <a:t>, G. T. M. (2000). Assessing the effects of quality, value, and customer satisfaction on consumer </a:t>
            </a:r>
            <a:r>
              <a:rPr lang="en-GB" altLang="zh-HK" sz="1200" dirty="0" err="1"/>
              <a:t>behavioral</a:t>
            </a:r>
            <a:r>
              <a:rPr lang="en-GB" altLang="zh-HK" sz="1200" dirty="0"/>
              <a:t> intentions in service environments. </a:t>
            </a:r>
            <a:r>
              <a:rPr lang="en-GB" altLang="zh-HK" sz="1200" i="1" dirty="0"/>
              <a:t>Journal of retailing</a:t>
            </a:r>
            <a:r>
              <a:rPr lang="en-GB" altLang="zh-HK" sz="1200" dirty="0"/>
              <a:t>, </a:t>
            </a:r>
            <a:r>
              <a:rPr lang="en-GB" altLang="zh-HK" sz="1200" i="1" dirty="0"/>
              <a:t>76</a:t>
            </a:r>
            <a:r>
              <a:rPr lang="en-GB" altLang="zh-HK" sz="1200" dirty="0"/>
              <a:t>(2), 193-218.</a:t>
            </a:r>
            <a:endParaRPr lang="zh-TW" altLang="zh-HK" sz="1200" dirty="0"/>
          </a:p>
        </p:txBody>
      </p:sp>
      <p:sp>
        <p:nvSpPr>
          <p:cNvPr id="12" name="Rectangle 11"/>
          <p:cNvSpPr/>
          <p:nvPr/>
        </p:nvSpPr>
        <p:spPr>
          <a:xfrm>
            <a:off x="457200" y="4991440"/>
            <a:ext cx="8229600" cy="461665"/>
          </a:xfrm>
          <a:prstGeom prst="rect">
            <a:avLst/>
          </a:prstGeom>
        </p:spPr>
        <p:txBody>
          <a:bodyPr wrap="square">
            <a:spAutoFit/>
          </a:bodyPr>
          <a:lstStyle/>
          <a:p>
            <a:pPr marL="444500" indent="-444500"/>
            <a:r>
              <a:rPr lang="en-GB" altLang="zh-HK" sz="1200" dirty="0"/>
              <a:t>Kim, M. K., Park, M. C., &amp; </a:t>
            </a:r>
            <a:r>
              <a:rPr lang="en-GB" altLang="zh-HK" sz="1200" dirty="0" err="1"/>
              <a:t>Jeong</a:t>
            </a:r>
            <a:r>
              <a:rPr lang="en-GB" altLang="zh-HK" sz="1200" dirty="0"/>
              <a:t>, D. H. (2004). The effects of customer satisfaction and switching barrier on customer loyalty in Korean mobile telecommunication services. </a:t>
            </a:r>
            <a:r>
              <a:rPr lang="en-GB" altLang="zh-HK" sz="1200" i="1" dirty="0"/>
              <a:t>Telecommunications policy</a:t>
            </a:r>
            <a:r>
              <a:rPr lang="en-GB" altLang="zh-HK" sz="1200" dirty="0"/>
              <a:t>, </a:t>
            </a:r>
            <a:r>
              <a:rPr lang="en-GB" altLang="zh-HK" sz="1200" i="1" dirty="0"/>
              <a:t>28</a:t>
            </a:r>
            <a:r>
              <a:rPr lang="en-GB" altLang="zh-HK" sz="1200" dirty="0"/>
              <a:t>(2), 145-159.</a:t>
            </a:r>
            <a:endParaRPr lang="zh-TW" altLang="zh-HK" sz="1200" dirty="0"/>
          </a:p>
        </p:txBody>
      </p:sp>
    </p:spTree>
    <p:extLst>
      <p:ext uri="{BB962C8B-B14F-4D97-AF65-F5344CB8AC3E}">
        <p14:creationId xmlns:p14="http://schemas.microsoft.com/office/powerpoint/2010/main" val="48479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14" name="Rectangle 13"/>
          <p:cNvSpPr/>
          <p:nvPr/>
        </p:nvSpPr>
        <p:spPr>
          <a:xfrm>
            <a:off x="457200" y="3869822"/>
            <a:ext cx="8229600" cy="461665"/>
          </a:xfrm>
          <a:prstGeom prst="rect">
            <a:avLst/>
          </a:prstGeom>
        </p:spPr>
        <p:txBody>
          <a:bodyPr wrap="square">
            <a:spAutoFit/>
          </a:bodyPr>
          <a:lstStyle/>
          <a:p>
            <a:pPr marL="457200" indent="-457200"/>
            <a:r>
              <a:rPr lang="en-US" sz="1200" dirty="0" err="1"/>
              <a:t>Parasuraman</a:t>
            </a:r>
            <a:r>
              <a:rPr lang="en-US" sz="1200" dirty="0"/>
              <a:t>, A., </a:t>
            </a:r>
            <a:r>
              <a:rPr lang="en-US" sz="1200" dirty="0" err="1"/>
              <a:t>Zeithaml</a:t>
            </a:r>
            <a:r>
              <a:rPr lang="en-US" sz="1200" dirty="0"/>
              <a:t>, V. A., &amp; Berry, L. L. (1985). A conceptual model of service quality and its implications for future research. </a:t>
            </a:r>
            <a:r>
              <a:rPr lang="en-US" sz="1200" i="1" dirty="0"/>
              <a:t>the Journal of Marketing</a:t>
            </a:r>
            <a:r>
              <a:rPr lang="en-US" sz="1200" dirty="0"/>
              <a:t>, 41-50.</a:t>
            </a:r>
          </a:p>
        </p:txBody>
      </p:sp>
      <p:sp>
        <p:nvSpPr>
          <p:cNvPr id="15" name="Rectangle 14"/>
          <p:cNvSpPr/>
          <p:nvPr/>
        </p:nvSpPr>
        <p:spPr>
          <a:xfrm>
            <a:off x="457200" y="5710535"/>
            <a:ext cx="8229600" cy="461665"/>
          </a:xfrm>
          <a:prstGeom prst="rect">
            <a:avLst/>
          </a:prstGeom>
        </p:spPr>
        <p:txBody>
          <a:bodyPr wrap="square">
            <a:spAutoFit/>
          </a:bodyPr>
          <a:lstStyle/>
          <a:p>
            <a:pPr marL="457200" indent="-457200"/>
            <a:r>
              <a:rPr lang="en-GB" sz="1200" dirty="0" err="1" smtClean="0"/>
              <a:t>Söderlund</a:t>
            </a:r>
            <a:r>
              <a:rPr lang="en-GB" sz="1200" dirty="0" smtClean="0"/>
              <a:t>, M., &amp; </a:t>
            </a:r>
            <a:r>
              <a:rPr lang="en-GB" sz="1200" dirty="0" err="1" smtClean="0"/>
              <a:t>Rosengren</a:t>
            </a:r>
            <a:r>
              <a:rPr lang="en-GB" sz="1200" dirty="0" smtClean="0"/>
              <a:t>, S. (2010). The happy versus unhappy service worker in the service encounter: Assessing the impact on customer satisfaction. </a:t>
            </a:r>
            <a:r>
              <a:rPr lang="en-GB" sz="1200" i="1" dirty="0" smtClean="0"/>
              <a:t>Journal of Retailing and Consumer Services, 17</a:t>
            </a:r>
            <a:r>
              <a:rPr lang="en-GB" sz="1200" dirty="0" smtClean="0"/>
              <a:t>(2), 161-169.</a:t>
            </a:r>
            <a:endParaRPr lang="en-US" sz="1200" dirty="0"/>
          </a:p>
        </p:txBody>
      </p:sp>
      <p:sp>
        <p:nvSpPr>
          <p:cNvPr id="16" name="Rectangle 15"/>
          <p:cNvSpPr/>
          <p:nvPr/>
        </p:nvSpPr>
        <p:spPr>
          <a:xfrm>
            <a:off x="457200" y="5096966"/>
            <a:ext cx="8229600" cy="461665"/>
          </a:xfrm>
          <a:prstGeom prst="rect">
            <a:avLst/>
          </a:prstGeom>
        </p:spPr>
        <p:txBody>
          <a:bodyPr wrap="square">
            <a:spAutoFit/>
          </a:bodyPr>
          <a:lstStyle/>
          <a:p>
            <a:pPr marL="457200" indent="-457200"/>
            <a:r>
              <a:rPr lang="en-GB" sz="1200" dirty="0" err="1"/>
              <a:t>Slessor</a:t>
            </a:r>
            <a:r>
              <a:rPr lang="en-GB" sz="1200" dirty="0"/>
              <a:t>, G., Miles, L. K., Bull, R., &amp; Phillips, L. H. (2010). Age-related changes in detecting happiness: discriminating between enjoyment and </a:t>
            </a:r>
            <a:r>
              <a:rPr lang="en-GB" sz="1200" dirty="0" err="1"/>
              <a:t>nonenjoyment</a:t>
            </a:r>
            <a:r>
              <a:rPr lang="en-GB" sz="1200" dirty="0"/>
              <a:t> smiles. </a:t>
            </a:r>
            <a:r>
              <a:rPr lang="en-GB" sz="1200" i="1" dirty="0"/>
              <a:t>Psychology and aging</a:t>
            </a:r>
            <a:r>
              <a:rPr lang="en-GB" sz="1200" dirty="0"/>
              <a:t>, </a:t>
            </a:r>
            <a:r>
              <a:rPr lang="en-GB" sz="1200" i="1" dirty="0"/>
              <a:t>25</a:t>
            </a:r>
            <a:r>
              <a:rPr lang="en-GB" sz="1200" dirty="0"/>
              <a:t>(1), 246.</a:t>
            </a:r>
            <a:endParaRPr lang="en-US" sz="1200" dirty="0"/>
          </a:p>
        </p:txBody>
      </p:sp>
      <p:sp>
        <p:nvSpPr>
          <p:cNvPr id="18" name="Rectangle 17"/>
          <p:cNvSpPr/>
          <p:nvPr/>
        </p:nvSpPr>
        <p:spPr>
          <a:xfrm>
            <a:off x="457200" y="2213772"/>
            <a:ext cx="8229600" cy="461665"/>
          </a:xfrm>
          <a:prstGeom prst="rect">
            <a:avLst/>
          </a:prstGeom>
        </p:spPr>
        <p:txBody>
          <a:bodyPr wrap="square">
            <a:spAutoFit/>
          </a:bodyPr>
          <a:lstStyle/>
          <a:p>
            <a:pPr marL="457200" indent="-457200"/>
            <a:r>
              <a:rPr lang="en-GB" sz="1200" dirty="0" err="1"/>
              <a:t>Nisbett</a:t>
            </a:r>
            <a:r>
              <a:rPr lang="en-GB" sz="1200" dirty="0"/>
              <a:t>, R. E., &amp; Wilson, T. D. (1977). The halo effect: Evidence for unconscious alteration of judgments. </a:t>
            </a:r>
            <a:r>
              <a:rPr lang="en-GB" sz="1200" i="1" dirty="0"/>
              <a:t>Journal of personality and social psychology</a:t>
            </a:r>
            <a:r>
              <a:rPr lang="en-GB" sz="1200" dirty="0"/>
              <a:t>, </a:t>
            </a:r>
            <a:r>
              <a:rPr lang="en-GB" sz="1200" i="1" dirty="0"/>
              <a:t>35</a:t>
            </a:r>
            <a:r>
              <a:rPr lang="en-GB" sz="1200" dirty="0"/>
              <a:t>(4), 250.</a:t>
            </a:r>
            <a:endParaRPr lang="en-US" sz="1200" dirty="0"/>
          </a:p>
        </p:txBody>
      </p:sp>
      <p:sp>
        <p:nvSpPr>
          <p:cNvPr id="20" name="Rectangle 19"/>
          <p:cNvSpPr/>
          <p:nvPr/>
        </p:nvSpPr>
        <p:spPr>
          <a:xfrm>
            <a:off x="457200" y="4483394"/>
            <a:ext cx="8229600" cy="461665"/>
          </a:xfrm>
          <a:prstGeom prst="rect">
            <a:avLst/>
          </a:prstGeom>
        </p:spPr>
        <p:txBody>
          <a:bodyPr wrap="square">
            <a:spAutoFit/>
          </a:bodyPr>
          <a:lstStyle/>
          <a:p>
            <a:pPr marL="457200" indent="-457200"/>
            <a:r>
              <a:rPr lang="fr-FR" altLang="zh-HK" sz="1200" dirty="0"/>
              <a:t>Robinson, M. D., &amp; Clore, G. L. (2002). </a:t>
            </a:r>
            <a:r>
              <a:rPr lang="en-GB" altLang="zh-HK" sz="1200" dirty="0"/>
              <a:t>Belief and feeling: evidence for an accessibility model of emotional self-report. </a:t>
            </a:r>
            <a:r>
              <a:rPr lang="en-GB" altLang="zh-HK" sz="1200" i="1" dirty="0"/>
              <a:t>Psychological bulletin</a:t>
            </a:r>
            <a:r>
              <a:rPr lang="en-GB" altLang="zh-HK" sz="1200" dirty="0"/>
              <a:t>, </a:t>
            </a:r>
            <a:r>
              <a:rPr lang="en-GB" altLang="zh-HK" sz="1200" i="1" dirty="0"/>
              <a:t>128</a:t>
            </a:r>
            <a:r>
              <a:rPr lang="en-GB" altLang="zh-HK" sz="1200" dirty="0"/>
              <a:t>(6), 934.</a:t>
            </a:r>
            <a:endParaRPr lang="en-US" sz="1200" dirty="0"/>
          </a:p>
        </p:txBody>
      </p:sp>
      <p:sp>
        <p:nvSpPr>
          <p:cNvPr id="22" name="Rectangle 21"/>
          <p:cNvSpPr/>
          <p:nvPr/>
        </p:nvSpPr>
        <p:spPr>
          <a:xfrm>
            <a:off x="457200" y="2827344"/>
            <a:ext cx="8229600" cy="461665"/>
          </a:xfrm>
          <a:prstGeom prst="rect">
            <a:avLst/>
          </a:prstGeom>
        </p:spPr>
        <p:txBody>
          <a:bodyPr wrap="square">
            <a:spAutoFit/>
          </a:bodyPr>
          <a:lstStyle/>
          <a:p>
            <a:pPr marL="457200" indent="-457200"/>
            <a:r>
              <a:rPr lang="en-GB" altLang="zh-HK" sz="1200" dirty="0"/>
              <a:t>Oh, H. (1999). Service quality, customer satisfaction, and customer value: A holistic perspective. </a:t>
            </a:r>
            <a:r>
              <a:rPr lang="en-GB" altLang="zh-HK" sz="1200" i="1" dirty="0"/>
              <a:t>International Journal of Hospitality Management</a:t>
            </a:r>
            <a:r>
              <a:rPr lang="en-GB" altLang="zh-HK" sz="1200" dirty="0"/>
              <a:t>, </a:t>
            </a:r>
            <a:r>
              <a:rPr lang="en-GB" altLang="zh-HK" sz="1200" i="1" dirty="0"/>
              <a:t>18</a:t>
            </a:r>
            <a:r>
              <a:rPr lang="en-GB" altLang="zh-HK" sz="1200" dirty="0"/>
              <a:t>(1), 67-82.</a:t>
            </a:r>
            <a:endParaRPr lang="en-US" sz="1200" dirty="0"/>
          </a:p>
        </p:txBody>
      </p:sp>
      <p:sp>
        <p:nvSpPr>
          <p:cNvPr id="23" name="Rectangle 22"/>
          <p:cNvSpPr/>
          <p:nvPr/>
        </p:nvSpPr>
        <p:spPr>
          <a:xfrm>
            <a:off x="457200" y="3440916"/>
            <a:ext cx="8229600" cy="276999"/>
          </a:xfrm>
          <a:prstGeom prst="rect">
            <a:avLst/>
          </a:prstGeom>
        </p:spPr>
        <p:txBody>
          <a:bodyPr wrap="square">
            <a:spAutoFit/>
          </a:bodyPr>
          <a:lstStyle/>
          <a:p>
            <a:r>
              <a:rPr lang="en-GB" altLang="zh-HK" sz="1200" dirty="0"/>
              <a:t>Oliver, R. L. (2014). </a:t>
            </a:r>
            <a:r>
              <a:rPr lang="en-GB" altLang="zh-HK" sz="1200" i="1" dirty="0"/>
              <a:t>Satisfaction: A </a:t>
            </a:r>
            <a:r>
              <a:rPr lang="en-GB" altLang="zh-HK" sz="1200" i="1" dirty="0" err="1"/>
              <a:t>behavioral</a:t>
            </a:r>
            <a:r>
              <a:rPr lang="en-GB" altLang="zh-HK" sz="1200" i="1" dirty="0"/>
              <a:t> perspective on the consumer</a:t>
            </a:r>
            <a:r>
              <a:rPr lang="en-GB" altLang="zh-HK" sz="1200" dirty="0"/>
              <a:t>. Routledge.</a:t>
            </a:r>
            <a:endParaRPr lang="zh-TW" altLang="zh-HK" sz="1200" dirty="0"/>
          </a:p>
        </p:txBody>
      </p:sp>
      <p:sp>
        <p:nvSpPr>
          <p:cNvPr id="24" name="Rectangle 23"/>
          <p:cNvSpPr/>
          <p:nvPr/>
        </p:nvSpPr>
        <p:spPr>
          <a:xfrm>
            <a:off x="457200" y="1600200"/>
            <a:ext cx="8229600" cy="461665"/>
          </a:xfrm>
          <a:prstGeom prst="rect">
            <a:avLst/>
          </a:prstGeom>
        </p:spPr>
        <p:txBody>
          <a:bodyPr wrap="square">
            <a:spAutoFit/>
          </a:bodyPr>
          <a:lstStyle/>
          <a:p>
            <a:pPr marL="457200" indent="-457200"/>
            <a:r>
              <a:rPr lang="en-GB" sz="1200" dirty="0" err="1" smtClean="0"/>
              <a:t>Otta</a:t>
            </a:r>
            <a:r>
              <a:rPr lang="en-GB" sz="1200" dirty="0" smtClean="0"/>
              <a:t>, E., Lira, B. B. P., </a:t>
            </a:r>
            <a:r>
              <a:rPr lang="en-GB" sz="1200" dirty="0" err="1" smtClean="0"/>
              <a:t>Delevati</a:t>
            </a:r>
            <a:r>
              <a:rPr lang="en-GB" sz="1200" dirty="0" smtClean="0"/>
              <a:t>, N. M., Cesar, O. P., &amp; </a:t>
            </a:r>
            <a:r>
              <a:rPr lang="en-GB" sz="1200" dirty="0" err="1" smtClean="0"/>
              <a:t>Pires</a:t>
            </a:r>
            <a:r>
              <a:rPr lang="en-GB" sz="1200" dirty="0" smtClean="0"/>
              <a:t>, C. S. G. (1994). The effect of smiling and of head tilting on person perception. </a:t>
            </a:r>
            <a:r>
              <a:rPr lang="en-GB" sz="1200" i="1" dirty="0" smtClean="0"/>
              <a:t>The Journal of psychology</a:t>
            </a:r>
            <a:r>
              <a:rPr lang="en-GB" sz="1200" dirty="0" smtClean="0"/>
              <a:t>, </a:t>
            </a:r>
            <a:r>
              <a:rPr lang="en-GB" sz="1200" i="1" dirty="0" smtClean="0"/>
              <a:t>128</a:t>
            </a:r>
            <a:r>
              <a:rPr lang="en-GB" sz="1200" dirty="0" smtClean="0"/>
              <a:t>(3), 323-331.</a:t>
            </a:r>
            <a:endParaRPr lang="en-US" sz="1200" dirty="0"/>
          </a:p>
        </p:txBody>
      </p:sp>
    </p:spTree>
    <p:extLst>
      <p:ext uri="{BB962C8B-B14F-4D97-AF65-F5344CB8AC3E}">
        <p14:creationId xmlns:p14="http://schemas.microsoft.com/office/powerpoint/2010/main" val="233200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17" name="Rectangle 16"/>
          <p:cNvSpPr/>
          <p:nvPr/>
        </p:nvSpPr>
        <p:spPr>
          <a:xfrm>
            <a:off x="474482" y="2605444"/>
            <a:ext cx="8212318" cy="461665"/>
          </a:xfrm>
          <a:prstGeom prst="rect">
            <a:avLst/>
          </a:prstGeom>
        </p:spPr>
        <p:txBody>
          <a:bodyPr wrap="square">
            <a:spAutoFit/>
          </a:bodyPr>
          <a:lstStyle/>
          <a:p>
            <a:pPr marL="457200" indent="-457200"/>
            <a:r>
              <a:rPr lang="en-GB" sz="1200" dirty="0"/>
              <a:t>Williams, L. M., Brown, K. J., Palmer, D., Liddell, B. J., Kemp, A. H., </a:t>
            </a:r>
            <a:r>
              <a:rPr lang="en-GB" sz="1200" dirty="0" err="1"/>
              <a:t>Olivieri</a:t>
            </a:r>
            <a:r>
              <a:rPr lang="en-GB" sz="1200" dirty="0"/>
              <a:t>, G., ... &amp; Gordon, E. (2006). The mellow years?: neural basis of improving emotional stability over age. </a:t>
            </a:r>
            <a:r>
              <a:rPr lang="en-GB" sz="1200" i="1" dirty="0"/>
              <a:t>The journal of Neuroscience</a:t>
            </a:r>
            <a:r>
              <a:rPr lang="en-GB" sz="1200" dirty="0"/>
              <a:t>, </a:t>
            </a:r>
            <a:r>
              <a:rPr lang="en-GB" sz="1200" i="1" dirty="0"/>
              <a:t>26</a:t>
            </a:r>
            <a:r>
              <a:rPr lang="en-GB" sz="1200" dirty="0"/>
              <a:t>(24), 6422-6430.</a:t>
            </a:r>
            <a:endParaRPr lang="en-US" sz="1200" dirty="0"/>
          </a:p>
        </p:txBody>
      </p:sp>
      <p:sp>
        <p:nvSpPr>
          <p:cNvPr id="21" name="Rectangle 20"/>
          <p:cNvSpPr/>
          <p:nvPr/>
        </p:nvSpPr>
        <p:spPr>
          <a:xfrm>
            <a:off x="474482" y="3200400"/>
            <a:ext cx="8212318" cy="461665"/>
          </a:xfrm>
          <a:prstGeom prst="rect">
            <a:avLst/>
          </a:prstGeom>
        </p:spPr>
        <p:txBody>
          <a:bodyPr wrap="square">
            <a:spAutoFit/>
          </a:bodyPr>
          <a:lstStyle/>
          <a:p>
            <a:pPr marL="444500" indent="-444500">
              <a:defRPr/>
            </a:pPr>
            <a:r>
              <a:rPr lang="zh-HK" altLang="en-US" sz="1200" dirty="0"/>
              <a:t>日本微笑产业一年创收千亿日元</a:t>
            </a:r>
            <a:r>
              <a:rPr lang="en-US" altLang="zh-HK" sz="1200" dirty="0"/>
              <a:t>. (</a:t>
            </a:r>
            <a:r>
              <a:rPr lang="en-US" altLang="zh-HK" sz="1200" dirty="0" err="1"/>
              <a:t>n.d.</a:t>
            </a:r>
            <a:r>
              <a:rPr lang="en-US" altLang="zh-HK" sz="1200" dirty="0"/>
              <a:t>). Retrieved January 08, 2017, from http://news.sina.com.cn/w/2007-10-23/082314145018.shtml</a:t>
            </a:r>
          </a:p>
        </p:txBody>
      </p:sp>
      <p:sp>
        <p:nvSpPr>
          <p:cNvPr id="24" name="Rectangle 23"/>
          <p:cNvSpPr/>
          <p:nvPr/>
        </p:nvSpPr>
        <p:spPr>
          <a:xfrm>
            <a:off x="474482" y="2010489"/>
            <a:ext cx="8212318" cy="461665"/>
          </a:xfrm>
          <a:prstGeom prst="rect">
            <a:avLst/>
          </a:prstGeom>
        </p:spPr>
        <p:txBody>
          <a:bodyPr wrap="square">
            <a:spAutoFit/>
          </a:bodyPr>
          <a:lstStyle/>
          <a:p>
            <a:pPr marL="457200" indent="-457200"/>
            <a:r>
              <a:rPr lang="en-US" sz="1200" dirty="0" err="1"/>
              <a:t>Tidd</a:t>
            </a:r>
            <a:r>
              <a:rPr lang="en-US" sz="1200" dirty="0"/>
              <a:t>, K. L., &amp; </a:t>
            </a:r>
            <a:r>
              <a:rPr lang="en-US" sz="1200" dirty="0" err="1"/>
              <a:t>Lockard</a:t>
            </a:r>
            <a:r>
              <a:rPr lang="en-US" sz="1200" dirty="0"/>
              <a:t>, J. S. (1978). Monetary significance of the </a:t>
            </a:r>
            <a:r>
              <a:rPr lang="en-US" sz="1200" dirty="0" err="1"/>
              <a:t>affiliative</a:t>
            </a:r>
            <a:r>
              <a:rPr lang="en-US" sz="1200" dirty="0"/>
              <a:t> smile: A case for reciprocal altruism. </a:t>
            </a:r>
            <a:r>
              <a:rPr lang="en-US" sz="1200" i="1" dirty="0"/>
              <a:t>Bulletin of the </a:t>
            </a:r>
            <a:r>
              <a:rPr lang="en-US" sz="1200" i="1" dirty="0" err="1"/>
              <a:t>Psychonomic</a:t>
            </a:r>
            <a:r>
              <a:rPr lang="en-US" sz="1200" i="1" dirty="0"/>
              <a:t> Society</a:t>
            </a:r>
            <a:r>
              <a:rPr lang="en-US" sz="1200" dirty="0"/>
              <a:t>, </a:t>
            </a:r>
            <a:r>
              <a:rPr lang="en-US" sz="1200" i="1" dirty="0"/>
              <a:t>11</a:t>
            </a:r>
            <a:r>
              <a:rPr lang="en-US" sz="1200" dirty="0"/>
              <a:t>(6), 344-346.</a:t>
            </a:r>
          </a:p>
        </p:txBody>
      </p:sp>
      <p:sp>
        <p:nvSpPr>
          <p:cNvPr id="25" name="Rectangle 24"/>
          <p:cNvSpPr/>
          <p:nvPr/>
        </p:nvSpPr>
        <p:spPr>
          <a:xfrm>
            <a:off x="474482" y="1600200"/>
            <a:ext cx="8212318" cy="276999"/>
          </a:xfrm>
          <a:prstGeom prst="rect">
            <a:avLst/>
          </a:prstGeom>
        </p:spPr>
        <p:txBody>
          <a:bodyPr wrap="square">
            <a:spAutoFit/>
          </a:bodyPr>
          <a:lstStyle/>
          <a:p>
            <a:r>
              <a:rPr lang="en-GB" sz="1200" dirty="0"/>
              <a:t>Thorndike, E. L. (1920). A constant error in psychological ratings. </a:t>
            </a:r>
            <a:r>
              <a:rPr lang="en-US" sz="1200" i="1" dirty="0"/>
              <a:t>Journal of Applied Psychology</a:t>
            </a:r>
            <a:r>
              <a:rPr lang="en-GB" sz="1200" i="1" dirty="0"/>
              <a:t>, 4</a:t>
            </a:r>
            <a:r>
              <a:rPr lang="en-GB" sz="1200" dirty="0"/>
              <a:t>, 25-29.</a:t>
            </a:r>
            <a:endParaRPr lang="en-US" sz="1200" dirty="0"/>
          </a:p>
        </p:txBody>
      </p:sp>
    </p:spTree>
    <p:extLst>
      <p:ext uri="{BB962C8B-B14F-4D97-AF65-F5344CB8AC3E}">
        <p14:creationId xmlns:p14="http://schemas.microsoft.com/office/powerpoint/2010/main" val="67629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852200"/>
            <a:ext cx="3051871" cy="4320000"/>
          </a:xfrm>
          <a:prstGeom prst="rect">
            <a:avLst/>
          </a:prstGeom>
        </p:spPr>
      </p:pic>
    </p:spTree>
    <p:extLst>
      <p:ext uri="{BB962C8B-B14F-4D97-AF65-F5344CB8AC3E}">
        <p14:creationId xmlns:p14="http://schemas.microsoft.com/office/powerpoint/2010/main" val="202341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98262" l="2083" r="99282">
                        <a14:foregroundMark x1="9842" y1="6748" x2="93750" y2="67689"/>
                        <a14:foregroundMark x1="7615" y1="204" x2="95690" y2="98466"/>
                        <a14:foregroundMark x1="99497" y1="13599" x2="95905" y2="96115"/>
                        <a14:foregroundMark x1="95905" y1="12883" x2="8118" y2="1636"/>
                        <a14:foregroundMark x1="9052" y1="12270" x2="7399" y2="86196"/>
                        <a14:foregroundMark x1="5747" y1="25562" x2="5747" y2="79346"/>
                        <a14:foregroundMark x1="2083" y1="47444" x2="3305" y2="65337"/>
                      </a14:backgroundRemoval>
                    </a14:imgEffect>
                  </a14:imgLayer>
                </a14:imgProps>
              </a:ext>
              <a:ext uri="{28A0092B-C50C-407E-A947-70E740481C1C}">
                <a14:useLocalDpi xmlns:a14="http://schemas.microsoft.com/office/drawing/2010/main" val="0"/>
              </a:ext>
            </a:extLst>
          </a:blip>
          <a:stretch>
            <a:fillRect/>
          </a:stretch>
        </p:blipFill>
        <p:spPr>
          <a:xfrm>
            <a:off x="4716016" y="3372532"/>
            <a:ext cx="3168000" cy="2225793"/>
          </a:xfrm>
          <a:prstGeom prst="rect">
            <a:avLst/>
          </a:prstGeom>
          <a:noFill/>
          <a:ln>
            <a:noFill/>
          </a:ln>
          <a:effectLst>
            <a:outerShdw blurRad="317500" dist="165100" sx="101000" sy="101000" algn="l" rotWithShape="0">
              <a:prstClr val="black">
                <a:alpha val="17000"/>
              </a:prstClr>
            </a:outerShdw>
          </a:effectLst>
        </p:spPr>
      </p:pic>
    </p:spTree>
    <p:extLst>
      <p:ext uri="{BB962C8B-B14F-4D97-AF65-F5344CB8AC3E}">
        <p14:creationId xmlns:p14="http://schemas.microsoft.com/office/powerpoint/2010/main" val="113103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956" y="2704461"/>
            <a:ext cx="4001835" cy="3600000"/>
          </a:xfrm>
          <a:prstGeom prst="rect">
            <a:avLst/>
          </a:prstGeom>
        </p:spPr>
      </p:pic>
    </p:spTree>
    <p:extLst>
      <p:ext uri="{BB962C8B-B14F-4D97-AF65-F5344CB8AC3E}">
        <p14:creationId xmlns:p14="http://schemas.microsoft.com/office/powerpoint/2010/main" val="113103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Authentic Smile</a:t>
            </a:r>
            <a:endParaRPr lang="de-A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895600"/>
            <a:ext cx="3060000" cy="3060000"/>
          </a:xfrm>
          <a:prstGeom prst="rect">
            <a:avLst/>
          </a:prstGeom>
        </p:spPr>
      </p:pic>
    </p:spTree>
    <p:extLst>
      <p:ext uri="{BB962C8B-B14F-4D97-AF65-F5344CB8AC3E}">
        <p14:creationId xmlns:p14="http://schemas.microsoft.com/office/powerpoint/2010/main" val="113103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Smile Authenticity</a:t>
            </a:r>
            <a:endParaRPr lang="en-US" dirty="0"/>
          </a:p>
        </p:txBody>
      </p:sp>
      <p:sp>
        <p:nvSpPr>
          <p:cNvPr id="3" name="Content Placeholder 2"/>
          <p:cNvSpPr>
            <a:spLocks noGrp="1"/>
          </p:cNvSpPr>
          <p:nvPr>
            <p:ph idx="1"/>
          </p:nvPr>
        </p:nvSpPr>
        <p:spPr/>
        <p:txBody>
          <a:bodyPr/>
          <a:lstStyle/>
          <a:p>
            <a:r>
              <a:rPr lang="en-US" dirty="0" smtClean="0"/>
              <a:t>Appearance changes by muscles around eyes </a:t>
            </a:r>
            <a:r>
              <a:rPr lang="en-US" altLang="zh-HK" sz="1400" dirty="0" smtClean="0">
                <a:latin typeface="Helvetica 45 Light"/>
              </a:rPr>
              <a:t>(</a:t>
            </a:r>
            <a:r>
              <a:rPr lang="en-US" altLang="zh-HK" sz="1400" dirty="0" err="1" smtClean="0">
                <a:latin typeface="Helvetica 45 Light"/>
              </a:rPr>
              <a:t>Duchenne</a:t>
            </a:r>
            <a:r>
              <a:rPr lang="en-US" altLang="zh-HK" sz="1400" dirty="0" smtClean="0">
                <a:latin typeface="Helvetica 45 Light"/>
              </a:rPr>
              <a:t> </a:t>
            </a:r>
            <a:r>
              <a:rPr lang="en-US" altLang="zh-HK" sz="1400" dirty="0">
                <a:latin typeface="Helvetica 45 Light"/>
              </a:rPr>
              <a:t>smile (Ekman, Davidson, &amp; Friesen, 1990</a:t>
            </a:r>
            <a:r>
              <a:rPr lang="en-US" altLang="zh-HK" sz="1400" dirty="0" smtClean="0">
                <a:latin typeface="Helvetica 45 Light"/>
              </a:rPr>
              <a:t>)</a:t>
            </a:r>
            <a:endParaRPr lang="en-US" dirty="0" smtClean="0"/>
          </a:p>
          <a:p>
            <a:r>
              <a:rPr lang="en-US" dirty="0" smtClean="0"/>
              <a:t>Teeth showing</a:t>
            </a:r>
          </a:p>
          <a:p>
            <a:pPr marL="0" lvl="1" indent="339725">
              <a:buNone/>
            </a:pPr>
            <a:r>
              <a:rPr lang="en-US" altLang="zh-HK" sz="1400" dirty="0">
                <a:latin typeface="Helvetica 45 Light"/>
              </a:rPr>
              <a:t>Minimal smile &amp; maximal smile (</a:t>
            </a:r>
            <a:r>
              <a:rPr lang="en-US" altLang="zh-HK" sz="1400" dirty="0" err="1">
                <a:latin typeface="Helvetica 45 Light"/>
              </a:rPr>
              <a:t>Tidd</a:t>
            </a:r>
            <a:r>
              <a:rPr lang="en-US" altLang="zh-HK" sz="1400" dirty="0">
                <a:latin typeface="Helvetica 45 Light"/>
              </a:rPr>
              <a:t> and </a:t>
            </a:r>
            <a:r>
              <a:rPr lang="en-US" altLang="zh-HK" sz="1400" dirty="0" err="1">
                <a:latin typeface="Helvetica 45 Light"/>
              </a:rPr>
              <a:t>Lockard</a:t>
            </a:r>
            <a:r>
              <a:rPr lang="en-US" altLang="zh-HK" sz="1400" dirty="0">
                <a:latin typeface="Helvetica 45 Light"/>
              </a:rPr>
              <a:t>, 1978</a:t>
            </a:r>
            <a:r>
              <a:rPr lang="en-US" altLang="zh-HK" sz="1400" dirty="0" smtClean="0">
                <a:latin typeface="Helvetica 45 Light"/>
              </a:rPr>
              <a:t>)</a:t>
            </a:r>
            <a:endParaRPr lang="en-US" dirty="0" smtClean="0"/>
          </a:p>
          <a:p>
            <a:r>
              <a:rPr lang="en-US" dirty="0" smtClean="0"/>
              <a:t>Head canting</a:t>
            </a:r>
          </a:p>
          <a:p>
            <a:pPr marL="0" lvl="1" indent="339725">
              <a:buNone/>
            </a:pPr>
            <a:r>
              <a:rPr lang="en-US" altLang="zh-HK" sz="1400" dirty="0">
                <a:latin typeface="Helvetica 45 Light"/>
              </a:rPr>
              <a:t>Enhancement on trustworthiness and </a:t>
            </a:r>
            <a:r>
              <a:rPr lang="en-US" altLang="zh-HK" sz="1400" dirty="0">
                <a:latin typeface="Helvetica 45 Light"/>
              </a:rPr>
              <a:t>attractiveness </a:t>
            </a:r>
            <a:r>
              <a:rPr lang="it-IT" sz="1400" dirty="0">
                <a:latin typeface="Helvetica 45 Light"/>
              </a:rPr>
              <a:t>(Otta et al., 1994; Costa and Bitti, 2000</a:t>
            </a:r>
            <a:r>
              <a:rPr lang="it-IT" sz="1400" dirty="0" smtClean="0">
                <a:latin typeface="Helvetica 45 Light"/>
              </a:rPr>
              <a:t>)</a:t>
            </a:r>
            <a:endParaRPr lang="zh-HK" altLang="en-US" sz="1400" dirty="0">
              <a:latin typeface="Helvetica 45 Light"/>
            </a:endParaRPr>
          </a:p>
        </p:txBody>
      </p:sp>
    </p:spTree>
    <p:extLst>
      <p:ext uri="{BB962C8B-B14F-4D97-AF65-F5344CB8AC3E}">
        <p14:creationId xmlns:p14="http://schemas.microsoft.com/office/powerpoint/2010/main" val="369052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Smile Authenticity</a:t>
            </a:r>
            <a:endParaRPr lang="en-US" dirty="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22" y="1752600"/>
            <a:ext cx="1378638" cy="1875353"/>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6385" y="1752600"/>
            <a:ext cx="1391470" cy="187535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6069" y="1752600"/>
            <a:ext cx="1370373" cy="1875353"/>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3030" y="1752600"/>
            <a:ext cx="1348329" cy="1875353"/>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1079" y="4038600"/>
            <a:ext cx="1379289" cy="1875353"/>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1548" y="4038600"/>
            <a:ext cx="1379111" cy="187535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1828" y="4038600"/>
            <a:ext cx="1375768" cy="1875353"/>
          </a:xfrm>
          <a:prstGeom prst="rect">
            <a:avLst/>
          </a:prstGeom>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8506" y="4038600"/>
            <a:ext cx="1382495" cy="1875353"/>
          </a:xfrm>
          <a:prstGeom prst="rect">
            <a:avLst/>
          </a:prstGeom>
        </p:spPr>
      </p:pic>
      <p:cxnSp>
        <p:nvCxnSpPr>
          <p:cNvPr id="48" name="Straight Connector 47"/>
          <p:cNvCxnSpPr/>
          <p:nvPr/>
        </p:nvCxnSpPr>
        <p:spPr>
          <a:xfrm flipH="1">
            <a:off x="457200" y="3613347"/>
            <a:ext cx="8229600" cy="14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15491" y="3613347"/>
            <a:ext cx="356188" cy="400110"/>
          </a:xfrm>
          <a:prstGeom prst="rect">
            <a:avLst/>
          </a:prstGeom>
          <a:noFill/>
        </p:spPr>
        <p:txBody>
          <a:bodyPr wrap="none" rtlCol="0">
            <a:spAutoFit/>
          </a:bodyPr>
          <a:lstStyle/>
          <a:p>
            <a:pPr algn="ctr"/>
            <a:r>
              <a:rPr lang="en-US" sz="2000" dirty="0" smtClean="0">
                <a:latin typeface="Helvetica 45 Light"/>
              </a:rPr>
              <a:t>E</a:t>
            </a:r>
            <a:endParaRPr lang="en-US" sz="2000" dirty="0">
              <a:latin typeface="Helvetica 45 Light"/>
            </a:endParaRPr>
          </a:p>
        </p:txBody>
      </p:sp>
      <p:sp>
        <p:nvSpPr>
          <p:cNvPr id="51" name="TextBox 50"/>
          <p:cNvSpPr txBox="1"/>
          <p:nvPr/>
        </p:nvSpPr>
        <p:spPr>
          <a:xfrm>
            <a:off x="3425700" y="3613347"/>
            <a:ext cx="798617" cy="400110"/>
          </a:xfrm>
          <a:prstGeom prst="rect">
            <a:avLst/>
          </a:prstGeom>
          <a:noFill/>
        </p:spPr>
        <p:txBody>
          <a:bodyPr wrap="none" rtlCol="0">
            <a:spAutoFit/>
          </a:bodyPr>
          <a:lstStyle/>
          <a:p>
            <a:pPr algn="ctr"/>
            <a:r>
              <a:rPr lang="en-US" sz="2000" dirty="0" smtClean="0">
                <a:latin typeface="Helvetica 45 Light"/>
              </a:rPr>
              <a:t>None</a:t>
            </a:r>
            <a:endParaRPr lang="en-US" sz="2000" dirty="0">
              <a:latin typeface="Helvetica 45 Light"/>
            </a:endParaRPr>
          </a:p>
        </p:txBody>
      </p:sp>
      <p:sp>
        <p:nvSpPr>
          <p:cNvPr id="52" name="TextBox 51"/>
          <p:cNvSpPr txBox="1"/>
          <p:nvPr/>
        </p:nvSpPr>
        <p:spPr>
          <a:xfrm>
            <a:off x="5028072" y="3613347"/>
            <a:ext cx="542136" cy="400110"/>
          </a:xfrm>
          <a:prstGeom prst="rect">
            <a:avLst/>
          </a:prstGeom>
          <a:noFill/>
        </p:spPr>
        <p:txBody>
          <a:bodyPr wrap="none" rtlCol="0">
            <a:spAutoFit/>
          </a:bodyPr>
          <a:lstStyle/>
          <a:p>
            <a:pPr algn="ctr"/>
            <a:r>
              <a:rPr lang="en-US" sz="2000" dirty="0" smtClean="0">
                <a:latin typeface="Helvetica 45 Light"/>
              </a:rPr>
              <a:t>EH</a:t>
            </a:r>
            <a:endParaRPr lang="en-US" sz="2000" dirty="0">
              <a:latin typeface="Helvetica 45 Light"/>
            </a:endParaRPr>
          </a:p>
        </p:txBody>
      </p:sp>
      <p:sp>
        <p:nvSpPr>
          <p:cNvPr id="53" name="TextBox 52"/>
          <p:cNvSpPr txBox="1"/>
          <p:nvPr/>
        </p:nvSpPr>
        <p:spPr>
          <a:xfrm>
            <a:off x="6590198" y="3613347"/>
            <a:ext cx="370614" cy="400110"/>
          </a:xfrm>
          <a:prstGeom prst="rect">
            <a:avLst/>
          </a:prstGeom>
          <a:noFill/>
        </p:spPr>
        <p:txBody>
          <a:bodyPr wrap="none" rtlCol="0">
            <a:spAutoFit/>
          </a:bodyPr>
          <a:lstStyle/>
          <a:p>
            <a:pPr algn="ctr"/>
            <a:r>
              <a:rPr lang="en-US" sz="2000" dirty="0" smtClean="0">
                <a:latin typeface="Helvetica 45 Light"/>
              </a:rPr>
              <a:t>H</a:t>
            </a:r>
            <a:endParaRPr lang="en-US" sz="2000" dirty="0">
              <a:latin typeface="Helvetica 45 Light"/>
            </a:endParaRPr>
          </a:p>
        </p:txBody>
      </p:sp>
      <p:sp>
        <p:nvSpPr>
          <p:cNvPr id="54" name="TextBox 53"/>
          <p:cNvSpPr txBox="1"/>
          <p:nvPr/>
        </p:nvSpPr>
        <p:spPr>
          <a:xfrm>
            <a:off x="2046550" y="5863497"/>
            <a:ext cx="513282" cy="400110"/>
          </a:xfrm>
          <a:prstGeom prst="rect">
            <a:avLst/>
          </a:prstGeom>
          <a:noFill/>
        </p:spPr>
        <p:txBody>
          <a:bodyPr wrap="none" rtlCol="0">
            <a:spAutoFit/>
          </a:bodyPr>
          <a:lstStyle/>
          <a:p>
            <a:pPr algn="ctr"/>
            <a:r>
              <a:rPr lang="en-US" sz="2000" dirty="0" smtClean="0">
                <a:latin typeface="Helvetica 45 Light"/>
              </a:rPr>
              <a:t>ET</a:t>
            </a:r>
            <a:endParaRPr lang="en-US" sz="2000" dirty="0">
              <a:latin typeface="Helvetica 45 Light"/>
            </a:endParaRPr>
          </a:p>
        </p:txBody>
      </p:sp>
      <p:sp>
        <p:nvSpPr>
          <p:cNvPr id="55" name="TextBox 54"/>
          <p:cNvSpPr txBox="1"/>
          <p:nvPr/>
        </p:nvSpPr>
        <p:spPr>
          <a:xfrm>
            <a:off x="3616617" y="5863497"/>
            <a:ext cx="341760" cy="400110"/>
          </a:xfrm>
          <a:prstGeom prst="rect">
            <a:avLst/>
          </a:prstGeom>
          <a:noFill/>
        </p:spPr>
        <p:txBody>
          <a:bodyPr wrap="none" rtlCol="0">
            <a:spAutoFit/>
          </a:bodyPr>
          <a:lstStyle/>
          <a:p>
            <a:pPr algn="ctr"/>
            <a:r>
              <a:rPr lang="en-US" sz="2000" dirty="0" smtClean="0">
                <a:latin typeface="Helvetica 45 Light"/>
              </a:rPr>
              <a:t>T</a:t>
            </a:r>
            <a:endParaRPr lang="en-US" sz="2000" dirty="0">
              <a:latin typeface="Helvetica 45 Light"/>
            </a:endParaRPr>
          </a:p>
        </p:txBody>
      </p:sp>
      <p:sp>
        <p:nvSpPr>
          <p:cNvPr id="56" name="TextBox 55"/>
          <p:cNvSpPr txBox="1"/>
          <p:nvPr/>
        </p:nvSpPr>
        <p:spPr>
          <a:xfrm>
            <a:off x="4942039" y="5863497"/>
            <a:ext cx="699230" cy="400110"/>
          </a:xfrm>
          <a:prstGeom prst="rect">
            <a:avLst/>
          </a:prstGeom>
          <a:noFill/>
        </p:spPr>
        <p:txBody>
          <a:bodyPr wrap="none" rtlCol="0">
            <a:spAutoFit/>
          </a:bodyPr>
          <a:lstStyle/>
          <a:p>
            <a:pPr algn="ctr"/>
            <a:r>
              <a:rPr lang="en-US" sz="2000" dirty="0" smtClean="0">
                <a:latin typeface="Helvetica 45 Light"/>
              </a:rPr>
              <a:t>ETH</a:t>
            </a:r>
            <a:endParaRPr lang="en-US" sz="2000" dirty="0">
              <a:latin typeface="Helvetica 45 Light"/>
            </a:endParaRPr>
          </a:p>
        </p:txBody>
      </p:sp>
      <p:sp>
        <p:nvSpPr>
          <p:cNvPr id="57" name="TextBox 56"/>
          <p:cNvSpPr txBox="1"/>
          <p:nvPr/>
        </p:nvSpPr>
        <p:spPr>
          <a:xfrm>
            <a:off x="6511715" y="5863497"/>
            <a:ext cx="527709" cy="400110"/>
          </a:xfrm>
          <a:prstGeom prst="rect">
            <a:avLst/>
          </a:prstGeom>
          <a:noFill/>
        </p:spPr>
        <p:txBody>
          <a:bodyPr wrap="none" rtlCol="0">
            <a:spAutoFit/>
          </a:bodyPr>
          <a:lstStyle/>
          <a:p>
            <a:pPr algn="ctr"/>
            <a:r>
              <a:rPr lang="en-US" sz="2000" dirty="0" smtClean="0">
                <a:latin typeface="Helvetica 45 Light"/>
              </a:rPr>
              <a:t>TH</a:t>
            </a:r>
            <a:endParaRPr lang="en-US" sz="2000" dirty="0">
              <a:latin typeface="Helvetica 45 Light"/>
            </a:endParaRPr>
          </a:p>
        </p:txBody>
      </p:sp>
      <p:cxnSp>
        <p:nvCxnSpPr>
          <p:cNvPr id="63" name="Straight Connector 62"/>
          <p:cNvCxnSpPr/>
          <p:nvPr/>
        </p:nvCxnSpPr>
        <p:spPr>
          <a:xfrm flipH="1">
            <a:off x="457200" y="5899030"/>
            <a:ext cx="8229600" cy="14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74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template_ISCONTOUR_2017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master_template_ISCONTOUR_2017 (1)</Template>
  <TotalTime>192</TotalTime>
  <Words>2030</Words>
  <Application>Microsoft Office PowerPoint</Application>
  <PresentationFormat>On-screen Show (4:3)</PresentationFormat>
  <Paragraphs>209</Paragraphs>
  <Slides>32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Helvetica 45 Light</vt:lpstr>
      <vt:lpstr>ヒラギノ角ゴ Pro W3</vt:lpstr>
      <vt:lpstr>Wingdings</vt:lpstr>
      <vt:lpstr>Calibri Light</vt:lpstr>
      <vt:lpstr>新細明體</vt:lpstr>
      <vt:lpstr>Calibri</vt:lpstr>
      <vt:lpstr>master_template_ISCONTOUR_2017 (1)</vt:lpstr>
      <vt:lpstr>Service With a Smile: Enhancement on Customer Satisfaction</vt:lpstr>
      <vt:lpstr>Authentic Smile</vt:lpstr>
      <vt:lpstr>Authentic Smile</vt:lpstr>
      <vt:lpstr>Authentic Smile</vt:lpstr>
      <vt:lpstr>Authentic Smile</vt:lpstr>
      <vt:lpstr>Authentic Smile</vt:lpstr>
      <vt:lpstr>Authentic Smile</vt:lpstr>
      <vt:lpstr>Smile Authenticity</vt:lpstr>
      <vt:lpstr>Smile Authenticity</vt:lpstr>
      <vt:lpstr>Smile Authenticity</vt:lpstr>
      <vt:lpstr>Smile Authenticity</vt:lpstr>
      <vt:lpstr>Smile Authenticity</vt:lpstr>
      <vt:lpstr>Smile Authenticity</vt:lpstr>
      <vt:lpstr>Result</vt:lpstr>
      <vt:lpstr>Result</vt:lpstr>
      <vt:lpstr>Result</vt:lpstr>
      <vt:lpstr>Result</vt:lpstr>
      <vt:lpstr>Customer Satisfaction</vt:lpstr>
      <vt:lpstr>Customer Satisfaction</vt:lpstr>
      <vt:lpstr>Customer Satisfaction</vt:lpstr>
      <vt:lpstr>Result</vt:lpstr>
      <vt:lpstr>Result</vt:lpstr>
      <vt:lpstr>Result</vt:lpstr>
      <vt:lpstr>Intention To Return</vt:lpstr>
      <vt:lpstr>Intention To Return</vt:lpstr>
      <vt:lpstr>Demographic Background</vt:lpstr>
      <vt:lpstr>Discussion</vt:lpstr>
      <vt:lpstr>Discussion</vt:lpstr>
      <vt:lpstr>PowerPoint Presentation</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WITH A SMILE: ENHANCEMENT ON CUSTOMER SATISFACTION</dc:title>
  <dc:creator>IFT</dc:creator>
  <cp:lastModifiedBy>IFT</cp:lastModifiedBy>
  <cp:revision>21</cp:revision>
  <dcterms:created xsi:type="dcterms:W3CDTF">2017-05-11T08:47:16Z</dcterms:created>
  <dcterms:modified xsi:type="dcterms:W3CDTF">2017-05-11T11:59:28Z</dcterms:modified>
</cp:coreProperties>
</file>