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Lst>
  <p:notesMasterIdLst>
    <p:notesMasterId r:id="rId45"/>
  </p:notesMasterIdLst>
  <p:handoutMasterIdLst>
    <p:handoutMasterId r:id="rId46"/>
  </p:handoutMasterIdLst>
  <p:sldIdLst>
    <p:sldId id="258" r:id="rId2"/>
    <p:sldId id="302" r:id="rId3"/>
    <p:sldId id="259" r:id="rId4"/>
    <p:sldId id="300" r:id="rId5"/>
    <p:sldId id="260" r:id="rId6"/>
    <p:sldId id="261" r:id="rId7"/>
    <p:sldId id="262" r:id="rId8"/>
    <p:sldId id="263" r:id="rId9"/>
    <p:sldId id="264" r:id="rId10"/>
    <p:sldId id="304" r:id="rId11"/>
    <p:sldId id="265" r:id="rId12"/>
    <p:sldId id="266" r:id="rId13"/>
    <p:sldId id="296" r:id="rId14"/>
    <p:sldId id="299" r:id="rId15"/>
    <p:sldId id="267" r:id="rId16"/>
    <p:sldId id="268" r:id="rId17"/>
    <p:sldId id="269" r:id="rId18"/>
    <p:sldId id="270" r:id="rId19"/>
    <p:sldId id="271" r:id="rId20"/>
    <p:sldId id="290" r:id="rId21"/>
    <p:sldId id="272" r:id="rId22"/>
    <p:sldId id="273" r:id="rId23"/>
    <p:sldId id="274" r:id="rId24"/>
    <p:sldId id="275" r:id="rId25"/>
    <p:sldId id="276" r:id="rId26"/>
    <p:sldId id="277" r:id="rId27"/>
    <p:sldId id="278" r:id="rId28"/>
    <p:sldId id="283" r:id="rId29"/>
    <p:sldId id="295" r:id="rId30"/>
    <p:sldId id="287" r:id="rId31"/>
    <p:sldId id="288" r:id="rId32"/>
    <p:sldId id="285" r:id="rId33"/>
    <p:sldId id="311" r:id="rId34"/>
    <p:sldId id="317" r:id="rId35"/>
    <p:sldId id="279" r:id="rId36"/>
    <p:sldId id="319" r:id="rId37"/>
    <p:sldId id="291" r:id="rId38"/>
    <p:sldId id="280" r:id="rId39"/>
    <p:sldId id="292" r:id="rId40"/>
    <p:sldId id="281" r:id="rId41"/>
    <p:sldId id="314" r:id="rId42"/>
    <p:sldId id="315" r:id="rId43"/>
    <p:sldId id="306" r:id="rId44"/>
  </p:sldIdLst>
  <p:sldSz cx="9144000" cy="6858000" type="screen4x3"/>
  <p:notesSz cx="9926638" cy="6797675"/>
  <p:defaultTextStyle>
    <a:defPPr>
      <a:defRPr lang="de-DE"/>
    </a:defPPr>
    <a:lvl1pPr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5pPr>
    <a:lvl6pPr marL="2286000" algn="l" defTabSz="914400" rtl="0" eaLnBrk="1" latinLnBrk="0" hangingPunct="1">
      <a:defRPr sz="2400" kern="1200">
        <a:solidFill>
          <a:schemeClr val="tx1"/>
        </a:solidFill>
        <a:latin typeface="Arial" charset="0"/>
        <a:ea typeface="ヒラギノ角ゴ Pro W3" pitchFamily="124" charset="-128"/>
        <a:cs typeface="+mn-cs"/>
      </a:defRPr>
    </a:lvl6pPr>
    <a:lvl7pPr marL="2743200" algn="l" defTabSz="914400" rtl="0" eaLnBrk="1" latinLnBrk="0" hangingPunct="1">
      <a:defRPr sz="2400" kern="1200">
        <a:solidFill>
          <a:schemeClr val="tx1"/>
        </a:solidFill>
        <a:latin typeface="Arial" charset="0"/>
        <a:ea typeface="ヒラギノ角ゴ Pro W3" pitchFamily="124" charset="-128"/>
        <a:cs typeface="+mn-cs"/>
      </a:defRPr>
    </a:lvl7pPr>
    <a:lvl8pPr marL="3200400" algn="l" defTabSz="914400" rtl="0" eaLnBrk="1" latinLnBrk="0" hangingPunct="1">
      <a:defRPr sz="2400" kern="1200">
        <a:solidFill>
          <a:schemeClr val="tx1"/>
        </a:solidFill>
        <a:latin typeface="Arial" charset="0"/>
        <a:ea typeface="ヒラギノ角ゴ Pro W3" pitchFamily="124" charset="-128"/>
        <a:cs typeface="+mn-cs"/>
      </a:defRPr>
    </a:lvl8pPr>
    <a:lvl9pPr marL="3657600" algn="l" defTabSz="914400" rtl="0" eaLnBrk="1" latinLnBrk="0" hangingPunct="1">
      <a:defRPr sz="2400" kern="1200">
        <a:solidFill>
          <a:schemeClr val="tx1"/>
        </a:solidFill>
        <a:latin typeface="Arial" charset="0"/>
        <a:ea typeface="ヒラギノ角ゴ Pro W3" pitchFamily="12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41">
          <p15:clr>
            <a:srgbClr val="A4A3A4"/>
          </p15:clr>
        </p15:guide>
        <p15:guide id="4"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clrMru>
    <a:srgbClr val="A15C57"/>
    <a:srgbClr val="3B3238"/>
    <a:srgbClr val="990033"/>
    <a:srgbClr val="6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48"/>
    <p:restoredTop sz="82601"/>
  </p:normalViewPr>
  <p:slideViewPr>
    <p:cSldViewPr>
      <p:cViewPr>
        <p:scale>
          <a:sx n="98" d="100"/>
          <a:sy n="98" d="100"/>
        </p:scale>
        <p:origin x="1656" y="-736"/>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108" y="-84"/>
      </p:cViewPr>
      <p:guideLst>
        <p:guide orient="horz" pos="2880"/>
        <p:guide pos="2160"/>
        <p:guide orient="horz" pos="2141"/>
        <p:guide pos="3127"/>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1"/>
          <c:order val="0"/>
          <c:tx>
            <c:strRef>
              <c:f>Sheet1!$C$1</c:f>
              <c:strCache>
                <c:ptCount val="1"/>
                <c:pt idx="0">
                  <c:v>Optimistically biased</c:v>
                </c:pt>
              </c:strCache>
            </c:strRef>
          </c:tx>
          <c:spPr>
            <a:pattFill prst="narHorz">
              <a:fgClr>
                <a:schemeClr val="accent2">
                  <a:tint val="77000"/>
                </a:schemeClr>
              </a:fgClr>
              <a:bgClr>
                <a:schemeClr val="accent2">
                  <a:tint val="77000"/>
                  <a:lumMod val="20000"/>
                  <a:lumOff val="80000"/>
                </a:schemeClr>
              </a:bgClr>
            </a:pattFill>
            <a:ln>
              <a:noFill/>
            </a:ln>
            <a:effectLst>
              <a:innerShdw blurRad="114300">
                <a:schemeClr val="accent2">
                  <a:tint val="77000"/>
                </a:schemeClr>
              </a:inn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Sheet1!$A$2:$A$3</c:f>
              <c:strCache>
                <c:ptCount val="2"/>
                <c:pt idx="0">
                  <c:v>Food &amp; Beverage employees</c:v>
                </c:pt>
                <c:pt idx="1">
                  <c:v>Front Office employees</c:v>
                </c:pt>
              </c:strCache>
            </c:strRef>
          </c:cat>
          <c:val>
            <c:numRef>
              <c:f>Sheet1!$C$2:$C$3</c:f>
              <c:numCache>
                <c:formatCode>0%</c:formatCode>
                <c:ptCount val="2"/>
                <c:pt idx="0">
                  <c:v>0.55</c:v>
                </c:pt>
                <c:pt idx="1">
                  <c:v>0.667</c:v>
                </c:pt>
              </c:numCache>
            </c:numRef>
          </c:val>
        </c:ser>
        <c:dLbls>
          <c:dLblPos val="outEnd"/>
          <c:showLegendKey val="0"/>
          <c:showVal val="1"/>
          <c:showCatName val="0"/>
          <c:showSerName val="0"/>
          <c:showPercent val="0"/>
          <c:showBubbleSize val="0"/>
        </c:dLbls>
        <c:gapWidth val="164"/>
        <c:overlap val="-22"/>
        <c:axId val="-2118895696"/>
        <c:axId val="-2118893920"/>
      </c:barChart>
      <c:catAx>
        <c:axId val="-211889569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Helvetica" charset="0"/>
                <a:ea typeface="Helvetica" charset="0"/>
                <a:cs typeface="Helvetica" charset="0"/>
              </a:defRPr>
            </a:pPr>
            <a:endParaRPr lang="en-US"/>
          </a:p>
        </c:txPr>
        <c:crossAx val="-2118893920"/>
        <c:crosses val="autoZero"/>
        <c:auto val="1"/>
        <c:lblAlgn val="ctr"/>
        <c:lblOffset val="100"/>
        <c:noMultiLvlLbl val="0"/>
      </c:catAx>
      <c:valAx>
        <c:axId val="-2118893920"/>
        <c:scaling>
          <c:orientation val="minMax"/>
        </c:scaling>
        <c:delete val="1"/>
        <c:axPos val="l"/>
        <c:numFmt formatCode="0%" sourceLinked="1"/>
        <c:majorTickMark val="none"/>
        <c:minorTickMark val="none"/>
        <c:tickLblPos val="nextTo"/>
        <c:crossAx val="-2118895696"/>
        <c:crosses val="autoZero"/>
        <c:crossBetween val="between"/>
      </c:valAx>
      <c:spPr>
        <a:noFill/>
        <a:ln>
          <a:noFill/>
        </a:ln>
        <a:effectLst/>
      </c:spPr>
    </c:plotArea>
    <c:legend>
      <c:legendPos val="t"/>
      <c:layout>
        <c:manualLayout>
          <c:xMode val="edge"/>
          <c:yMode val="edge"/>
          <c:x val="0.348573964491275"/>
          <c:y val="0.152542372881356"/>
          <c:w val="0.302851949198627"/>
          <c:h val="0.076321678010587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Helvetica" charset="0"/>
              <a:ea typeface="Helvetica" charset="0"/>
              <a:cs typeface="Helvetica" charset="0"/>
            </a:defRPr>
          </a:pPr>
          <a:endParaRPr lang="en-US"/>
        </a:p>
      </c:txPr>
    </c:legend>
    <c:plotVisOnly val="1"/>
    <c:dispBlanksAs val="gap"/>
    <c:showDLblsOverMax val="0"/>
  </c:chart>
  <c:spPr>
    <a:noFill/>
    <a:ln>
      <a:noFill/>
    </a:ln>
    <a:effectLst/>
  </c:spPr>
  <c:txPr>
    <a:bodyPr/>
    <a:lstStyle/>
    <a:p>
      <a:pPr>
        <a:defRPr>
          <a:latin typeface="Helvetica" charset="0"/>
          <a:ea typeface="Helvetica" charset="0"/>
          <a:cs typeface="Helvetica"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1"/>
          <c:order val="0"/>
          <c:tx>
            <c:strRef>
              <c:f>Sheet1!$C$1</c:f>
              <c:strCache>
                <c:ptCount val="1"/>
                <c:pt idx="0">
                  <c:v>Intend to leave</c:v>
                </c:pt>
              </c:strCache>
            </c:strRef>
          </c:tx>
          <c:spPr>
            <a:solidFill>
              <a:srgbClr val="A15C57"/>
            </a:solidFill>
            <a:ln>
              <a:noFill/>
            </a:ln>
            <a:effectLst>
              <a:innerShdw blurRad="114300">
                <a:schemeClr val="accent2">
                  <a:tint val="77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Sheet1!$A$2:$A$3</c:f>
              <c:strCache>
                <c:ptCount val="2"/>
                <c:pt idx="0">
                  <c:v>OB Food &amp; Beverage employees</c:v>
                </c:pt>
                <c:pt idx="1">
                  <c:v>OB Front Office employees</c:v>
                </c:pt>
              </c:strCache>
            </c:strRef>
          </c:cat>
          <c:val>
            <c:numRef>
              <c:f>Sheet1!$C$2:$C$3</c:f>
              <c:numCache>
                <c:formatCode>0%</c:formatCode>
                <c:ptCount val="2"/>
                <c:pt idx="0">
                  <c:v>0.727</c:v>
                </c:pt>
                <c:pt idx="1">
                  <c:v>0.917</c:v>
                </c:pt>
              </c:numCache>
            </c:numRef>
          </c:val>
        </c:ser>
        <c:dLbls>
          <c:dLblPos val="outEnd"/>
          <c:showLegendKey val="0"/>
          <c:showVal val="1"/>
          <c:showCatName val="0"/>
          <c:showSerName val="0"/>
          <c:showPercent val="0"/>
          <c:showBubbleSize val="0"/>
        </c:dLbls>
        <c:gapWidth val="164"/>
        <c:overlap val="-22"/>
        <c:axId val="-2119118336"/>
        <c:axId val="-2118975760"/>
      </c:barChart>
      <c:catAx>
        <c:axId val="-211911833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Helvetica" charset="0"/>
                <a:ea typeface="Helvetica" charset="0"/>
                <a:cs typeface="Helvetica" charset="0"/>
              </a:defRPr>
            </a:pPr>
            <a:endParaRPr lang="en-US"/>
          </a:p>
        </c:txPr>
        <c:crossAx val="-2118975760"/>
        <c:crosses val="autoZero"/>
        <c:auto val="1"/>
        <c:lblAlgn val="ctr"/>
        <c:lblOffset val="100"/>
        <c:noMultiLvlLbl val="0"/>
      </c:catAx>
      <c:valAx>
        <c:axId val="-2118975760"/>
        <c:scaling>
          <c:orientation val="minMax"/>
        </c:scaling>
        <c:delete val="1"/>
        <c:axPos val="l"/>
        <c:numFmt formatCode="0%" sourceLinked="0"/>
        <c:majorTickMark val="none"/>
        <c:minorTickMark val="none"/>
        <c:tickLblPos val="nextTo"/>
        <c:crossAx val="-2119118336"/>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Helvetica" charset="0"/>
                <a:ea typeface="Helvetica" charset="0"/>
                <a:cs typeface="Helvetica" charset="0"/>
              </a:defRPr>
            </a:pPr>
            <a:endParaRPr lang="en-US"/>
          </a:p>
        </c:txPr>
      </c:legendEntry>
      <c:layout>
        <c:manualLayout>
          <c:xMode val="edge"/>
          <c:yMode val="edge"/>
          <c:x val="0.367068300834757"/>
          <c:y val="0.135934141286335"/>
          <c:w val="0.242149323633736"/>
          <c:h val="0.087811265931014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charset="0"/>
              <a:ea typeface="Helvetica Light" charset="0"/>
              <a:cs typeface="Helvetica Light"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1C6888-C5DA-9941-80EC-1EBCD9C9F8F0}" type="doc">
      <dgm:prSet loTypeId="urn:microsoft.com/office/officeart/2005/8/layout/vList2" loCatId="" qsTypeId="urn:microsoft.com/office/officeart/2005/8/quickstyle/simple1" qsCatId="simple" csTypeId="urn:microsoft.com/office/officeart/2005/8/colors/accent3_1" csCatId="accent3" phldr="1"/>
      <dgm:spPr/>
      <dgm:t>
        <a:bodyPr/>
        <a:lstStyle/>
        <a:p>
          <a:endParaRPr lang="en-US"/>
        </a:p>
      </dgm:t>
    </dgm:pt>
    <dgm:pt modelId="{2AC1FE57-B631-0D4B-A961-8084CBBB4F64}">
      <dgm:prSet phldrT="[Text]" custT="1"/>
      <dgm:spPr>
        <a:ln>
          <a:solidFill>
            <a:schemeClr val="accent2"/>
          </a:solidFill>
        </a:ln>
      </dgm:spPr>
      <dgm:t>
        <a:bodyPr/>
        <a:lstStyle/>
        <a:p>
          <a:r>
            <a:rPr lang="en-US" sz="2400" dirty="0" smtClean="0">
              <a:latin typeface="Helvetica" charset="0"/>
              <a:ea typeface="Helvetica" charset="0"/>
              <a:cs typeface="Helvetica" charset="0"/>
            </a:rPr>
            <a:t>Phase 1 – Average time</a:t>
          </a:r>
          <a:endParaRPr lang="en-US" sz="2400" dirty="0">
            <a:latin typeface="Helvetica" charset="0"/>
            <a:ea typeface="Helvetica" charset="0"/>
            <a:cs typeface="Helvetica" charset="0"/>
          </a:endParaRPr>
        </a:p>
      </dgm:t>
    </dgm:pt>
    <dgm:pt modelId="{C5EAB056-9D56-2844-8844-15DB471598C9}" type="parTrans" cxnId="{D7AD6F41-412E-6246-92A9-9CAF8B4E69DF}">
      <dgm:prSet/>
      <dgm:spPr/>
      <dgm:t>
        <a:bodyPr/>
        <a:lstStyle/>
        <a:p>
          <a:endParaRPr lang="en-US">
            <a:latin typeface="Helvetica" charset="0"/>
            <a:ea typeface="Helvetica" charset="0"/>
            <a:cs typeface="Helvetica" charset="0"/>
          </a:endParaRPr>
        </a:p>
      </dgm:t>
    </dgm:pt>
    <dgm:pt modelId="{61A8005B-495C-CE49-A7A1-E7ED930FEC1A}" type="sibTrans" cxnId="{D7AD6F41-412E-6246-92A9-9CAF8B4E69DF}">
      <dgm:prSet/>
      <dgm:spPr/>
      <dgm:t>
        <a:bodyPr/>
        <a:lstStyle/>
        <a:p>
          <a:endParaRPr lang="en-US">
            <a:latin typeface="Helvetica" charset="0"/>
            <a:ea typeface="Helvetica" charset="0"/>
            <a:cs typeface="Helvetica" charset="0"/>
          </a:endParaRPr>
        </a:p>
      </dgm:t>
    </dgm:pt>
    <dgm:pt modelId="{9FBFC333-2FB2-464C-BF03-3FB408937697}" type="pres">
      <dgm:prSet presAssocID="{451C6888-C5DA-9941-80EC-1EBCD9C9F8F0}" presName="linear" presStyleCnt="0">
        <dgm:presLayoutVars>
          <dgm:animLvl val="lvl"/>
          <dgm:resizeHandles val="exact"/>
        </dgm:presLayoutVars>
      </dgm:prSet>
      <dgm:spPr/>
      <dgm:t>
        <a:bodyPr/>
        <a:lstStyle/>
        <a:p>
          <a:endParaRPr lang="en-US"/>
        </a:p>
      </dgm:t>
    </dgm:pt>
    <dgm:pt modelId="{20AEB912-7798-854B-9EE8-73D6A2BF152D}" type="pres">
      <dgm:prSet presAssocID="{2AC1FE57-B631-0D4B-A961-8084CBBB4F64}" presName="parentText" presStyleLbl="node1" presStyleIdx="0" presStyleCnt="1" custScaleY="56532" custLinFactNeighborY="-28745">
        <dgm:presLayoutVars>
          <dgm:chMax val="0"/>
          <dgm:bulletEnabled val="1"/>
        </dgm:presLayoutVars>
      </dgm:prSet>
      <dgm:spPr/>
      <dgm:t>
        <a:bodyPr/>
        <a:lstStyle/>
        <a:p>
          <a:endParaRPr lang="en-US"/>
        </a:p>
      </dgm:t>
    </dgm:pt>
  </dgm:ptLst>
  <dgm:cxnLst>
    <dgm:cxn modelId="{FBABC602-A5C7-BF4F-B1FF-27E167881835}" type="presOf" srcId="{2AC1FE57-B631-0D4B-A961-8084CBBB4F64}" destId="{20AEB912-7798-854B-9EE8-73D6A2BF152D}" srcOrd="0" destOrd="0" presId="urn:microsoft.com/office/officeart/2005/8/layout/vList2"/>
    <dgm:cxn modelId="{A7601002-6811-5E4A-A9CE-AB11B2CA23F9}" type="presOf" srcId="{451C6888-C5DA-9941-80EC-1EBCD9C9F8F0}" destId="{9FBFC333-2FB2-464C-BF03-3FB408937697}" srcOrd="0" destOrd="0" presId="urn:microsoft.com/office/officeart/2005/8/layout/vList2"/>
    <dgm:cxn modelId="{D7AD6F41-412E-6246-92A9-9CAF8B4E69DF}" srcId="{451C6888-C5DA-9941-80EC-1EBCD9C9F8F0}" destId="{2AC1FE57-B631-0D4B-A961-8084CBBB4F64}" srcOrd="0" destOrd="0" parTransId="{C5EAB056-9D56-2844-8844-15DB471598C9}" sibTransId="{61A8005B-495C-CE49-A7A1-E7ED930FEC1A}"/>
    <dgm:cxn modelId="{88206D36-BBBB-9547-8220-EEC0B409D849}" type="presParOf" srcId="{9FBFC333-2FB2-464C-BF03-3FB408937697}" destId="{20AEB912-7798-854B-9EE8-73D6A2BF152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1C6888-C5DA-9941-80EC-1EBCD9C9F8F0}" type="doc">
      <dgm:prSet loTypeId="urn:microsoft.com/office/officeart/2005/8/layout/vList2" loCatId="" qsTypeId="urn:microsoft.com/office/officeart/2005/8/quickstyle/simple1" qsCatId="simple" csTypeId="urn:microsoft.com/office/officeart/2005/8/colors/accent3_1" csCatId="accent3" phldr="1"/>
      <dgm:spPr/>
      <dgm:t>
        <a:bodyPr/>
        <a:lstStyle/>
        <a:p>
          <a:endParaRPr lang="en-US"/>
        </a:p>
      </dgm:t>
    </dgm:pt>
    <dgm:pt modelId="{2AC1FE57-B631-0D4B-A961-8084CBBB4F64}">
      <dgm:prSet phldrT="[Text]" custT="1"/>
      <dgm:spPr>
        <a:ln>
          <a:solidFill>
            <a:schemeClr val="accent2"/>
          </a:solidFill>
        </a:ln>
      </dgm:spPr>
      <dgm:t>
        <a:bodyPr/>
        <a:lstStyle/>
        <a:p>
          <a:r>
            <a:rPr lang="en-US" sz="2400" dirty="0" smtClean="0">
              <a:latin typeface="Helvetica" charset="0"/>
              <a:ea typeface="Helvetica" charset="0"/>
              <a:cs typeface="Helvetica" charset="0"/>
            </a:rPr>
            <a:t>Phase 2a – Estimated</a:t>
          </a:r>
          <a:r>
            <a:rPr lang="en-US" sz="2400" baseline="0" dirty="0" smtClean="0">
              <a:latin typeface="Helvetica" charset="0"/>
              <a:ea typeface="Helvetica" charset="0"/>
              <a:cs typeface="Helvetica" charset="0"/>
            </a:rPr>
            <a:t> </a:t>
          </a:r>
          <a:r>
            <a:rPr lang="en-US" sz="2400" dirty="0" smtClean="0">
              <a:latin typeface="Helvetica" charset="0"/>
              <a:ea typeface="Helvetica" charset="0"/>
              <a:cs typeface="Helvetica" charset="0"/>
            </a:rPr>
            <a:t>time</a:t>
          </a:r>
          <a:endParaRPr lang="en-US" sz="2400" dirty="0">
            <a:latin typeface="Helvetica" charset="0"/>
            <a:ea typeface="Helvetica" charset="0"/>
            <a:cs typeface="Helvetica" charset="0"/>
          </a:endParaRPr>
        </a:p>
      </dgm:t>
    </dgm:pt>
    <dgm:pt modelId="{C5EAB056-9D56-2844-8844-15DB471598C9}" type="parTrans" cxnId="{D7AD6F41-412E-6246-92A9-9CAF8B4E69DF}">
      <dgm:prSet/>
      <dgm:spPr/>
      <dgm:t>
        <a:bodyPr/>
        <a:lstStyle/>
        <a:p>
          <a:endParaRPr lang="en-US">
            <a:latin typeface="Helvetica" charset="0"/>
            <a:ea typeface="Helvetica" charset="0"/>
            <a:cs typeface="Helvetica" charset="0"/>
          </a:endParaRPr>
        </a:p>
      </dgm:t>
    </dgm:pt>
    <dgm:pt modelId="{61A8005B-495C-CE49-A7A1-E7ED930FEC1A}" type="sibTrans" cxnId="{D7AD6F41-412E-6246-92A9-9CAF8B4E69DF}">
      <dgm:prSet/>
      <dgm:spPr/>
      <dgm:t>
        <a:bodyPr/>
        <a:lstStyle/>
        <a:p>
          <a:endParaRPr lang="en-US">
            <a:latin typeface="Helvetica" charset="0"/>
            <a:ea typeface="Helvetica" charset="0"/>
            <a:cs typeface="Helvetica" charset="0"/>
          </a:endParaRPr>
        </a:p>
      </dgm:t>
    </dgm:pt>
    <dgm:pt modelId="{9FBFC333-2FB2-464C-BF03-3FB408937697}" type="pres">
      <dgm:prSet presAssocID="{451C6888-C5DA-9941-80EC-1EBCD9C9F8F0}" presName="linear" presStyleCnt="0">
        <dgm:presLayoutVars>
          <dgm:animLvl val="lvl"/>
          <dgm:resizeHandles val="exact"/>
        </dgm:presLayoutVars>
      </dgm:prSet>
      <dgm:spPr/>
      <dgm:t>
        <a:bodyPr/>
        <a:lstStyle/>
        <a:p>
          <a:endParaRPr lang="en-US"/>
        </a:p>
      </dgm:t>
    </dgm:pt>
    <dgm:pt modelId="{20AEB912-7798-854B-9EE8-73D6A2BF152D}" type="pres">
      <dgm:prSet presAssocID="{2AC1FE57-B631-0D4B-A961-8084CBBB4F64}" presName="parentText" presStyleLbl="node1" presStyleIdx="0" presStyleCnt="1" custScaleY="56532" custLinFactNeighborY="16224">
        <dgm:presLayoutVars>
          <dgm:chMax val="0"/>
          <dgm:bulletEnabled val="1"/>
        </dgm:presLayoutVars>
      </dgm:prSet>
      <dgm:spPr/>
      <dgm:t>
        <a:bodyPr/>
        <a:lstStyle/>
        <a:p>
          <a:endParaRPr lang="en-US"/>
        </a:p>
      </dgm:t>
    </dgm:pt>
  </dgm:ptLst>
  <dgm:cxnLst>
    <dgm:cxn modelId="{17D98F6A-E409-2D4A-9DDD-910783A31B81}" type="presOf" srcId="{2AC1FE57-B631-0D4B-A961-8084CBBB4F64}" destId="{20AEB912-7798-854B-9EE8-73D6A2BF152D}" srcOrd="0" destOrd="0" presId="urn:microsoft.com/office/officeart/2005/8/layout/vList2"/>
    <dgm:cxn modelId="{5220095C-CA98-6144-B56D-6EDE7EC782E6}" type="presOf" srcId="{451C6888-C5DA-9941-80EC-1EBCD9C9F8F0}" destId="{9FBFC333-2FB2-464C-BF03-3FB408937697}" srcOrd="0" destOrd="0" presId="urn:microsoft.com/office/officeart/2005/8/layout/vList2"/>
    <dgm:cxn modelId="{D7AD6F41-412E-6246-92A9-9CAF8B4E69DF}" srcId="{451C6888-C5DA-9941-80EC-1EBCD9C9F8F0}" destId="{2AC1FE57-B631-0D4B-A961-8084CBBB4F64}" srcOrd="0" destOrd="0" parTransId="{C5EAB056-9D56-2844-8844-15DB471598C9}" sibTransId="{61A8005B-495C-CE49-A7A1-E7ED930FEC1A}"/>
    <dgm:cxn modelId="{A1F4684E-B5C0-AD46-99FF-3A6AF1FE92F2}" type="presParOf" srcId="{9FBFC333-2FB2-464C-BF03-3FB408937697}" destId="{20AEB912-7798-854B-9EE8-73D6A2BF152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1C6888-C5DA-9941-80EC-1EBCD9C9F8F0}" type="doc">
      <dgm:prSet loTypeId="urn:microsoft.com/office/officeart/2005/8/layout/vList2" loCatId="" qsTypeId="urn:microsoft.com/office/officeart/2005/8/quickstyle/simple1" qsCatId="simple" csTypeId="urn:microsoft.com/office/officeart/2005/8/colors/accent3_1" csCatId="accent3" phldr="1"/>
      <dgm:spPr/>
      <dgm:t>
        <a:bodyPr/>
        <a:lstStyle/>
        <a:p>
          <a:endParaRPr lang="en-US"/>
        </a:p>
      </dgm:t>
    </dgm:pt>
    <dgm:pt modelId="{2AC1FE57-B631-0D4B-A961-8084CBBB4F64}">
      <dgm:prSet phldrT="[Text]" custT="1"/>
      <dgm:spPr>
        <a:ln>
          <a:solidFill>
            <a:schemeClr val="accent2"/>
          </a:solidFill>
        </a:ln>
      </dgm:spPr>
      <dgm:t>
        <a:bodyPr/>
        <a:lstStyle/>
        <a:p>
          <a:r>
            <a:rPr lang="en-US" sz="2400" dirty="0" smtClean="0">
              <a:latin typeface="Helvetica" charset="0"/>
              <a:ea typeface="Helvetica" charset="0"/>
              <a:cs typeface="Helvetica" charset="0"/>
            </a:rPr>
            <a:t>Phase 2b –</a:t>
          </a:r>
          <a:r>
            <a:rPr lang="en-US" sz="2400" baseline="0" dirty="0" smtClean="0">
              <a:latin typeface="Helvetica" charset="0"/>
              <a:ea typeface="Helvetica" charset="0"/>
              <a:cs typeface="Helvetica" charset="0"/>
            </a:rPr>
            <a:t> Intentions to quit/stay</a:t>
          </a:r>
          <a:endParaRPr lang="en-US" sz="2400" dirty="0">
            <a:latin typeface="Helvetica" charset="0"/>
            <a:ea typeface="Helvetica" charset="0"/>
            <a:cs typeface="Helvetica" charset="0"/>
          </a:endParaRPr>
        </a:p>
      </dgm:t>
    </dgm:pt>
    <dgm:pt modelId="{C5EAB056-9D56-2844-8844-15DB471598C9}" type="parTrans" cxnId="{D7AD6F41-412E-6246-92A9-9CAF8B4E69DF}">
      <dgm:prSet/>
      <dgm:spPr/>
      <dgm:t>
        <a:bodyPr/>
        <a:lstStyle/>
        <a:p>
          <a:endParaRPr lang="en-US">
            <a:latin typeface="Helvetica" charset="0"/>
            <a:ea typeface="Helvetica" charset="0"/>
            <a:cs typeface="Helvetica" charset="0"/>
          </a:endParaRPr>
        </a:p>
      </dgm:t>
    </dgm:pt>
    <dgm:pt modelId="{61A8005B-495C-CE49-A7A1-E7ED930FEC1A}" type="sibTrans" cxnId="{D7AD6F41-412E-6246-92A9-9CAF8B4E69DF}">
      <dgm:prSet/>
      <dgm:spPr/>
      <dgm:t>
        <a:bodyPr/>
        <a:lstStyle/>
        <a:p>
          <a:endParaRPr lang="en-US">
            <a:latin typeface="Helvetica" charset="0"/>
            <a:ea typeface="Helvetica" charset="0"/>
            <a:cs typeface="Helvetica" charset="0"/>
          </a:endParaRPr>
        </a:p>
      </dgm:t>
    </dgm:pt>
    <dgm:pt modelId="{9FBFC333-2FB2-464C-BF03-3FB408937697}" type="pres">
      <dgm:prSet presAssocID="{451C6888-C5DA-9941-80EC-1EBCD9C9F8F0}" presName="linear" presStyleCnt="0">
        <dgm:presLayoutVars>
          <dgm:animLvl val="lvl"/>
          <dgm:resizeHandles val="exact"/>
        </dgm:presLayoutVars>
      </dgm:prSet>
      <dgm:spPr/>
      <dgm:t>
        <a:bodyPr/>
        <a:lstStyle/>
        <a:p>
          <a:endParaRPr lang="en-US"/>
        </a:p>
      </dgm:t>
    </dgm:pt>
    <dgm:pt modelId="{20AEB912-7798-854B-9EE8-73D6A2BF152D}" type="pres">
      <dgm:prSet presAssocID="{2AC1FE57-B631-0D4B-A961-8084CBBB4F64}" presName="parentText" presStyleLbl="node1" presStyleIdx="0" presStyleCnt="1" custScaleY="56532" custLinFactNeighborX="-52" custLinFactNeighborY="-1001">
        <dgm:presLayoutVars>
          <dgm:chMax val="0"/>
          <dgm:bulletEnabled val="1"/>
        </dgm:presLayoutVars>
      </dgm:prSet>
      <dgm:spPr/>
      <dgm:t>
        <a:bodyPr/>
        <a:lstStyle/>
        <a:p>
          <a:endParaRPr lang="en-US"/>
        </a:p>
      </dgm:t>
    </dgm:pt>
  </dgm:ptLst>
  <dgm:cxnLst>
    <dgm:cxn modelId="{F2FDB653-44EB-374B-BEDE-156EA29AF819}" type="presOf" srcId="{451C6888-C5DA-9941-80EC-1EBCD9C9F8F0}" destId="{9FBFC333-2FB2-464C-BF03-3FB408937697}" srcOrd="0" destOrd="0" presId="urn:microsoft.com/office/officeart/2005/8/layout/vList2"/>
    <dgm:cxn modelId="{6088DC5E-ADBC-9A45-B06F-58E6D550B4BF}" type="presOf" srcId="{2AC1FE57-B631-0D4B-A961-8084CBBB4F64}" destId="{20AEB912-7798-854B-9EE8-73D6A2BF152D}" srcOrd="0" destOrd="0" presId="urn:microsoft.com/office/officeart/2005/8/layout/vList2"/>
    <dgm:cxn modelId="{D7AD6F41-412E-6246-92A9-9CAF8B4E69DF}" srcId="{451C6888-C5DA-9941-80EC-1EBCD9C9F8F0}" destId="{2AC1FE57-B631-0D4B-A961-8084CBBB4F64}" srcOrd="0" destOrd="0" parTransId="{C5EAB056-9D56-2844-8844-15DB471598C9}" sibTransId="{61A8005B-495C-CE49-A7A1-E7ED930FEC1A}"/>
    <dgm:cxn modelId="{8C84B734-B40D-684A-BB22-69C91154D550}" type="presParOf" srcId="{9FBFC333-2FB2-464C-BF03-3FB408937697}" destId="{20AEB912-7798-854B-9EE8-73D6A2BF152D}" srcOrd="0"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EB912-7798-854B-9EE8-73D6A2BF152D}">
      <dsp:nvSpPr>
        <dsp:cNvPr id="0" name=""/>
        <dsp:cNvSpPr/>
      </dsp:nvSpPr>
      <dsp:spPr>
        <a:xfrm>
          <a:off x="0" y="0"/>
          <a:ext cx="7514034" cy="687881"/>
        </a:xfrm>
        <a:prstGeom prst="roundRect">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Helvetica" charset="0"/>
              <a:ea typeface="Helvetica" charset="0"/>
              <a:cs typeface="Helvetica" charset="0"/>
            </a:rPr>
            <a:t>Phase 1 – Average time</a:t>
          </a:r>
          <a:endParaRPr lang="en-US" sz="2400" kern="1200" dirty="0">
            <a:latin typeface="Helvetica" charset="0"/>
            <a:ea typeface="Helvetica" charset="0"/>
            <a:cs typeface="Helvetica" charset="0"/>
          </a:endParaRPr>
        </a:p>
      </dsp:txBody>
      <dsp:txXfrm>
        <a:off x="33580" y="33580"/>
        <a:ext cx="7446874" cy="620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EB912-7798-854B-9EE8-73D6A2BF152D}">
      <dsp:nvSpPr>
        <dsp:cNvPr id="0" name=""/>
        <dsp:cNvSpPr/>
      </dsp:nvSpPr>
      <dsp:spPr>
        <a:xfrm>
          <a:off x="0" y="48154"/>
          <a:ext cx="7514034" cy="687881"/>
        </a:xfrm>
        <a:prstGeom prst="roundRect">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Helvetica" charset="0"/>
              <a:ea typeface="Helvetica" charset="0"/>
              <a:cs typeface="Helvetica" charset="0"/>
            </a:rPr>
            <a:t>Phase 2a – Estimated</a:t>
          </a:r>
          <a:r>
            <a:rPr lang="en-US" sz="2400" kern="1200" baseline="0" dirty="0" smtClean="0">
              <a:latin typeface="Helvetica" charset="0"/>
              <a:ea typeface="Helvetica" charset="0"/>
              <a:cs typeface="Helvetica" charset="0"/>
            </a:rPr>
            <a:t> </a:t>
          </a:r>
          <a:r>
            <a:rPr lang="en-US" sz="2400" kern="1200" dirty="0" smtClean="0">
              <a:latin typeface="Helvetica" charset="0"/>
              <a:ea typeface="Helvetica" charset="0"/>
              <a:cs typeface="Helvetica" charset="0"/>
            </a:rPr>
            <a:t>time</a:t>
          </a:r>
          <a:endParaRPr lang="en-US" sz="2400" kern="1200" dirty="0">
            <a:latin typeface="Helvetica" charset="0"/>
            <a:ea typeface="Helvetica" charset="0"/>
            <a:cs typeface="Helvetica" charset="0"/>
          </a:endParaRPr>
        </a:p>
      </dsp:txBody>
      <dsp:txXfrm>
        <a:off x="33580" y="81734"/>
        <a:ext cx="7446874" cy="6207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EB912-7798-854B-9EE8-73D6A2BF152D}">
      <dsp:nvSpPr>
        <dsp:cNvPr id="0" name=""/>
        <dsp:cNvSpPr/>
      </dsp:nvSpPr>
      <dsp:spPr>
        <a:xfrm>
          <a:off x="0" y="25355"/>
          <a:ext cx="7514034" cy="687881"/>
        </a:xfrm>
        <a:prstGeom prst="roundRect">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Helvetica" charset="0"/>
              <a:ea typeface="Helvetica" charset="0"/>
              <a:cs typeface="Helvetica" charset="0"/>
            </a:rPr>
            <a:t>Phase 2b –</a:t>
          </a:r>
          <a:r>
            <a:rPr lang="en-US" sz="2400" kern="1200" baseline="0" dirty="0" smtClean="0">
              <a:latin typeface="Helvetica" charset="0"/>
              <a:ea typeface="Helvetica" charset="0"/>
              <a:cs typeface="Helvetica" charset="0"/>
            </a:rPr>
            <a:t> Intentions to quit/stay</a:t>
          </a:r>
          <a:endParaRPr lang="en-US" sz="2400" kern="1200" dirty="0">
            <a:latin typeface="Helvetica" charset="0"/>
            <a:ea typeface="Helvetica" charset="0"/>
            <a:cs typeface="Helvetica" charset="0"/>
          </a:endParaRPr>
        </a:p>
      </dsp:txBody>
      <dsp:txXfrm>
        <a:off x="33580" y="58935"/>
        <a:ext cx="7446874" cy="6207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1</cdr:x>
      <cdr:y>0.089</cdr:y>
    </cdr:to>
    <cdr:sp macro="" textlink="">
      <cdr:nvSpPr>
        <cdr:cNvPr id="2" name="Rectangle 1"/>
        <cdr:cNvSpPr/>
      </cdr:nvSpPr>
      <cdr:spPr>
        <a:xfrm xmlns:a="http://schemas.openxmlformats.org/drawingml/2006/main">
          <a:off x="0" y="-1828800"/>
          <a:ext cx="8208912" cy="400110"/>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de-DE"/>
          </a:defPPr>
          <a:lvl1pPr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5pPr>
          <a:lvl6pPr marL="2286000" algn="l" defTabSz="914400" rtl="0" eaLnBrk="1" latinLnBrk="0" hangingPunct="1">
            <a:defRPr sz="2400" kern="1200">
              <a:solidFill>
                <a:schemeClr val="tx1"/>
              </a:solidFill>
              <a:latin typeface="Arial" charset="0"/>
              <a:ea typeface="ヒラギノ角ゴ Pro W3" pitchFamily="124" charset="-128"/>
              <a:cs typeface="+mn-cs"/>
            </a:defRPr>
          </a:lvl6pPr>
          <a:lvl7pPr marL="2743200" algn="l" defTabSz="914400" rtl="0" eaLnBrk="1" latinLnBrk="0" hangingPunct="1">
            <a:defRPr sz="2400" kern="1200">
              <a:solidFill>
                <a:schemeClr val="tx1"/>
              </a:solidFill>
              <a:latin typeface="Arial" charset="0"/>
              <a:ea typeface="ヒラギノ角ゴ Pro W3" pitchFamily="124" charset="-128"/>
              <a:cs typeface="+mn-cs"/>
            </a:defRPr>
          </a:lvl7pPr>
          <a:lvl8pPr marL="3200400" algn="l" defTabSz="914400" rtl="0" eaLnBrk="1" latinLnBrk="0" hangingPunct="1">
            <a:defRPr sz="2400" kern="1200">
              <a:solidFill>
                <a:schemeClr val="tx1"/>
              </a:solidFill>
              <a:latin typeface="Arial" charset="0"/>
              <a:ea typeface="ヒラギノ角ゴ Pro W3" pitchFamily="124" charset="-128"/>
              <a:cs typeface="+mn-cs"/>
            </a:defRPr>
          </a:lvl8pPr>
          <a:lvl9pPr marL="3657600" algn="l" defTabSz="914400" rtl="0" eaLnBrk="1" latinLnBrk="0" hangingPunct="1">
            <a:defRPr sz="2400" kern="1200">
              <a:solidFill>
                <a:schemeClr val="tx1"/>
              </a:solidFill>
              <a:latin typeface="Arial" charset="0"/>
              <a:ea typeface="ヒラギノ角ゴ Pro W3" pitchFamily="124" charset="-128"/>
              <a:cs typeface="+mn-cs"/>
            </a:defRPr>
          </a:lvl9pPr>
        </a:lstStyle>
        <a:p xmlns:a="http://schemas.openxmlformats.org/drawingml/2006/main">
          <a:pPr marL="0" marR="0" algn="ctr">
            <a:spcBef>
              <a:spcPts val="0"/>
            </a:spcBef>
            <a:spcAft>
              <a:spcPts val="0"/>
            </a:spcAft>
          </a:pPr>
          <a:r>
            <a:rPr lang="en-GB" sz="2000" dirty="0" smtClean="0">
              <a:latin typeface="Helvetica" charset="0"/>
              <a:ea typeface="Helvetica" charset="0"/>
              <a:cs typeface="Helvetica" charset="0"/>
            </a:rPr>
            <a:t>Percentage of OB Employees in Both Departments</a:t>
          </a:r>
          <a:endParaRPr lang="en-US" sz="2000" dirty="0">
            <a:effectLst/>
            <a:latin typeface="Helvetica" charset="0"/>
            <a:ea typeface="Helvetica" charset="0"/>
            <a:cs typeface="Helvetica"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39155632-BF34-42C7-9993-10537F1ECA52}" type="datetimeFigureOut">
              <a:rPr lang="de-DE" smtClean="0"/>
              <a:pPr/>
              <a:t>11.05.17</a:t>
            </a:fld>
            <a:endParaRPr lang="de-AT"/>
          </a:p>
        </p:txBody>
      </p:sp>
      <p:sp>
        <p:nvSpPr>
          <p:cNvPr id="4" name="Fußzeilenplatzhalt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0D152066-4AB3-418F-8ED6-956DCD09AE66}" type="slidenum">
              <a:rPr lang="de-AT" smtClean="0"/>
              <a:pPr/>
              <a:t>‹#›</a:t>
            </a:fld>
            <a:endParaRPr lang="de-AT"/>
          </a:p>
        </p:txBody>
      </p:sp>
    </p:spTree>
    <p:extLst>
      <p:ext uri="{BB962C8B-B14F-4D97-AF65-F5344CB8AC3E}">
        <p14:creationId xmlns:p14="http://schemas.microsoft.com/office/powerpoint/2010/main" val="1359888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301543" cy="3398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5123" name="Rectangle 3"/>
          <p:cNvSpPr>
            <a:spLocks noGrp="1" noChangeArrowheads="1"/>
          </p:cNvSpPr>
          <p:nvPr>
            <p:ph type="dt" idx="1"/>
          </p:nvPr>
        </p:nvSpPr>
        <p:spPr bwMode="auto">
          <a:xfrm>
            <a:off x="5625095" y="0"/>
            <a:ext cx="4301543" cy="3398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5124"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1323552" y="3228895"/>
            <a:ext cx="7279535" cy="30589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126" name="Rectangle 6"/>
          <p:cNvSpPr>
            <a:spLocks noGrp="1" noChangeArrowheads="1"/>
          </p:cNvSpPr>
          <p:nvPr>
            <p:ph type="ftr" sz="quarter" idx="4"/>
          </p:nvPr>
        </p:nvSpPr>
        <p:spPr bwMode="auto">
          <a:xfrm>
            <a:off x="0" y="6457791"/>
            <a:ext cx="4301543" cy="33988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5127" name="Rectangle 7"/>
          <p:cNvSpPr>
            <a:spLocks noGrp="1" noChangeArrowheads="1"/>
          </p:cNvSpPr>
          <p:nvPr>
            <p:ph type="sldNum" sz="quarter" idx="5"/>
          </p:nvPr>
        </p:nvSpPr>
        <p:spPr bwMode="auto">
          <a:xfrm>
            <a:off x="5625095" y="6457791"/>
            <a:ext cx="4301543" cy="33988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6F2291E8-A3B2-4AA3-8F9C-F18D953B7603}" type="slidenum">
              <a:rPr lang="de-DE"/>
              <a:pPr/>
              <a:t>‹#›</a:t>
            </a:fld>
            <a:endParaRPr lang="de-DE"/>
          </a:p>
        </p:txBody>
      </p:sp>
    </p:spTree>
    <p:extLst>
      <p:ext uri="{BB962C8B-B14F-4D97-AF65-F5344CB8AC3E}">
        <p14:creationId xmlns:p14="http://schemas.microsoft.com/office/powerpoint/2010/main" val="11475696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pitchFamily="124" charset="-128"/>
        <a:cs typeface="+mn-cs"/>
      </a:defRPr>
    </a:lvl1pPr>
    <a:lvl2pPr marL="457200" algn="l" rtl="0" fontAlgn="base">
      <a:spcBef>
        <a:spcPct val="30000"/>
      </a:spcBef>
      <a:spcAft>
        <a:spcPct val="0"/>
      </a:spcAft>
      <a:defRPr sz="1200" kern="1200">
        <a:solidFill>
          <a:schemeClr val="tx1"/>
        </a:solidFill>
        <a:latin typeface="Arial" charset="0"/>
        <a:ea typeface="ヒラギノ角ゴ Pro W3" pitchFamily="124"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pitchFamily="124"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pitchFamily="124"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pitchFamily="12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t>A</a:t>
            </a:r>
            <a:r>
              <a:rPr lang="en-US" b="0" baseline="0" dirty="0" smtClean="0"/>
              <a:t> pleasant morning to all of you</a:t>
            </a:r>
            <a:r>
              <a:rPr lang="en-US" b="0" dirty="0" smtClean="0"/>
              <a:t>. </a:t>
            </a:r>
            <a:r>
              <a:rPr lang="en-US" sz="1200" b="0" i="0" baseline="0" dirty="0" smtClean="0">
                <a:solidFill>
                  <a:schemeClr val="tx1">
                    <a:lumMod val="65000"/>
                    <a:lumOff val="35000"/>
                  </a:schemeClr>
                </a:solidFill>
                <a:ea typeface="Trebuchet MS" charset="0"/>
                <a:cs typeface="Trebuchet MS" charset="0"/>
              </a:rPr>
              <a:t>My name is Maria </a:t>
            </a:r>
            <a:r>
              <a:rPr lang="en-US" sz="1200" b="0" i="0" baseline="0" dirty="0" err="1" smtClean="0">
                <a:solidFill>
                  <a:schemeClr val="tx1">
                    <a:lumMod val="65000"/>
                    <a:lumOff val="35000"/>
                  </a:schemeClr>
                </a:solidFill>
                <a:ea typeface="Trebuchet MS" charset="0"/>
                <a:cs typeface="Trebuchet MS" charset="0"/>
              </a:rPr>
              <a:t>Joela</a:t>
            </a:r>
            <a:r>
              <a:rPr lang="en-US" sz="1200" b="0" i="0" baseline="0" dirty="0" smtClean="0">
                <a:solidFill>
                  <a:schemeClr val="tx1">
                    <a:lumMod val="65000"/>
                    <a:lumOff val="35000"/>
                  </a:schemeClr>
                </a:solidFill>
                <a:ea typeface="Trebuchet MS" charset="0"/>
                <a:cs typeface="Trebuchet MS" charset="0"/>
              </a:rPr>
              <a:t> </a:t>
            </a:r>
            <a:r>
              <a:rPr lang="en-US" sz="1200" b="0" i="0" baseline="0" dirty="0" err="1" smtClean="0">
                <a:solidFill>
                  <a:schemeClr val="tx1">
                    <a:lumMod val="65000"/>
                    <a:lumOff val="35000"/>
                  </a:schemeClr>
                </a:solidFill>
                <a:ea typeface="Trebuchet MS" charset="0"/>
                <a:cs typeface="Trebuchet MS" charset="0"/>
              </a:rPr>
              <a:t>Ison</a:t>
            </a:r>
            <a:r>
              <a:rPr lang="en-US" sz="1200" b="0" i="0" baseline="0" dirty="0" smtClean="0">
                <a:solidFill>
                  <a:schemeClr val="tx1">
                    <a:lumMod val="65000"/>
                    <a:lumOff val="35000"/>
                  </a:schemeClr>
                </a:solidFill>
                <a:ea typeface="Trebuchet MS" charset="0"/>
                <a:cs typeface="Trebuchet MS" charset="0"/>
              </a:rPr>
              <a:t>, and today </a:t>
            </a:r>
            <a:r>
              <a:rPr lang="en-US" b="0" baseline="0" dirty="0" smtClean="0"/>
              <a:t>I would like to present to you a research entitled </a:t>
            </a:r>
            <a:r>
              <a:rPr lang="en-US" sz="1200" dirty="0" smtClean="0">
                <a:latin typeface="Helvetica Light" charset="0"/>
                <a:ea typeface="Helvetica Light" charset="0"/>
                <a:cs typeface="Helvetica Light" charset="0"/>
              </a:rPr>
              <a:t>Hotel employees’ </a:t>
            </a:r>
            <a:r>
              <a:rPr lang="en-US" sz="1200" b="1" dirty="0" smtClean="0">
                <a:latin typeface="Helvetica Light" charset="0"/>
                <a:ea typeface="Helvetica Light" charset="0"/>
                <a:cs typeface="Helvetica Light" charset="0"/>
              </a:rPr>
              <a:t>optimistic bias </a:t>
            </a:r>
            <a:r>
              <a:rPr lang="en-US" sz="1200" dirty="0" smtClean="0">
                <a:latin typeface="Helvetica Light" charset="0"/>
                <a:ea typeface="Helvetica Light" charset="0"/>
                <a:cs typeface="Helvetica Light" charset="0"/>
              </a:rPr>
              <a:t>on promotion perception and its association with </a:t>
            </a:r>
            <a:r>
              <a:rPr lang="en-US" sz="1200" b="1" dirty="0" smtClean="0">
                <a:latin typeface="Helvetica Light" charset="0"/>
                <a:ea typeface="Helvetica Light" charset="0"/>
                <a:cs typeface="Helvetica Light" charset="0"/>
              </a:rPr>
              <a:t>turnover intention</a:t>
            </a:r>
            <a:r>
              <a:rPr lang="en-US" sz="1200" b="0" baseline="0" dirty="0" smtClean="0">
                <a:solidFill>
                  <a:schemeClr val="tx1">
                    <a:lumMod val="65000"/>
                    <a:lumOff val="35000"/>
                  </a:schemeClr>
                </a:solidFill>
                <a:ea typeface="Trebuchet MS" charset="0"/>
                <a:cs typeface="Trebuchet MS" charset="0"/>
              </a:rPr>
              <a:t>. </a:t>
            </a:r>
            <a:r>
              <a:rPr lang="en-US" sz="1200" b="0" i="0" baseline="0" dirty="0" smtClean="0">
                <a:solidFill>
                  <a:schemeClr val="tx1">
                    <a:lumMod val="65000"/>
                    <a:lumOff val="35000"/>
                  </a:schemeClr>
                </a:solidFill>
                <a:ea typeface="Trebuchet MS" charset="0"/>
                <a:cs typeface="Trebuchet MS" charset="0"/>
              </a:rPr>
              <a:t>Put it simply, it’s </a:t>
            </a:r>
            <a:r>
              <a:rPr lang="en-US" sz="1200" b="1" i="0" baseline="0" dirty="0" smtClean="0">
                <a:solidFill>
                  <a:schemeClr val="tx1">
                    <a:lumMod val="65000"/>
                    <a:lumOff val="35000"/>
                  </a:schemeClr>
                </a:solidFill>
                <a:ea typeface="Trebuchet MS" charset="0"/>
                <a:cs typeface="Trebuchet MS" charset="0"/>
              </a:rPr>
              <a:t>WHEN </a:t>
            </a:r>
            <a:r>
              <a:rPr lang="en-US" sz="1200" b="0" i="0" baseline="0" dirty="0" smtClean="0">
                <a:solidFill>
                  <a:schemeClr val="tx1">
                    <a:lumMod val="65000"/>
                    <a:lumOff val="35000"/>
                  </a:schemeClr>
                </a:solidFill>
                <a:ea typeface="Trebuchet MS" charset="0"/>
                <a:cs typeface="Trebuchet MS" charset="0"/>
              </a:rPr>
              <a:t>employees think they will get a promotion, and what they would intend to do in case they do not get it as planned. </a:t>
            </a:r>
          </a:p>
          <a:p>
            <a:endParaRPr lang="en-GB"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1</a:t>
            </a:fld>
            <a:endParaRPr lang="de-DE"/>
          </a:p>
        </p:txBody>
      </p:sp>
    </p:spTree>
    <p:extLst>
      <p:ext uri="{BB962C8B-B14F-4D97-AF65-F5344CB8AC3E}">
        <p14:creationId xmlns:p14="http://schemas.microsoft.com/office/powerpoint/2010/main" val="125261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In the </a:t>
            </a:r>
            <a:r>
              <a:rPr lang="en-US" baseline="0" dirty="0" smtClean="0"/>
              <a:t>hospitality industry, it is a motivational tool for FO and F&amp;B employees.</a:t>
            </a:r>
          </a:p>
        </p:txBody>
      </p:sp>
      <p:sp>
        <p:nvSpPr>
          <p:cNvPr id="4" name="Slide Number Placeholder 3"/>
          <p:cNvSpPr>
            <a:spLocks noGrp="1"/>
          </p:cNvSpPr>
          <p:nvPr>
            <p:ph type="sldNum" sz="quarter" idx="10"/>
          </p:nvPr>
        </p:nvSpPr>
        <p:spPr/>
        <p:txBody>
          <a:bodyPr/>
          <a:lstStyle/>
          <a:p>
            <a:fld id="{6F2291E8-A3B2-4AA3-8F9C-F18D953B7603}" type="slidenum">
              <a:rPr lang="de-DE" smtClean="0"/>
              <a:pPr/>
              <a:t>10</a:t>
            </a:fld>
            <a:endParaRPr lang="de-DE"/>
          </a:p>
        </p:txBody>
      </p:sp>
    </p:spTree>
    <p:extLst>
      <p:ext uri="{BB962C8B-B14F-4D97-AF65-F5344CB8AC3E}">
        <p14:creationId xmlns:p14="http://schemas.microsoft.com/office/powerpoint/2010/main" val="1277863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 the field of psychology,</a:t>
            </a:r>
            <a:r>
              <a:rPr lang="en-US" b="1" baseline="0" dirty="0" smtClean="0"/>
              <a:t> there is a prevalent phenomenon called the Optimistic bias.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F2291E8-A3B2-4AA3-8F9C-F18D953B7603}" type="slidenum">
              <a:rPr lang="de-DE" smtClean="0"/>
              <a:pPr/>
              <a:t>11</a:t>
            </a:fld>
            <a:endParaRPr lang="de-DE"/>
          </a:p>
        </p:txBody>
      </p:sp>
    </p:spTree>
    <p:extLst>
      <p:ext uri="{BB962C8B-B14F-4D97-AF65-F5344CB8AC3E}">
        <p14:creationId xmlns:p14="http://schemas.microsoft.com/office/powerpoint/2010/main" val="1930603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vetica" charset="0"/>
                <a:ea typeface="Helvetica" charset="0"/>
                <a:cs typeface="Helvetica" charset="0"/>
              </a:rPr>
              <a:t>It</a:t>
            </a:r>
            <a:r>
              <a:rPr lang="en-US" sz="1200" baseline="0" dirty="0" smtClean="0">
                <a:latin typeface="Helvetica" charset="0"/>
                <a:ea typeface="Helvetica" charset="0"/>
                <a:cs typeface="Helvetica" charset="0"/>
              </a:rPr>
              <a:t> means</a:t>
            </a:r>
            <a:r>
              <a:rPr lang="en-US" sz="1200" dirty="0" smtClean="0">
                <a:latin typeface="Helvetica" charset="0"/>
                <a:ea typeface="Helvetica" charset="0"/>
                <a:cs typeface="Helvetica" charset="0"/>
              </a:rPr>
              <a:t> when</a:t>
            </a:r>
            <a:r>
              <a:rPr lang="en-US" sz="1200" baseline="0" dirty="0" smtClean="0">
                <a:latin typeface="Helvetica" charset="0"/>
                <a:ea typeface="Helvetica" charset="0"/>
                <a:cs typeface="Helvetica" charset="0"/>
              </a:rPr>
              <a:t> one </a:t>
            </a:r>
            <a:r>
              <a:rPr lang="en-US" sz="1200" dirty="0" smtClean="0">
                <a:latin typeface="Helvetica" charset="0"/>
                <a:ea typeface="Helvetica" charset="0"/>
                <a:cs typeface="Helvetica" charset="0"/>
              </a:rPr>
              <a:t>believes that one’s future </a:t>
            </a:r>
            <a:r>
              <a:rPr lang="en-US" sz="1200" b="1" dirty="0" smtClean="0">
                <a:latin typeface="Helvetica" charset="0"/>
                <a:ea typeface="Helvetica" charset="0"/>
                <a:cs typeface="Helvetica" charset="0"/>
              </a:rPr>
              <a:t>will be better </a:t>
            </a:r>
            <a:r>
              <a:rPr lang="en-US" sz="1200" dirty="0" smtClean="0">
                <a:latin typeface="Helvetica" charset="0"/>
                <a:ea typeface="Helvetica" charset="0"/>
                <a:cs typeface="Helvetica" charset="0"/>
              </a:rPr>
              <a:t>than can possibly be true </a:t>
            </a:r>
            <a:r>
              <a:rPr lang="en-US" sz="1200" dirty="0" smtClean="0">
                <a:latin typeface="Helvetica Light" charset="0"/>
                <a:ea typeface="Helvetica Light" charset="0"/>
                <a:cs typeface="Helvetica Light" charset="0"/>
              </a:rPr>
              <a:t>(Weinstein,1980). It’s when they underestimate risks (for example, smokers</a:t>
            </a:r>
            <a:r>
              <a:rPr lang="en-US" sz="1200" baseline="0" dirty="0" smtClean="0">
                <a:latin typeface="Helvetica Light" charset="0"/>
                <a:ea typeface="Helvetica Light" charset="0"/>
                <a:cs typeface="Helvetica Light" charset="0"/>
              </a:rPr>
              <a:t> were found to underestimate their risks of dying from lung cancer but overestimated their ability to quit smoking neglecting the fact that it is hard to overcome an addiction). </a:t>
            </a:r>
          </a:p>
        </p:txBody>
      </p:sp>
      <p:sp>
        <p:nvSpPr>
          <p:cNvPr id="4" name="Slide Number Placeholder 3"/>
          <p:cNvSpPr>
            <a:spLocks noGrp="1"/>
          </p:cNvSpPr>
          <p:nvPr>
            <p:ph type="sldNum" sz="quarter" idx="10"/>
          </p:nvPr>
        </p:nvSpPr>
        <p:spPr/>
        <p:txBody>
          <a:bodyPr/>
          <a:lstStyle/>
          <a:p>
            <a:fld id="{6F2291E8-A3B2-4AA3-8F9C-F18D953B7603}" type="slidenum">
              <a:rPr lang="de-DE" smtClean="0"/>
              <a:pPr/>
              <a:t>12</a:t>
            </a:fld>
            <a:endParaRPr lang="de-DE"/>
          </a:p>
        </p:txBody>
      </p:sp>
    </p:spTree>
    <p:extLst>
      <p:ext uri="{BB962C8B-B14F-4D97-AF65-F5344CB8AC3E}">
        <p14:creationId xmlns:p14="http://schemas.microsoft.com/office/powerpoint/2010/main" val="1290994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vetica" charset="0"/>
                <a:ea typeface="Helvetica" charset="0"/>
                <a:cs typeface="Helvetica" charset="0"/>
              </a:rPr>
              <a:t>It</a:t>
            </a:r>
            <a:r>
              <a:rPr lang="en-US" sz="1200" baseline="0" dirty="0" smtClean="0">
                <a:latin typeface="Helvetica" charset="0"/>
                <a:ea typeface="Helvetica" charset="0"/>
                <a:cs typeface="Helvetica" charset="0"/>
              </a:rPr>
              <a:t> means</a:t>
            </a:r>
            <a:r>
              <a:rPr lang="en-US" sz="1200" dirty="0" smtClean="0">
                <a:latin typeface="Helvetica" charset="0"/>
                <a:ea typeface="Helvetica" charset="0"/>
                <a:cs typeface="Helvetica" charset="0"/>
              </a:rPr>
              <a:t> when</a:t>
            </a:r>
            <a:r>
              <a:rPr lang="en-US" sz="1200" baseline="0" dirty="0" smtClean="0">
                <a:latin typeface="Helvetica" charset="0"/>
                <a:ea typeface="Helvetica" charset="0"/>
                <a:cs typeface="Helvetica" charset="0"/>
              </a:rPr>
              <a:t> one </a:t>
            </a:r>
            <a:r>
              <a:rPr lang="en-US" sz="1200" dirty="0" smtClean="0">
                <a:latin typeface="Helvetica" charset="0"/>
                <a:ea typeface="Helvetica" charset="0"/>
                <a:cs typeface="Helvetica" charset="0"/>
              </a:rPr>
              <a:t>believes that one’s future </a:t>
            </a:r>
            <a:r>
              <a:rPr lang="en-US" sz="1200" b="1" dirty="0" smtClean="0">
                <a:latin typeface="Helvetica" charset="0"/>
                <a:ea typeface="Helvetica" charset="0"/>
                <a:cs typeface="Helvetica" charset="0"/>
              </a:rPr>
              <a:t>will be better </a:t>
            </a:r>
            <a:r>
              <a:rPr lang="en-US" sz="1200" dirty="0" smtClean="0">
                <a:latin typeface="Helvetica" charset="0"/>
                <a:ea typeface="Helvetica" charset="0"/>
                <a:cs typeface="Helvetica" charset="0"/>
              </a:rPr>
              <a:t>than can possibly be true </a:t>
            </a:r>
            <a:r>
              <a:rPr lang="en-US" sz="1200" dirty="0" smtClean="0">
                <a:latin typeface="Helvetica Light" charset="0"/>
                <a:ea typeface="Helvetica Light" charset="0"/>
                <a:cs typeface="Helvetica Light" charset="0"/>
              </a:rPr>
              <a:t>(Weinstein,1980). It’s when they underestimate risks (for example, smokers</a:t>
            </a:r>
            <a:r>
              <a:rPr lang="en-US" sz="1200" baseline="0" dirty="0" smtClean="0">
                <a:latin typeface="Helvetica Light" charset="0"/>
                <a:ea typeface="Helvetica Light" charset="0"/>
                <a:cs typeface="Helvetica Light" charset="0"/>
              </a:rPr>
              <a:t> were found to underestimate their risks of dying from lung cancer but overestimated their ability to quit smoking neglecting the fact that it is hard to overcome an addiction). </a:t>
            </a:r>
          </a:p>
        </p:txBody>
      </p:sp>
      <p:sp>
        <p:nvSpPr>
          <p:cNvPr id="4" name="Slide Number Placeholder 3"/>
          <p:cNvSpPr>
            <a:spLocks noGrp="1"/>
          </p:cNvSpPr>
          <p:nvPr>
            <p:ph type="sldNum" sz="quarter" idx="10"/>
          </p:nvPr>
        </p:nvSpPr>
        <p:spPr/>
        <p:txBody>
          <a:bodyPr/>
          <a:lstStyle/>
          <a:p>
            <a:fld id="{6F2291E8-A3B2-4AA3-8F9C-F18D953B7603}" type="slidenum">
              <a:rPr lang="de-DE" smtClean="0"/>
              <a:pPr/>
              <a:t>13</a:t>
            </a:fld>
            <a:endParaRPr lang="de-DE"/>
          </a:p>
        </p:txBody>
      </p:sp>
    </p:spTree>
    <p:extLst>
      <p:ext uri="{BB962C8B-B14F-4D97-AF65-F5344CB8AC3E}">
        <p14:creationId xmlns:p14="http://schemas.microsoft.com/office/powerpoint/2010/main" val="1087556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vetica" charset="0"/>
                <a:ea typeface="Helvetica" charset="0"/>
                <a:cs typeface="Helvetica" charset="0"/>
              </a:rPr>
              <a:t>Optimistic</a:t>
            </a:r>
            <a:r>
              <a:rPr lang="en-US" sz="1200" baseline="0" dirty="0" smtClean="0">
                <a:latin typeface="Helvetica" charset="0"/>
                <a:ea typeface="Helvetica" charset="0"/>
                <a:cs typeface="Helvetica" charset="0"/>
              </a:rPr>
              <a:t> bias occurs on both positive and </a:t>
            </a:r>
            <a:r>
              <a:rPr lang="en-US" sz="1200" dirty="0" smtClean="0">
                <a:latin typeface="Helvetica" charset="0"/>
                <a:ea typeface="Helvetica" charset="0"/>
                <a:cs typeface="Helvetica" charset="0"/>
              </a:rPr>
              <a:t>negative events. </a:t>
            </a:r>
            <a:r>
              <a:rPr lang="en-GB" sz="1200" kern="1200" dirty="0" smtClean="0">
                <a:solidFill>
                  <a:schemeClr val="tx1"/>
                </a:solidFill>
                <a:effectLst/>
                <a:latin typeface="Arial" charset="0"/>
                <a:ea typeface="ヒラギノ角ゴ Pro W3" pitchFamily="124" charset="-128"/>
                <a:cs typeface="+mn-cs"/>
              </a:rPr>
              <a:t>The phenomenon was observed when studies were conducted on negative events </a:t>
            </a:r>
            <a:r>
              <a:rPr lang="en-GB" sz="1200" kern="1200" baseline="0" dirty="0" smtClean="0">
                <a:solidFill>
                  <a:schemeClr val="tx1"/>
                </a:solidFill>
                <a:effectLst/>
                <a:latin typeface="Arial" charset="0"/>
                <a:ea typeface="ヒラギノ角ゴ Pro W3" pitchFamily="124" charset="-128"/>
                <a:cs typeface="+mn-cs"/>
              </a:rPr>
              <a:t>and people underestimated their likelihood of</a:t>
            </a:r>
            <a:r>
              <a:rPr lang="en-GB" sz="1200" kern="1200" dirty="0" smtClean="0">
                <a:solidFill>
                  <a:schemeClr val="tx1"/>
                </a:solidFill>
                <a:effectLst/>
                <a:latin typeface="Arial" charset="0"/>
                <a:ea typeface="ヒラギノ角ゴ Pro W3" pitchFamily="124" charset="-128"/>
                <a:cs typeface="+mn-cs"/>
              </a:rPr>
              <a:t> getting a cancer, having radon gas problems, and experiencing earthquakes, as well as positive events when</a:t>
            </a:r>
            <a:r>
              <a:rPr lang="en-GB" sz="1200" kern="1200" baseline="0" dirty="0" smtClean="0">
                <a:solidFill>
                  <a:schemeClr val="tx1"/>
                </a:solidFill>
                <a:effectLst/>
                <a:latin typeface="Arial" charset="0"/>
                <a:ea typeface="ヒラギノ角ゴ Pro W3" pitchFamily="124" charset="-128"/>
                <a:cs typeface="+mn-cs"/>
              </a:rPr>
              <a:t> people overestimated their likelihood of</a:t>
            </a:r>
            <a:r>
              <a:rPr lang="en-GB" sz="1200" kern="1200" dirty="0" smtClean="0">
                <a:solidFill>
                  <a:schemeClr val="tx1"/>
                </a:solidFill>
                <a:effectLst/>
                <a:latin typeface="Arial" charset="0"/>
                <a:ea typeface="ヒラギノ角ゴ Pro W3" pitchFamily="124" charset="-128"/>
                <a:cs typeface="+mn-cs"/>
              </a:rPr>
              <a:t> graduating, getting married, and having good medical reports (see </a:t>
            </a:r>
            <a:r>
              <a:rPr lang="en-GB" sz="1200" kern="1200" dirty="0" err="1" smtClean="0">
                <a:solidFill>
                  <a:schemeClr val="tx1"/>
                </a:solidFill>
                <a:effectLst/>
                <a:latin typeface="Arial" charset="0"/>
                <a:ea typeface="ヒラギノ角ゴ Pro W3" pitchFamily="124" charset="-128"/>
                <a:cs typeface="+mn-cs"/>
              </a:rPr>
              <a:t>Shepperd</a:t>
            </a:r>
            <a:r>
              <a:rPr lang="en-GB" sz="1200" kern="1200" dirty="0" smtClean="0">
                <a:solidFill>
                  <a:schemeClr val="tx1"/>
                </a:solidFill>
                <a:effectLst/>
                <a:latin typeface="Arial" charset="0"/>
                <a:ea typeface="ヒラギノ角ゴ Pro W3" pitchFamily="124" charset="-128"/>
                <a:cs typeface="+mn-cs"/>
              </a:rPr>
              <a:t>, 2013 for review). </a:t>
            </a:r>
            <a:endParaRPr lang="en-US" sz="1200" baseline="0" dirty="0" smtClean="0">
              <a:latin typeface="Helvetica Light" charset="0"/>
              <a:ea typeface="Helvetica Light" charset="0"/>
              <a:cs typeface="Helvetica Light" charset="0"/>
            </a:endParaRPr>
          </a:p>
        </p:txBody>
      </p:sp>
      <p:sp>
        <p:nvSpPr>
          <p:cNvPr id="4" name="Slide Number Placeholder 3"/>
          <p:cNvSpPr>
            <a:spLocks noGrp="1"/>
          </p:cNvSpPr>
          <p:nvPr>
            <p:ph type="sldNum" sz="quarter" idx="10"/>
          </p:nvPr>
        </p:nvSpPr>
        <p:spPr/>
        <p:txBody>
          <a:bodyPr/>
          <a:lstStyle/>
          <a:p>
            <a:fld id="{6F2291E8-A3B2-4AA3-8F9C-F18D953B7603}" type="slidenum">
              <a:rPr lang="de-DE" smtClean="0"/>
              <a:pPr/>
              <a:t>14</a:t>
            </a:fld>
            <a:endParaRPr lang="de-DE"/>
          </a:p>
        </p:txBody>
      </p:sp>
    </p:spTree>
    <p:extLst>
      <p:ext uri="{BB962C8B-B14F-4D97-AF65-F5344CB8AC3E}">
        <p14:creationId xmlns:p14="http://schemas.microsoft.com/office/powerpoint/2010/main" val="644408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latin typeface="Helvetica Light" charset="0"/>
                <a:ea typeface="Helvetica Light" charset="0"/>
                <a:cs typeface="Helvetica Light" charset="0"/>
              </a:rPr>
              <a:t>Having stated the definition, it is also important to note that there are two kinds of OB: comparative and absolute.</a:t>
            </a:r>
            <a:endParaRPr lang="en-US" sz="1200" dirty="0" smtClean="0">
              <a:latin typeface="Helvetica Light" charset="0"/>
              <a:ea typeface="Helvetica Light" charset="0"/>
              <a:cs typeface="Helvetica Light" charset="0"/>
            </a:endParaRPr>
          </a:p>
          <a:p>
            <a:endParaRPr lang="en-GB"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15</a:t>
            </a:fld>
            <a:endParaRPr lang="de-DE"/>
          </a:p>
        </p:txBody>
      </p:sp>
    </p:spTree>
    <p:extLst>
      <p:ext uri="{BB962C8B-B14F-4D97-AF65-F5344CB8AC3E}">
        <p14:creationId xmlns:p14="http://schemas.microsoft.com/office/powerpoint/2010/main" val="1562894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Comparative optimistic bias means when one thinks that oneself is more likely to experience good outcomes more than one’s peers. For example, you think you are more likely to get a good marriage or that award than your average peers.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way to measure this usually asks, “Compared to an average person, how likely are you to get a promotion?” With options like “More likely, neutral, less likely”.</a:t>
            </a:r>
          </a:p>
          <a:p>
            <a:endParaRPr lang="en-GB"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16</a:t>
            </a:fld>
            <a:endParaRPr lang="de-DE"/>
          </a:p>
        </p:txBody>
      </p:sp>
    </p:spTree>
    <p:extLst>
      <p:ext uri="{BB962C8B-B14F-4D97-AF65-F5344CB8AC3E}">
        <p14:creationId xmlns:p14="http://schemas.microsoft.com/office/powerpoint/2010/main" val="892610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absolute OB is described as when </a:t>
            </a:r>
            <a:r>
              <a:rPr lang="en-US" sz="1200" dirty="0" smtClean="0">
                <a:solidFill>
                  <a:schemeClr val="bg1">
                    <a:lumMod val="75000"/>
                  </a:schemeClr>
                </a:solidFill>
                <a:latin typeface="Helvetica" charset="0"/>
                <a:ea typeface="Helvetica" charset="0"/>
                <a:cs typeface="Helvetica" charset="0"/>
              </a:rPr>
              <a:t>one’s prediction is better than possible outcome reported </a:t>
            </a:r>
            <a:r>
              <a:rPr lang="en-US" sz="1200" dirty="0" smtClean="0">
                <a:solidFill>
                  <a:schemeClr val="bg1">
                    <a:lumMod val="75000"/>
                  </a:schemeClr>
                </a:solidFill>
                <a:latin typeface="Helvetica Light" charset="0"/>
                <a:ea typeface="Helvetica Light" charset="0"/>
                <a:cs typeface="Helvetica Light" charset="0"/>
              </a:rPr>
              <a:t>(</a:t>
            </a:r>
            <a:r>
              <a:rPr lang="en-GB" sz="1200" dirty="0" err="1" smtClean="0">
                <a:solidFill>
                  <a:schemeClr val="bg1">
                    <a:lumMod val="75000"/>
                  </a:schemeClr>
                </a:solidFill>
                <a:latin typeface="Helvetica Light" charset="0"/>
                <a:ea typeface="Helvetica Light" charset="0"/>
                <a:cs typeface="Helvetica Light" charset="0"/>
              </a:rPr>
              <a:t>Shepperd</a:t>
            </a:r>
            <a:r>
              <a:rPr lang="en-GB" sz="1200" dirty="0" smtClean="0">
                <a:solidFill>
                  <a:schemeClr val="bg1">
                    <a:lumMod val="75000"/>
                  </a:schemeClr>
                </a:solidFill>
                <a:latin typeface="Helvetica Light" charset="0"/>
                <a:ea typeface="Helvetica Light" charset="0"/>
                <a:cs typeface="Helvetica Light" charset="0"/>
              </a:rPr>
              <a:t> et al., 2013</a:t>
            </a:r>
            <a:r>
              <a:rPr lang="en-US" sz="1200" dirty="0" smtClean="0">
                <a:solidFill>
                  <a:schemeClr val="bg1">
                    <a:lumMod val="75000"/>
                  </a:schemeClr>
                </a:solidFill>
                <a:latin typeface="Helvetica Light" charset="0"/>
                <a:ea typeface="Helvetica Light" charset="0"/>
                <a:cs typeface="Helvetica Light" charset="0"/>
              </a:rPr>
              <a:t>).</a:t>
            </a:r>
            <a:r>
              <a:rPr lang="en-US" sz="1200" baseline="0" dirty="0" smtClean="0">
                <a:solidFill>
                  <a:schemeClr val="bg1">
                    <a:lumMod val="75000"/>
                  </a:schemeClr>
                </a:solidFill>
                <a:latin typeface="Helvetica Light" charset="0"/>
                <a:ea typeface="Helvetica Light" charset="0"/>
                <a:cs typeface="Helvetica Light" charset="0"/>
              </a:rPr>
              <a:t> The way this is measured is </a:t>
            </a:r>
            <a:r>
              <a:rPr lang="en-US" sz="1200" b="1" baseline="0" dirty="0" smtClean="0">
                <a:solidFill>
                  <a:schemeClr val="bg1">
                    <a:lumMod val="75000"/>
                  </a:schemeClr>
                </a:solidFill>
                <a:latin typeface="Helvetica Light" charset="0"/>
                <a:ea typeface="Helvetica Light" charset="0"/>
                <a:cs typeface="Helvetica Light" charset="0"/>
              </a:rPr>
              <a:t>more quantifiable as there are absolute answers.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bg1">
                  <a:lumMod val="75000"/>
                </a:schemeClr>
              </a:solidFill>
              <a:effectLst/>
              <a:latin typeface="Helvetica Light" charset="0"/>
              <a:ea typeface="Helvetica Light" charset="0"/>
              <a:cs typeface="Helvetica Light"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charset="0"/>
                <a:ea typeface="ヒラギノ角ゴ Pro W3" pitchFamily="124" charset="-128"/>
                <a:cs typeface="+mn-cs"/>
              </a:rPr>
              <a:t>The difference lies in what the prediction is being compared to. </a:t>
            </a:r>
          </a:p>
          <a:p>
            <a:endParaRPr lang="en-GB" dirty="0" smtClean="0"/>
          </a:p>
          <a:p>
            <a:r>
              <a:rPr lang="en-US" sz="1200" u="none" kern="1200" dirty="0" smtClean="0">
                <a:solidFill>
                  <a:schemeClr val="tx1"/>
                </a:solidFill>
                <a:latin typeface="Arial" charset="0"/>
                <a:ea typeface="ヒラギノ角ゴ Pro W3" pitchFamily="124" charset="-128"/>
                <a:cs typeface="+mn-cs"/>
              </a:rPr>
              <a:t>For absolute optimistic bias, I</a:t>
            </a:r>
            <a:r>
              <a:rPr lang="en-US" sz="1200" u="none" kern="1200" baseline="0" dirty="0" smtClean="0">
                <a:solidFill>
                  <a:schemeClr val="tx1"/>
                </a:solidFill>
                <a:latin typeface="Arial" charset="0"/>
                <a:ea typeface="ヒラギノ角ゴ Pro W3" pitchFamily="124" charset="-128"/>
                <a:cs typeface="+mn-cs"/>
              </a:rPr>
              <a:t> will be providing several occasions to put things in context to give you better understanding since this is the kind that was used in this study. </a:t>
            </a:r>
            <a:endParaRPr lang="en-GB"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17</a:t>
            </a:fld>
            <a:endParaRPr lang="de-DE"/>
          </a:p>
        </p:txBody>
      </p:sp>
    </p:spTree>
    <p:extLst>
      <p:ext uri="{BB962C8B-B14F-4D97-AF65-F5344CB8AC3E}">
        <p14:creationId xmlns:p14="http://schemas.microsoft.com/office/powerpoint/2010/main" val="1386091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One is when p</a:t>
            </a:r>
            <a:r>
              <a:rPr lang="en-US" sz="1200" u="none" kern="1200" dirty="0" smtClean="0">
                <a:solidFill>
                  <a:schemeClr val="tx1"/>
                </a:solidFill>
                <a:latin typeface="+mn-lt"/>
                <a:ea typeface="+mn-ea"/>
                <a:cs typeface="+mn-cs"/>
              </a:rPr>
              <a:t>articipants set thei</a:t>
            </a:r>
            <a:r>
              <a:rPr lang="en-US" sz="1200" u="none" kern="1200" baseline="0" dirty="0" smtClean="0">
                <a:solidFill>
                  <a:schemeClr val="tx1"/>
                </a:solidFill>
                <a:latin typeface="+mn-lt"/>
                <a:ea typeface="+mn-ea"/>
                <a:cs typeface="+mn-cs"/>
              </a:rPr>
              <a:t>r expected grade for the forthcoming exams, but ended up getting lower than that. Similarly, when students were asked to indicate their expected salary, it turns out that they were too optimistic. This was observed when the numbers provided were higher than the actual.</a:t>
            </a:r>
            <a:endParaRPr lang="en-US" u="none" dirty="0"/>
          </a:p>
        </p:txBody>
      </p:sp>
      <p:sp>
        <p:nvSpPr>
          <p:cNvPr id="4" name="Slide Number Placeholder 3"/>
          <p:cNvSpPr>
            <a:spLocks noGrp="1"/>
          </p:cNvSpPr>
          <p:nvPr>
            <p:ph type="sldNum" sz="quarter" idx="10"/>
          </p:nvPr>
        </p:nvSpPr>
        <p:spPr/>
        <p:txBody>
          <a:bodyPr/>
          <a:lstStyle/>
          <a:p>
            <a:fld id="{48D1D711-7E0B-BC49-BB74-2D9179358A7B}" type="slidenum">
              <a:rPr lang="en-US" smtClean="0"/>
              <a:t>18</a:t>
            </a:fld>
            <a:endParaRPr lang="en-US"/>
          </a:p>
        </p:txBody>
      </p:sp>
    </p:spTree>
    <p:extLst>
      <p:ext uri="{BB962C8B-B14F-4D97-AF65-F5344CB8AC3E}">
        <p14:creationId xmlns:p14="http://schemas.microsoft.com/office/powerpoint/2010/main" val="669477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latin typeface="+mn-lt"/>
                <a:ea typeface="+mn-ea"/>
                <a:cs typeface="+mn-cs"/>
              </a:rPr>
              <a:t>In addition, </a:t>
            </a:r>
            <a:r>
              <a:rPr lang="en-US" sz="1200" u="none" kern="1200" baseline="0" dirty="0" smtClean="0">
                <a:solidFill>
                  <a:schemeClr val="tx1"/>
                </a:solidFill>
                <a:latin typeface="+mn-lt"/>
                <a:ea typeface="+mn-ea"/>
                <a:cs typeface="+mn-cs"/>
              </a:rPr>
              <a:t>when</a:t>
            </a:r>
            <a:r>
              <a:rPr lang="en-US" sz="1200" u="none" kern="1200" dirty="0" smtClean="0">
                <a:solidFill>
                  <a:schemeClr val="tx1"/>
                </a:solidFill>
                <a:latin typeface="+mn-lt"/>
                <a:ea typeface="+mn-ea"/>
                <a:cs typeface="+mn-cs"/>
              </a:rPr>
              <a:t> Newby-Clark</a:t>
            </a:r>
            <a:r>
              <a:rPr lang="en-US" sz="1200" u="none" kern="1200" baseline="0" dirty="0" smtClean="0">
                <a:solidFill>
                  <a:schemeClr val="tx1"/>
                </a:solidFill>
                <a:latin typeface="+mn-lt"/>
                <a:ea typeface="+mn-ea"/>
                <a:cs typeface="+mn-cs"/>
              </a:rPr>
              <a:t> and others</a:t>
            </a:r>
            <a:r>
              <a:rPr lang="en-US" sz="1200" u="none" kern="1200" dirty="0" smtClean="0">
                <a:solidFill>
                  <a:schemeClr val="tx1"/>
                </a:solidFill>
                <a:latin typeface="+mn-lt"/>
                <a:ea typeface="+mn-ea"/>
                <a:cs typeface="+mn-cs"/>
              </a:rPr>
              <a:t> found that people were quite unrealistic in their estimates of the time it will take to complete a task.</a:t>
            </a:r>
            <a:endParaRPr lang="en-US" u="none" dirty="0" smtClean="0"/>
          </a:p>
          <a:p>
            <a:endParaRPr lang="en-US" u="none" dirty="0"/>
          </a:p>
        </p:txBody>
      </p:sp>
      <p:sp>
        <p:nvSpPr>
          <p:cNvPr id="4" name="Slide Number Placeholder 3"/>
          <p:cNvSpPr>
            <a:spLocks noGrp="1"/>
          </p:cNvSpPr>
          <p:nvPr>
            <p:ph type="sldNum" sz="quarter" idx="10"/>
          </p:nvPr>
        </p:nvSpPr>
        <p:spPr/>
        <p:txBody>
          <a:bodyPr/>
          <a:lstStyle/>
          <a:p>
            <a:fld id="{48D1D711-7E0B-BC49-BB74-2D9179358A7B}" type="slidenum">
              <a:rPr lang="en-US" smtClean="0"/>
              <a:t>19</a:t>
            </a:fld>
            <a:endParaRPr lang="en-US"/>
          </a:p>
        </p:txBody>
      </p:sp>
    </p:spTree>
    <p:extLst>
      <p:ext uri="{BB962C8B-B14F-4D97-AF65-F5344CB8AC3E}">
        <p14:creationId xmlns:p14="http://schemas.microsoft.com/office/powerpoint/2010/main" val="150607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Upon choosing this topic, I initially guessed that they would be optimistic basing on the </a:t>
            </a:r>
            <a:r>
              <a:rPr lang="en-US" b="0" baseline="0" dirty="0" err="1" smtClean="0"/>
              <a:t>labour</a:t>
            </a:r>
            <a:r>
              <a:rPr lang="en-US" b="0" baseline="0" dirty="0" smtClean="0"/>
              <a:t> situation in Macau. </a:t>
            </a:r>
          </a:p>
          <a:p>
            <a:endParaRPr lang="en-GB"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2</a:t>
            </a:fld>
            <a:endParaRPr lang="de-DE"/>
          </a:p>
        </p:txBody>
      </p:sp>
    </p:spTree>
    <p:extLst>
      <p:ext uri="{BB962C8B-B14F-4D97-AF65-F5344CB8AC3E}">
        <p14:creationId xmlns:p14="http://schemas.microsoft.com/office/powerpoint/2010/main" val="307752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Particularly on OB on promotion perception, there were only very limited studies</a:t>
            </a:r>
            <a:r>
              <a:rPr lang="en-US" baseline="0" dirty="0" smtClean="0"/>
              <a:t> in the local context. Thus, these two concepts were incorporated.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i="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ヒラギノ角ゴ Pro W3" pitchFamily="124" charset="-128"/>
                <a:cs typeface="+mn-cs"/>
              </a:rPr>
              <a:t>Optimism Bias, which describes how individuals predict future outcomes, was applied in this study. The concept of OB that is referred in this study is absolute optimistic bias. </a:t>
            </a:r>
            <a:endParaRPr lang="en-GB"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20</a:t>
            </a:fld>
            <a:endParaRPr lang="de-DE"/>
          </a:p>
        </p:txBody>
      </p:sp>
    </p:spTree>
    <p:extLst>
      <p:ext uri="{BB962C8B-B14F-4D97-AF65-F5344CB8AC3E}">
        <p14:creationId xmlns:p14="http://schemas.microsoft.com/office/powerpoint/2010/main" val="857236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Particularly on OB on promotion perception, there were only very limited studies</a:t>
            </a:r>
            <a:r>
              <a:rPr lang="en-US" baseline="0" dirty="0" smtClean="0"/>
              <a:t> in the local context. Thus, these two concepts were incorporated.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i="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ヒラギノ角ゴ Pro W3" pitchFamily="124" charset="-128"/>
                <a:cs typeface="+mn-cs"/>
              </a:rPr>
              <a:t>Optimism Bias, which describes how individuals predict future outcomes, was applied in this study. The concept of OB that is referred in this study is absolute optimistic bias. As previously discussed, individuals are likely to be optimistically biased on positive events. In this case, the positive event is promotion. In regard to this study, (absolute) optimistically biased promotion perception is when employees estimate their promotion time to be less than the actual amount of time suggested by the industry’s managers and supervisors. It is likely that employees would overestimate their chances of success reflected by their underestimation of promotion time compared to the average time prescribed. Given that frontline employees could fast-track their way up their career ladder, which is a condition tending to bring about subjective predictions; it is presumed that employees would be optimistically biased</a:t>
            </a:r>
            <a:r>
              <a:rPr lang="en-GB" sz="1200" kern="1200" smtClean="0">
                <a:solidFill>
                  <a:schemeClr val="tx1"/>
                </a:solidFill>
                <a:effectLst/>
                <a:latin typeface="Arial" charset="0"/>
                <a:ea typeface="ヒラギノ角ゴ Pro W3" pitchFamily="124" charset="-128"/>
                <a:cs typeface="+mn-cs"/>
              </a:rPr>
              <a:t>. </a:t>
            </a:r>
            <a:endParaRPr lang="en-GB"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21</a:t>
            </a:fld>
            <a:endParaRPr lang="de-DE"/>
          </a:p>
        </p:txBody>
      </p:sp>
    </p:spTree>
    <p:extLst>
      <p:ext uri="{BB962C8B-B14F-4D97-AF65-F5344CB8AC3E}">
        <p14:creationId xmlns:p14="http://schemas.microsoft.com/office/powerpoint/2010/main" val="897947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ヒラギノ角ゴ Pro W3" pitchFamily="124" charset="-128"/>
                <a:cs typeface="+mn-cs"/>
              </a:rPr>
              <a:t>Interest in examining optimistic bias on promotion perception is on account of optimism being observed to have negative effects when expectations are not met. It is undeniable that when outcomes do not come close to expectations, there could be negative emotional consequences like negative affect (Sweeny &amp; </a:t>
            </a:r>
            <a:r>
              <a:rPr lang="en-GB" sz="1200" kern="1200" dirty="0" err="1" smtClean="0">
                <a:solidFill>
                  <a:schemeClr val="tx1"/>
                </a:solidFill>
                <a:effectLst/>
                <a:latin typeface="Arial" charset="0"/>
                <a:ea typeface="ヒラギノ角ゴ Pro W3" pitchFamily="124" charset="-128"/>
                <a:cs typeface="+mn-cs"/>
              </a:rPr>
              <a:t>Shepperd</a:t>
            </a:r>
            <a:r>
              <a:rPr lang="en-GB" sz="1200" kern="1200" dirty="0" smtClean="0">
                <a:solidFill>
                  <a:schemeClr val="tx1"/>
                </a:solidFill>
                <a:effectLst/>
                <a:latin typeface="Arial" charset="0"/>
                <a:ea typeface="ヒラギノ角ゴ Pro W3" pitchFamily="124" charset="-128"/>
                <a:cs typeface="+mn-cs"/>
              </a:rPr>
              <a:t>, 2010) or decline in self-esteem (Robins &amp; Beer, 2001). For this study, the extent to how negative it can be was explored. </a:t>
            </a:r>
            <a:endParaRPr lang="en-US" sz="1200" kern="1200" dirty="0" smtClean="0">
              <a:solidFill>
                <a:schemeClr val="tx1"/>
              </a:solidFill>
              <a:effectLst/>
              <a:latin typeface="Arial" charset="0"/>
              <a:ea typeface="ヒラギノ角ゴ Pro W3" pitchFamily="124" charset="-128"/>
              <a:cs typeface="+mn-cs"/>
            </a:endParaRPr>
          </a:p>
          <a:p>
            <a:r>
              <a:rPr lang="en-GB" sz="1200" kern="1200" dirty="0" smtClean="0">
                <a:solidFill>
                  <a:schemeClr val="tx1"/>
                </a:solidFill>
                <a:effectLst/>
                <a:latin typeface="Arial" charset="0"/>
                <a:ea typeface="ヒラギノ角ゴ Pro W3" pitchFamily="124" charset="-128"/>
                <a:cs typeface="+mn-cs"/>
              </a:rPr>
              <a:t> </a:t>
            </a:r>
            <a:endParaRPr lang="en-US" sz="1200" kern="1200" dirty="0" smtClean="0">
              <a:solidFill>
                <a:schemeClr val="tx1"/>
              </a:solidFill>
              <a:effectLst/>
              <a:latin typeface="Arial" charset="0"/>
              <a:ea typeface="ヒラギノ角ゴ Pro W3" pitchFamily="124" charset="-128"/>
              <a:cs typeface="+mn-cs"/>
            </a:endParaRPr>
          </a:p>
          <a:p>
            <a:r>
              <a:rPr lang="en-GB" sz="1200" kern="1200" dirty="0" smtClean="0">
                <a:solidFill>
                  <a:schemeClr val="tx1"/>
                </a:solidFill>
                <a:effectLst/>
                <a:latin typeface="Arial" charset="0"/>
                <a:ea typeface="ヒラギノ角ゴ Pro W3" pitchFamily="124" charset="-128"/>
                <a:cs typeface="+mn-cs"/>
              </a:rPr>
              <a:t>Turnover intention refers to one’s forethought plan to voluntarily leave the organization (</a:t>
            </a:r>
            <a:r>
              <a:rPr lang="en-GB" sz="1200" kern="1200" dirty="0" err="1" smtClean="0">
                <a:solidFill>
                  <a:schemeClr val="tx1"/>
                </a:solidFill>
                <a:effectLst/>
                <a:latin typeface="Arial" charset="0"/>
                <a:ea typeface="ヒラギノ角ゴ Pro W3" pitchFamily="124" charset="-128"/>
                <a:cs typeface="+mn-cs"/>
              </a:rPr>
              <a:t>Tett</a:t>
            </a:r>
            <a:r>
              <a:rPr lang="en-GB" sz="1200" kern="1200" dirty="0" smtClean="0">
                <a:solidFill>
                  <a:schemeClr val="tx1"/>
                </a:solidFill>
                <a:effectLst/>
                <a:latin typeface="Arial" charset="0"/>
                <a:ea typeface="ヒラギノ角ゴ Pro W3" pitchFamily="124" charset="-128"/>
                <a:cs typeface="+mn-cs"/>
              </a:rPr>
              <a:t> &amp; Meyer, 1993). According to </a:t>
            </a:r>
            <a:r>
              <a:rPr lang="en-GB" sz="1200" kern="1200" dirty="0" err="1" smtClean="0">
                <a:solidFill>
                  <a:schemeClr val="tx1"/>
                </a:solidFill>
                <a:effectLst/>
                <a:latin typeface="Arial" charset="0"/>
                <a:ea typeface="ヒラギノ角ゴ Pro W3" pitchFamily="124" charset="-128"/>
                <a:cs typeface="+mn-cs"/>
              </a:rPr>
              <a:t>Weng</a:t>
            </a:r>
            <a:r>
              <a:rPr lang="en-GB" sz="1200" kern="1200" dirty="0" smtClean="0">
                <a:solidFill>
                  <a:schemeClr val="tx1"/>
                </a:solidFill>
                <a:effectLst/>
                <a:latin typeface="Arial" charset="0"/>
                <a:ea typeface="ヒラギノ角ゴ Pro W3" pitchFamily="124" charset="-128"/>
                <a:cs typeface="+mn-cs"/>
              </a:rPr>
              <a:t> and Hu (2009), lack of rewards such as remuneration and promotion was negatively related to turnover intention. Zhang et. al (2005), employees’ needs for achievement can be satisfied by increasing promotional opportunities. When their efforts are recognized by fast promotions, they are more likely to stay in the company. Subramanian and Shin (2013) conducted a study in an Asian hotel to explore the predictors of turnover intention. Results demonstrated that lack of rewards was the best predictor of turnover intention. They stated that employees would stay in the organization when fair compensation rewards and promotional opportunities were given in response to competent behaviour. </a:t>
            </a:r>
            <a:endParaRPr lang="en-US" sz="1200" kern="1200" dirty="0">
              <a:solidFill>
                <a:schemeClr val="tx1"/>
              </a:solidFill>
              <a:effectLst/>
              <a:latin typeface="Arial" charset="0"/>
              <a:ea typeface="ヒラギノ角ゴ Pro W3" pitchFamily="124" charset="-128"/>
              <a:cs typeface="+mn-cs"/>
            </a:endParaRPr>
          </a:p>
        </p:txBody>
      </p:sp>
      <p:sp>
        <p:nvSpPr>
          <p:cNvPr id="4" name="Slide Number Placeholder 3"/>
          <p:cNvSpPr>
            <a:spLocks noGrp="1"/>
          </p:cNvSpPr>
          <p:nvPr>
            <p:ph type="sldNum" sz="quarter" idx="10"/>
          </p:nvPr>
        </p:nvSpPr>
        <p:spPr/>
        <p:txBody>
          <a:bodyPr/>
          <a:lstStyle/>
          <a:p>
            <a:fld id="{6F2291E8-A3B2-4AA3-8F9C-F18D953B7603}" type="slidenum">
              <a:rPr lang="de-DE" smtClean="0"/>
              <a:pPr/>
              <a:t>22</a:t>
            </a:fld>
            <a:endParaRPr lang="de-DE"/>
          </a:p>
        </p:txBody>
      </p:sp>
    </p:spTree>
    <p:extLst>
      <p:ext uri="{BB962C8B-B14F-4D97-AF65-F5344CB8AC3E}">
        <p14:creationId xmlns:p14="http://schemas.microsoft.com/office/powerpoint/2010/main" val="955468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i="0" dirty="0" smtClean="0"/>
              <a:t>To test our</a:t>
            </a:r>
            <a:r>
              <a:rPr lang="en-US" i="0" baseline="0" dirty="0" smtClean="0"/>
              <a:t> hypotheses, measurements from relevant studies were adapted.</a:t>
            </a:r>
            <a:endParaRPr lang="en-GB"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23</a:t>
            </a:fld>
            <a:endParaRPr lang="de-DE"/>
          </a:p>
        </p:txBody>
      </p:sp>
    </p:spTree>
    <p:extLst>
      <p:ext uri="{BB962C8B-B14F-4D97-AF65-F5344CB8AC3E}">
        <p14:creationId xmlns:p14="http://schemas.microsoft.com/office/powerpoint/2010/main" val="1171269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Just as how AOB is normally calculated which is self vs. objective standard, the formula of </a:t>
            </a:r>
            <a:r>
              <a:rPr lang="en-US" baseline="0" dirty="0" err="1" smtClean="0"/>
              <a:t>Shepperd</a:t>
            </a:r>
            <a:r>
              <a:rPr lang="en-US" baseline="0" dirty="0" smtClean="0"/>
              <a:t> and others’ was deemed appropriate to adapt. </a:t>
            </a:r>
            <a:endParaRPr lang="en-US" i="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i="0" baseline="0" dirty="0" smtClean="0"/>
              <a:t>To fill in the formula, there were two phases that took place in this study.</a:t>
            </a:r>
            <a:endParaRPr lang="en-GB"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24</a:t>
            </a:fld>
            <a:endParaRPr lang="de-DE"/>
          </a:p>
        </p:txBody>
      </p:sp>
    </p:spTree>
    <p:extLst>
      <p:ext uri="{BB962C8B-B14F-4D97-AF65-F5344CB8AC3E}">
        <p14:creationId xmlns:p14="http://schemas.microsoft.com/office/powerpoint/2010/main" val="808496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The</a:t>
            </a:r>
            <a:r>
              <a:rPr lang="en-US" i="0" baseline="0" dirty="0" smtClean="0"/>
              <a:t> first one is to </a:t>
            </a:r>
            <a:r>
              <a:rPr lang="en-US" b="1" i="0" baseline="0" dirty="0" smtClean="0"/>
              <a:t>the objective standard</a:t>
            </a:r>
            <a:r>
              <a:rPr lang="en-US" i="0" baseline="0" dirty="0" smtClean="0"/>
              <a:t>. And the most reliable people to ask, were those that have experienced it and knows better about the industry. Therefore managers and supervisors were reached and asked them to answer a simple question: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latin typeface="Helvetica Light" charset="0"/>
                <a:ea typeface="Helvetica Light" charset="0"/>
                <a:cs typeface="Helvetica Light" charset="0"/>
              </a:rPr>
              <a:t>For supervisors: </a:t>
            </a:r>
            <a:r>
              <a:rPr lang="en-US" sz="1200" dirty="0" smtClean="0">
                <a:latin typeface="Helvetica Light" charset="0"/>
                <a:ea typeface="Helvetica Light" charset="0"/>
                <a:cs typeface="Helvetica Light" charset="0"/>
              </a:rPr>
              <a:t>“What is the average promotion time for an entry-level to get promoted to supervisory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vetica Light" charset="0"/>
                <a:ea typeface="Helvetica Light" charset="0"/>
                <a:cs typeface="Helvetica Light" charset="0"/>
              </a:rPr>
              <a:t>For managers: “What is the average promotion time for a supervisory level to get promoted to managerial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Helvetica Light" charset="0"/>
              <a:ea typeface="Helvetica Light" charset="0"/>
              <a:cs typeface="Helvetica Light"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vetica Light" charset="0"/>
                <a:ea typeface="Helvetica Light" charset="0"/>
                <a:cs typeface="Helvetica Light" charset="0"/>
              </a:rPr>
              <a:t>The average for their responses</a:t>
            </a:r>
            <a:r>
              <a:rPr lang="en-US" sz="1200" baseline="0" dirty="0" smtClean="0">
                <a:latin typeface="Helvetica Light" charset="0"/>
                <a:ea typeface="Helvetica Light" charset="0"/>
                <a:cs typeface="Helvetica Light" charset="0"/>
              </a:rPr>
              <a:t> were then </a:t>
            </a:r>
            <a:r>
              <a:rPr lang="en-US" sz="1200" b="1" baseline="0" dirty="0" smtClean="0">
                <a:latin typeface="Helvetica Light" charset="0"/>
                <a:ea typeface="Helvetica Light" charset="0"/>
                <a:cs typeface="Helvetica Light" charset="0"/>
              </a:rPr>
              <a:t>obtained</a:t>
            </a:r>
            <a:r>
              <a:rPr lang="en-US" sz="1200" baseline="0" dirty="0" smtClean="0">
                <a:latin typeface="Helvetica Light" charset="0"/>
                <a:ea typeface="Helvetica Light" charset="0"/>
                <a:cs typeface="Helvetica Light" charset="0"/>
              </a:rPr>
              <a:t> and established as the standard.</a:t>
            </a:r>
            <a:endParaRPr lang="en-US" sz="1200" dirty="0" smtClean="0">
              <a:latin typeface="Helvetica Light" charset="0"/>
              <a:ea typeface="Helvetica Light" charset="0"/>
              <a:cs typeface="Helvetica Light" charset="0"/>
            </a:endParaRPr>
          </a:p>
        </p:txBody>
      </p:sp>
      <p:sp>
        <p:nvSpPr>
          <p:cNvPr id="4" name="Slide Number Placeholder 3"/>
          <p:cNvSpPr>
            <a:spLocks noGrp="1"/>
          </p:cNvSpPr>
          <p:nvPr>
            <p:ph type="sldNum" sz="quarter" idx="10"/>
          </p:nvPr>
        </p:nvSpPr>
        <p:spPr/>
        <p:txBody>
          <a:bodyPr/>
          <a:lstStyle/>
          <a:p>
            <a:fld id="{48D1D711-7E0B-BC49-BB74-2D9179358A7B}" type="slidenum">
              <a:rPr lang="en-US" smtClean="0"/>
              <a:t>25</a:t>
            </a:fld>
            <a:endParaRPr lang="en-US"/>
          </a:p>
        </p:txBody>
      </p:sp>
    </p:spTree>
    <p:extLst>
      <p:ext uri="{BB962C8B-B14F-4D97-AF65-F5344CB8AC3E}">
        <p14:creationId xmlns:p14="http://schemas.microsoft.com/office/powerpoint/2010/main" val="1746248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a:t>
            </a:r>
            <a:r>
              <a:rPr lang="en-US" i="0" baseline="0" dirty="0" smtClean="0"/>
              <a:t> second part was to acquire the employees’ estimation.</a:t>
            </a:r>
          </a:p>
          <a:p>
            <a:endParaRPr lang="en-US" i="0" baseline="0" dirty="0" smtClean="0"/>
          </a:p>
          <a:p>
            <a:r>
              <a:rPr lang="en-US" i="0" baseline="0" dirty="0" smtClean="0"/>
              <a:t>They were asked two questions, if you combine how long one has been working in the position and how much more time he needs to get promoted you will get the total amount of their estimation.</a:t>
            </a:r>
            <a:endParaRPr lang="en-US" sz="1200" dirty="0" smtClean="0">
              <a:latin typeface="Helvetica Light" charset="0"/>
              <a:ea typeface="Helvetica Light" charset="0"/>
              <a:cs typeface="Helvetica Light" charset="0"/>
            </a:endParaRPr>
          </a:p>
        </p:txBody>
      </p:sp>
      <p:sp>
        <p:nvSpPr>
          <p:cNvPr id="4" name="Slide Number Placeholder 3"/>
          <p:cNvSpPr>
            <a:spLocks noGrp="1"/>
          </p:cNvSpPr>
          <p:nvPr>
            <p:ph type="sldNum" sz="quarter" idx="10"/>
          </p:nvPr>
        </p:nvSpPr>
        <p:spPr/>
        <p:txBody>
          <a:bodyPr/>
          <a:lstStyle/>
          <a:p>
            <a:fld id="{48D1D711-7E0B-BC49-BB74-2D9179358A7B}" type="slidenum">
              <a:rPr lang="en-US" smtClean="0"/>
              <a:t>26</a:t>
            </a:fld>
            <a:endParaRPr lang="en-US"/>
          </a:p>
        </p:txBody>
      </p:sp>
    </p:spTree>
    <p:extLst>
      <p:ext uri="{BB962C8B-B14F-4D97-AF65-F5344CB8AC3E}">
        <p14:creationId xmlns:p14="http://schemas.microsoft.com/office/powerpoint/2010/main" val="872998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This</a:t>
            </a:r>
            <a:r>
              <a:rPr lang="en-US" b="1" i="0" baseline="0" dirty="0" smtClean="0"/>
              <a:t> is not part of the formula</a:t>
            </a:r>
            <a:r>
              <a:rPr lang="en-US" i="0" baseline="0" dirty="0" smtClean="0"/>
              <a:t>, but this is what determines whether they would intend to leave or stay in the organization if things do not go as planned. </a:t>
            </a:r>
          </a:p>
          <a:p>
            <a:endParaRPr lang="en-US" i="0" baseline="0" dirty="0" smtClean="0"/>
          </a:p>
          <a:p>
            <a:r>
              <a:rPr lang="en-US" i="0" baseline="0" dirty="0" smtClean="0"/>
              <a:t>They were asked this questions and were given 4 choices in the questionnaire: first is, 1-6 months, 6-12 months, then 1 year to 1 and a half, or more than 1 year. Adapting the instrument from </a:t>
            </a:r>
            <a:r>
              <a:rPr lang="en-US" i="0" baseline="0" dirty="0" err="1" smtClean="0"/>
              <a:t>Mowday</a:t>
            </a:r>
            <a:r>
              <a:rPr lang="en-US" i="0" baseline="0" dirty="0" smtClean="0"/>
              <a:t>, if their answers where less than 12 months, it means that they would have intentions to leave. It is important to note that the </a:t>
            </a:r>
            <a:r>
              <a:rPr lang="en-US" i="0" baseline="0" dirty="0" err="1" smtClean="0"/>
              <a:t>cronbach</a:t>
            </a:r>
            <a:r>
              <a:rPr lang="en-US" i="0" baseline="0" dirty="0" smtClean="0"/>
              <a:t> alpha is </a:t>
            </a:r>
            <a:r>
              <a:rPr lang="en-GB" sz="1200" kern="1200" dirty="0" smtClean="0">
                <a:solidFill>
                  <a:schemeClr val="tx1"/>
                </a:solidFill>
                <a:effectLst/>
                <a:latin typeface="Arial" charset="0"/>
                <a:ea typeface="ヒラギノ角ゴ Pro W3" pitchFamily="124" charset="-128"/>
                <a:cs typeface="+mn-cs"/>
              </a:rPr>
              <a:t>α = .70 and .58. But they did mention that this question was the </a:t>
            </a:r>
            <a:r>
              <a:rPr lang="en-GB" sz="1200" b="1" kern="1200" dirty="0" smtClean="0">
                <a:solidFill>
                  <a:schemeClr val="tx1"/>
                </a:solidFill>
                <a:effectLst/>
                <a:latin typeface="Arial" charset="0"/>
                <a:ea typeface="ヒラギノ角ゴ Pro W3" pitchFamily="124" charset="-128"/>
                <a:cs typeface="+mn-cs"/>
              </a:rPr>
              <a:t>best predictor</a:t>
            </a:r>
            <a:r>
              <a:rPr lang="en-GB" sz="1200" kern="1200" dirty="0" smtClean="0">
                <a:solidFill>
                  <a:schemeClr val="tx1"/>
                </a:solidFill>
                <a:effectLst/>
                <a:latin typeface="Arial" charset="0"/>
                <a:ea typeface="ヒラギノ角ゴ Pro W3" pitchFamily="124" charset="-128"/>
                <a:cs typeface="+mn-cs"/>
              </a:rPr>
              <a:t> of turnover</a:t>
            </a:r>
            <a:r>
              <a:rPr lang="en-GB" sz="1200" kern="1200" baseline="0" dirty="0" smtClean="0">
                <a:solidFill>
                  <a:schemeClr val="tx1"/>
                </a:solidFill>
                <a:effectLst/>
                <a:latin typeface="Arial" charset="0"/>
                <a:ea typeface="ヒラギノ角ゴ Pro W3" pitchFamily="124" charset="-128"/>
                <a:cs typeface="+mn-cs"/>
              </a:rPr>
              <a:t> in their research.</a:t>
            </a:r>
            <a:endParaRPr lang="en-US" i="0" dirty="0"/>
          </a:p>
        </p:txBody>
      </p:sp>
      <p:sp>
        <p:nvSpPr>
          <p:cNvPr id="4" name="Slide Number Placeholder 3"/>
          <p:cNvSpPr>
            <a:spLocks noGrp="1"/>
          </p:cNvSpPr>
          <p:nvPr>
            <p:ph type="sldNum" sz="quarter" idx="10"/>
          </p:nvPr>
        </p:nvSpPr>
        <p:spPr/>
        <p:txBody>
          <a:bodyPr/>
          <a:lstStyle/>
          <a:p>
            <a:fld id="{48D1D711-7E0B-BC49-BB74-2D9179358A7B}" type="slidenum">
              <a:rPr lang="en-US" smtClean="0"/>
              <a:t>27</a:t>
            </a:fld>
            <a:endParaRPr lang="en-US"/>
          </a:p>
        </p:txBody>
      </p:sp>
    </p:spTree>
    <p:extLst>
      <p:ext uri="{BB962C8B-B14F-4D97-AF65-F5344CB8AC3E}">
        <p14:creationId xmlns:p14="http://schemas.microsoft.com/office/powerpoint/2010/main" val="667924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Now that we have explained the </a:t>
            </a:r>
            <a:r>
              <a:rPr lang="en-US" baseline="0" dirty="0" smtClean="0"/>
              <a:t>methodology, </a:t>
            </a:r>
            <a:r>
              <a:rPr lang="en-US" dirty="0" smtClean="0"/>
              <a:t>we move on with the results.</a:t>
            </a:r>
          </a:p>
          <a:p>
            <a:endParaRPr lang="en-US" baseline="0" dirty="0" smtClean="0"/>
          </a:p>
        </p:txBody>
      </p:sp>
      <p:sp>
        <p:nvSpPr>
          <p:cNvPr id="4" name="Slide Number Placeholder 3"/>
          <p:cNvSpPr>
            <a:spLocks noGrp="1"/>
          </p:cNvSpPr>
          <p:nvPr>
            <p:ph type="sldNum" sz="quarter" idx="10"/>
          </p:nvPr>
        </p:nvSpPr>
        <p:spPr/>
        <p:txBody>
          <a:bodyPr/>
          <a:lstStyle/>
          <a:p>
            <a:fld id="{48D1D711-7E0B-BC49-BB74-2D9179358A7B}" type="slidenum">
              <a:rPr lang="en-US" smtClean="0"/>
              <a:t>28</a:t>
            </a:fld>
            <a:endParaRPr lang="en-US"/>
          </a:p>
        </p:txBody>
      </p:sp>
    </p:spTree>
    <p:extLst>
      <p:ext uri="{BB962C8B-B14F-4D97-AF65-F5344CB8AC3E}">
        <p14:creationId xmlns:p14="http://schemas.microsoft.com/office/powerpoint/2010/main" val="785254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First, from phase one. For F&amp;B department, it would usually take an entry-level employee 2 and a half years to become a supervisor. And almost 3 years for a supervisor to be a manager. For FO department, it is much shorter. Having only around 2 years and 2 and a half years.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Below, we can see the expected promotion time of the employees. In comparison, we find F&amp;B employees in the entry level expects to get promoted 1 and a half year ahead of the average promotion time. </a:t>
            </a:r>
          </a:p>
          <a:p>
            <a:endParaRPr lang="en-US" baseline="0" dirty="0" smtClean="0"/>
          </a:p>
        </p:txBody>
      </p:sp>
      <p:sp>
        <p:nvSpPr>
          <p:cNvPr id="4" name="Slide Number Placeholder 3"/>
          <p:cNvSpPr>
            <a:spLocks noGrp="1"/>
          </p:cNvSpPr>
          <p:nvPr>
            <p:ph type="sldNum" sz="quarter" idx="10"/>
          </p:nvPr>
        </p:nvSpPr>
        <p:spPr/>
        <p:txBody>
          <a:bodyPr/>
          <a:lstStyle/>
          <a:p>
            <a:fld id="{48D1D711-7E0B-BC49-BB74-2D9179358A7B}" type="slidenum">
              <a:rPr lang="en-US" smtClean="0"/>
              <a:t>29</a:t>
            </a:fld>
            <a:endParaRPr lang="en-US"/>
          </a:p>
        </p:txBody>
      </p:sp>
    </p:spTree>
    <p:extLst>
      <p:ext uri="{BB962C8B-B14F-4D97-AF65-F5344CB8AC3E}">
        <p14:creationId xmlns:p14="http://schemas.microsoft.com/office/powerpoint/2010/main" val="1341673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In 2011, when Macau’s hospitality industry was booming, Chan &amp; Kuok asked about a 100 HR managers how they coped up with the difficulty of acquiring qualified employees. They found out that one of their practices were to promote staff even though they are not yet ready due to limited qualified candidates in order to fill in other positions.</a:t>
            </a:r>
          </a:p>
          <a:p>
            <a:endParaRPr lang="en-GB"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3</a:t>
            </a:fld>
            <a:endParaRPr lang="de-DE"/>
          </a:p>
        </p:txBody>
      </p:sp>
    </p:spTree>
    <p:extLst>
      <p:ext uri="{BB962C8B-B14F-4D97-AF65-F5344CB8AC3E}">
        <p14:creationId xmlns:p14="http://schemas.microsoft.com/office/powerpoint/2010/main" val="1659342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Secondly,</a:t>
            </a:r>
            <a:r>
              <a:rPr lang="en-US" baseline="0" dirty="0" smtClean="0"/>
              <a:t> results show that majority of both department (55% for F&amp;B and 67% for FO) were optimistically biased (meaning they estimated their promotion time shorter than objectively suggested). </a:t>
            </a:r>
            <a:r>
              <a:rPr lang="en-GB" baseline="0" dirty="0" smtClean="0"/>
              <a:t>This confirms our first hypothesis that optimism bias does occur on positive events, particularly in promotion. </a:t>
            </a:r>
            <a:endParaRPr lang="en-US" dirty="0" smtClean="0"/>
          </a:p>
        </p:txBody>
      </p:sp>
      <p:sp>
        <p:nvSpPr>
          <p:cNvPr id="4" name="Slide Number Placeholder 3"/>
          <p:cNvSpPr>
            <a:spLocks noGrp="1"/>
          </p:cNvSpPr>
          <p:nvPr>
            <p:ph type="sldNum" sz="quarter" idx="10"/>
          </p:nvPr>
        </p:nvSpPr>
        <p:spPr/>
        <p:txBody>
          <a:bodyPr/>
          <a:lstStyle/>
          <a:p>
            <a:fld id="{6F2291E8-A3B2-4AA3-8F9C-F18D953B7603}" type="slidenum">
              <a:rPr lang="de-DE" smtClean="0"/>
              <a:pPr/>
              <a:t>30</a:t>
            </a:fld>
            <a:endParaRPr lang="de-DE"/>
          </a:p>
        </p:txBody>
      </p:sp>
    </p:spTree>
    <p:extLst>
      <p:ext uri="{BB962C8B-B14F-4D97-AF65-F5344CB8AC3E}">
        <p14:creationId xmlns:p14="http://schemas.microsoft.com/office/powerpoint/2010/main" val="1594288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Moreover, the graph</a:t>
            </a:r>
            <a:r>
              <a:rPr lang="en-US" b="0" dirty="0" smtClean="0"/>
              <a:t> shows that</a:t>
            </a:r>
            <a:r>
              <a:rPr lang="en-US" b="0" baseline="0" dirty="0" smtClean="0"/>
              <a:t> the greater part of the sample intended to leave in less than 12 months in case they do not get promoted as they expect. </a:t>
            </a:r>
            <a:endParaRPr lang="en-GB"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31</a:t>
            </a:fld>
            <a:endParaRPr lang="de-DE"/>
          </a:p>
        </p:txBody>
      </p:sp>
    </p:spTree>
    <p:extLst>
      <p:ext uri="{BB962C8B-B14F-4D97-AF65-F5344CB8AC3E}">
        <p14:creationId xmlns:p14="http://schemas.microsoft.com/office/powerpoint/2010/main" val="1047355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Furthermore, this is a cross tabulation of the</a:t>
            </a:r>
            <a:r>
              <a:rPr lang="en-GB" baseline="0" dirty="0" smtClean="0"/>
              <a:t> association of promotion perception with intention to quit/stay. In here we can see that 83% of the OB employees had intentions to quit. And the results from the statistical analysis revealed that it is statistically significant.</a:t>
            </a:r>
            <a:endParaRPr lang="en-GB"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32</a:t>
            </a:fld>
            <a:endParaRPr lang="de-DE"/>
          </a:p>
        </p:txBody>
      </p:sp>
    </p:spTree>
    <p:extLst>
      <p:ext uri="{BB962C8B-B14F-4D97-AF65-F5344CB8AC3E}">
        <p14:creationId xmlns:p14="http://schemas.microsoft.com/office/powerpoint/2010/main" val="1399066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ヒラギノ角ゴ Pro W3" pitchFamily="124" charset="-128"/>
                <a:cs typeface="+mn-cs"/>
              </a:rPr>
              <a:t>Since no underlying factors have been tested to examine which affect the bias, only an assumption could be made.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ヒラギノ角ゴ Pro W3" pitchFamily="124"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ヒラギノ角ゴ Pro W3" pitchFamily="124" charset="-128"/>
                <a:cs typeface="+mn-cs"/>
              </a:rPr>
              <a:t>Firstly, one factor that may have affected such bias is age. </a:t>
            </a:r>
            <a:r>
              <a:rPr lang="en-US" sz="1200" kern="1200" dirty="0" smtClean="0">
                <a:solidFill>
                  <a:schemeClr val="tx1"/>
                </a:solidFill>
                <a:effectLst/>
                <a:latin typeface="Arial" charset="0"/>
                <a:ea typeface="ヒラギノ角ゴ Pro W3" pitchFamily="124" charset="-128"/>
                <a:cs typeface="+mn-cs"/>
              </a:rPr>
              <a:t>As</a:t>
            </a:r>
            <a:r>
              <a:rPr lang="en-US" sz="1200" kern="1200" baseline="0" dirty="0" smtClean="0">
                <a:solidFill>
                  <a:schemeClr val="tx1"/>
                </a:solidFill>
                <a:effectLst/>
                <a:latin typeface="Arial" charset="0"/>
                <a:ea typeface="ヒラギノ角ゴ Pro W3" pitchFamily="124" charset="-128"/>
                <a:cs typeface="+mn-cs"/>
              </a:rPr>
              <a:t> previous researches argues</a:t>
            </a:r>
            <a:r>
              <a:rPr lang="en-US" sz="1200" baseline="0" dirty="0" smtClean="0"/>
              <a:t> that young adults tend to have optimistically biased view of their future. In this research, we can find that </a:t>
            </a:r>
            <a:r>
              <a:rPr lang="en-US" sz="1200" dirty="0" smtClean="0">
                <a:latin typeface="Helvetica" charset="0"/>
                <a:ea typeface="Helvetica" charset="0"/>
                <a:cs typeface="Helvetica" charset="0"/>
              </a:rPr>
              <a:t>41% were aged 18-24</a:t>
            </a:r>
            <a:r>
              <a:rPr lang="en-US" sz="1200" dirty="0" smtClean="0">
                <a:latin typeface="Arial" charset="0"/>
                <a:ea typeface="ヒラギノ角ゴ Pro W3" pitchFamily="124" charset="-128"/>
                <a:cs typeface="+mn-cs"/>
              </a:rPr>
              <a:t>.</a:t>
            </a:r>
            <a:r>
              <a:rPr lang="en-US" sz="1200" baseline="0" dirty="0" smtClean="0">
                <a:latin typeface="Arial" charset="0"/>
                <a:ea typeface="ヒラギノ角ゴ Pro W3" pitchFamily="124" charset="-128"/>
                <a:cs typeface="+mn-cs"/>
              </a:rPr>
              <a:t> </a:t>
            </a:r>
            <a:r>
              <a:rPr lang="en-GB" sz="1200" kern="1200" baseline="0" dirty="0" smtClean="0">
                <a:solidFill>
                  <a:schemeClr val="tx1"/>
                </a:solidFill>
                <a:effectLst/>
                <a:latin typeface="Arial" charset="0"/>
                <a:ea typeface="ヒラギノ角ゴ Pro W3" pitchFamily="124" charset="-128"/>
                <a:cs typeface="+mn-cs"/>
              </a:rPr>
              <a:t> </a:t>
            </a:r>
            <a:endParaRPr lang="en-GB" dirty="0" smtClean="0"/>
          </a:p>
          <a:p>
            <a:endParaRPr lang="en-GB"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33</a:t>
            </a:fld>
            <a:endParaRPr lang="de-DE"/>
          </a:p>
        </p:txBody>
      </p:sp>
    </p:spTree>
    <p:extLst>
      <p:ext uri="{BB962C8B-B14F-4D97-AF65-F5344CB8AC3E}">
        <p14:creationId xmlns:p14="http://schemas.microsoft.com/office/powerpoint/2010/main" val="2077677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ヒラギノ角ゴ Pro W3" pitchFamily="124" charset="-128"/>
                <a:cs typeface="+mn-cs"/>
              </a:rPr>
              <a:t>Second,</a:t>
            </a:r>
            <a:r>
              <a:rPr lang="en-GB" sz="1200" kern="1200" baseline="0" dirty="0" smtClean="0">
                <a:solidFill>
                  <a:schemeClr val="tx1"/>
                </a:solidFill>
                <a:effectLst/>
                <a:latin typeface="Arial" charset="0"/>
                <a:ea typeface="ヒラギノ角ゴ Pro W3" pitchFamily="124" charset="-128"/>
                <a:cs typeface="+mn-cs"/>
              </a:rPr>
              <a:t> since majority of them had great language skills, which is essential in the tourism industry, they may think that they are more in control of their promotion. Therefore, increasing their optimistic bias.</a:t>
            </a:r>
            <a:endParaRPr lang="en-GB"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34</a:t>
            </a:fld>
            <a:endParaRPr lang="de-DE"/>
          </a:p>
        </p:txBody>
      </p:sp>
    </p:spTree>
    <p:extLst>
      <p:ext uri="{BB962C8B-B14F-4D97-AF65-F5344CB8AC3E}">
        <p14:creationId xmlns:p14="http://schemas.microsoft.com/office/powerpoint/2010/main" val="411038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 we have</a:t>
            </a:r>
            <a:r>
              <a:rPr lang="en-US" baseline="0" dirty="0" smtClean="0"/>
              <a:t> met our objective. </a:t>
            </a:r>
          </a:p>
        </p:txBody>
      </p:sp>
      <p:sp>
        <p:nvSpPr>
          <p:cNvPr id="4" name="Slide Number Placeholder 3"/>
          <p:cNvSpPr>
            <a:spLocks noGrp="1"/>
          </p:cNvSpPr>
          <p:nvPr>
            <p:ph type="sldNum" sz="quarter" idx="10"/>
          </p:nvPr>
        </p:nvSpPr>
        <p:spPr/>
        <p:txBody>
          <a:bodyPr/>
          <a:lstStyle/>
          <a:p>
            <a:fld id="{6F2291E8-A3B2-4AA3-8F9C-F18D953B7603}" type="slidenum">
              <a:rPr lang="de-DE" smtClean="0"/>
              <a:pPr/>
              <a:t>35</a:t>
            </a:fld>
            <a:endParaRPr lang="de-DE"/>
          </a:p>
        </p:txBody>
      </p:sp>
    </p:spTree>
    <p:extLst>
      <p:ext uri="{BB962C8B-B14F-4D97-AF65-F5344CB8AC3E}">
        <p14:creationId xmlns:p14="http://schemas.microsoft.com/office/powerpoint/2010/main" val="102011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Going back to our research questions, it can be concluded that majority of hotel employees estimate their promotion in an unrealistic manner, having low estimations. And that would intend to leave in case their expectations are not met.</a:t>
            </a:r>
          </a:p>
        </p:txBody>
      </p:sp>
      <p:sp>
        <p:nvSpPr>
          <p:cNvPr id="4" name="Slide Number Placeholder 3"/>
          <p:cNvSpPr>
            <a:spLocks noGrp="1"/>
          </p:cNvSpPr>
          <p:nvPr>
            <p:ph type="sldNum" sz="quarter" idx="10"/>
          </p:nvPr>
        </p:nvSpPr>
        <p:spPr/>
        <p:txBody>
          <a:bodyPr/>
          <a:lstStyle/>
          <a:p>
            <a:fld id="{6F2291E8-A3B2-4AA3-8F9C-F18D953B7603}" type="slidenum">
              <a:rPr lang="de-DE" smtClean="0"/>
              <a:pPr/>
              <a:t>36</a:t>
            </a:fld>
            <a:endParaRPr lang="de-DE"/>
          </a:p>
        </p:txBody>
      </p:sp>
    </p:spTree>
    <p:extLst>
      <p:ext uri="{BB962C8B-B14F-4D97-AF65-F5344CB8AC3E}">
        <p14:creationId xmlns:p14="http://schemas.microsoft.com/office/powerpoint/2010/main" val="18841648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So what can we learn from this? If we have honorable guests who knows a lot more about human resources, it’s commonly practiced to orient your staff about succession planning when they come onboard. Just to give them a general idea. </a:t>
            </a:r>
            <a:endParaRPr lang="en-US" i="0" baseline="0" dirty="0" smtClean="0"/>
          </a:p>
          <a:p>
            <a:endParaRPr lang="en-GB"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37</a:t>
            </a:fld>
            <a:endParaRPr lang="de-DE"/>
          </a:p>
        </p:txBody>
      </p:sp>
    </p:spTree>
    <p:extLst>
      <p:ext uri="{BB962C8B-B14F-4D97-AF65-F5344CB8AC3E}">
        <p14:creationId xmlns:p14="http://schemas.microsoft.com/office/powerpoint/2010/main" val="1010986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However, it would be more effective if we could create </a:t>
            </a:r>
            <a:r>
              <a:rPr lang="en-US" b="1" baseline="0" dirty="0" smtClean="0"/>
              <a:t>customized</a:t>
            </a:r>
            <a:r>
              <a:rPr lang="en-US" b="0" baseline="0" dirty="0" smtClean="0"/>
              <a:t> ones in order to make their expectations more realistic. </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For example, in a certain rooms department, if an entry-level employee starts as an agent, it will be beneficial to plan program such as cross trainings in order to move an entry-level and let them be exposed to different sections like concierge, guest relations and see where they are most suitable in. We can identify where they are best at as we assess their performance. And with a good amount of nurturing and organized planning, the department should be able to establish a more customized career timeline in the course of time.</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As noted earlier that the more frequent they get updated, the more realistic their expectations become. We can do this by utilizing performance appraisals. </a:t>
            </a:r>
            <a:r>
              <a:rPr lang="en-US" b="0" baseline="0" dirty="0" smtClean="0"/>
              <a:t>Although it would require extra effort, it could help them align their expectations to reduce possible causes of turnover intention.</a:t>
            </a:r>
            <a:endParaRPr lang="en-US" i="0" baseline="0" dirty="0" smtClean="0"/>
          </a:p>
          <a:p>
            <a:endParaRPr lang="en-US" i="0" baseline="0" dirty="0" smtClean="0"/>
          </a:p>
          <a:p>
            <a:endParaRPr lang="en-GB"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38</a:t>
            </a:fld>
            <a:endParaRPr lang="de-DE"/>
          </a:p>
        </p:txBody>
      </p:sp>
    </p:spTree>
    <p:extLst>
      <p:ext uri="{BB962C8B-B14F-4D97-AF65-F5344CB8AC3E}">
        <p14:creationId xmlns:p14="http://schemas.microsoft.com/office/powerpoint/2010/main" val="7625829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ヒラギノ角ゴ Pro W3" pitchFamily="124" charset="-128"/>
                <a:cs typeface="+mn-cs"/>
              </a:rPr>
              <a:t>First, a very limited sample was collected in the study for each department and job level due to time constraints and low social visibility of the sample. Thus, in order to better examine the prevalence of optimistic bias on promotion perception, it is advisable to gather a larger sample. Second, caution should be taken when interpreting results as the instrument used for measuring intention to quit has internal consistency of 0.58 from the previous study. Third, only years of experience were taken into account when perceiving chances of promotion as it is the only measureable factor under perceived promotion criteria. The researcher could not measure the quality of work of the employees in an objective and accurate manner. </a:t>
            </a:r>
            <a:endParaRPr lang="en-GB"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39</a:t>
            </a:fld>
            <a:endParaRPr lang="de-DE"/>
          </a:p>
        </p:txBody>
      </p:sp>
    </p:spTree>
    <p:extLst>
      <p:ext uri="{BB962C8B-B14F-4D97-AF65-F5344CB8AC3E}">
        <p14:creationId xmlns:p14="http://schemas.microsoft.com/office/powerpoint/2010/main" val="1672294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Moreover, if you will look at our </a:t>
            </a:r>
            <a:r>
              <a:rPr lang="en-US" b="0" baseline="0" dirty="0" err="1" smtClean="0"/>
              <a:t>labour</a:t>
            </a:r>
            <a:r>
              <a:rPr lang="en-US" b="0" baseline="0" dirty="0" smtClean="0"/>
              <a:t> market, you can see that there are more jobs than people; having 4000 vacant positions left in hospitality alone.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smtClean="0">
              <a:solidFill>
                <a:schemeClr val="tx1">
                  <a:lumMod val="65000"/>
                  <a:lumOff val="35000"/>
                </a:schemeClr>
              </a:solidFill>
              <a:ea typeface="Trebuchet MS" charset="0"/>
              <a:cs typeface="Trebuchet MS"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mr-IN" sz="1200" b="0" i="0" baseline="0" dirty="0" smtClean="0">
                <a:solidFill>
                  <a:schemeClr val="tx1">
                    <a:lumMod val="65000"/>
                    <a:lumOff val="35000"/>
                  </a:schemeClr>
                </a:solidFill>
                <a:ea typeface="Trebuchet MS" charset="0"/>
                <a:cs typeface="Trebuchet MS" charset="0"/>
              </a:rPr>
              <a:t>…</a:t>
            </a:r>
            <a:r>
              <a:rPr lang="en-US" sz="1200" b="0" i="0" baseline="0" dirty="0" smtClean="0">
                <a:solidFill>
                  <a:schemeClr val="tx1">
                    <a:lumMod val="65000"/>
                    <a:lumOff val="35000"/>
                  </a:schemeClr>
                </a:solidFill>
                <a:ea typeface="Trebuchet MS" charset="0"/>
                <a:cs typeface="Trebuchet MS" charset="0"/>
              </a:rPr>
              <a:t>Hence, workers may have positive outlook of their career because one, they see that it is possible to get promoted quickly, and that they are in demand.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smtClean="0">
              <a:solidFill>
                <a:schemeClr val="tx1">
                  <a:lumMod val="65000"/>
                  <a:lumOff val="35000"/>
                </a:schemeClr>
              </a:solidFill>
              <a:ea typeface="Trebuchet MS" charset="0"/>
              <a:cs typeface="Trebuchet MS"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mr-IN" sz="1200" b="0" i="0" baseline="0" dirty="0" smtClean="0">
                <a:solidFill>
                  <a:schemeClr val="tx1">
                    <a:lumMod val="65000"/>
                    <a:lumOff val="35000"/>
                  </a:schemeClr>
                </a:solidFill>
                <a:ea typeface="Trebuchet MS" charset="0"/>
                <a:cs typeface="Trebuchet MS" charset="0"/>
              </a:rPr>
              <a:t>…</a:t>
            </a:r>
            <a:r>
              <a:rPr lang="en-US" sz="1200" b="0" i="0" baseline="0" dirty="0" smtClean="0">
                <a:solidFill>
                  <a:schemeClr val="tx1">
                    <a:lumMod val="65000"/>
                    <a:lumOff val="35000"/>
                  </a:schemeClr>
                </a:solidFill>
                <a:ea typeface="Trebuchet MS" charset="0"/>
                <a:cs typeface="Trebuchet MS" charset="0"/>
              </a:rPr>
              <a:t>So it intrigued me how they foresee their career and set their own goals.</a:t>
            </a:r>
            <a:endParaRPr lang="en-US" b="0" baseline="0" dirty="0" smtClean="0"/>
          </a:p>
          <a:p>
            <a:endParaRPr lang="en-GB"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4</a:t>
            </a:fld>
            <a:endParaRPr lang="de-DE"/>
          </a:p>
        </p:txBody>
      </p:sp>
    </p:spTree>
    <p:extLst>
      <p:ext uri="{BB962C8B-B14F-4D97-AF65-F5344CB8AC3E}">
        <p14:creationId xmlns:p14="http://schemas.microsoft.com/office/powerpoint/2010/main" val="3114175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2291E8-A3B2-4AA3-8F9C-F18D953B7603}" type="slidenum">
              <a:rPr lang="de-DE" smtClean="0"/>
              <a:pPr/>
              <a:t>40</a:t>
            </a:fld>
            <a:endParaRPr lang="de-DE"/>
          </a:p>
        </p:txBody>
      </p:sp>
    </p:spTree>
    <p:extLst>
      <p:ext uri="{BB962C8B-B14F-4D97-AF65-F5344CB8AC3E}">
        <p14:creationId xmlns:p14="http://schemas.microsoft.com/office/powerpoint/2010/main" val="53166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Which</a:t>
            </a:r>
            <a:r>
              <a:rPr lang="en-US" sz="1200" baseline="0" dirty="0" smtClean="0"/>
              <a:t> led me to </a:t>
            </a:r>
            <a:r>
              <a:rPr lang="en-US" sz="1200" dirty="0" smtClean="0"/>
              <a:t>the main objective of this study</a:t>
            </a:r>
            <a:r>
              <a:rPr lang="en-US" sz="1200" baseline="0" dirty="0" smtClean="0"/>
              <a:t> which is </a:t>
            </a:r>
            <a:r>
              <a:rPr lang="en-US" sz="1200" dirty="0" smtClean="0"/>
              <a:t>answer these 2 questions:</a:t>
            </a:r>
          </a:p>
          <a:p>
            <a:endParaRPr lang="en-US" sz="1200" b="0" i="0" dirty="0" smtClean="0">
              <a:latin typeface="Helvetica Light" charset="0"/>
              <a:ea typeface="Helvetica Light" charset="0"/>
              <a:cs typeface="Helvetica Light" charset="0"/>
            </a:endParaRPr>
          </a:p>
          <a:p>
            <a:endParaRPr lang="en-GB"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5</a:t>
            </a:fld>
            <a:endParaRPr lang="de-DE"/>
          </a:p>
        </p:txBody>
      </p:sp>
    </p:spTree>
    <p:extLst>
      <p:ext uri="{BB962C8B-B14F-4D97-AF65-F5344CB8AC3E}">
        <p14:creationId xmlns:p14="http://schemas.microsoft.com/office/powerpoint/2010/main" val="739753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Helvetica Light" charset="0"/>
                <a:ea typeface="Helvetica Light" charset="0"/>
                <a:cs typeface="Helvetica Light" charset="0"/>
              </a:rPr>
              <a:t>First, How do hotel employees </a:t>
            </a:r>
            <a:r>
              <a:rPr lang="en-US" sz="1200" b="1" dirty="0" smtClean="0">
                <a:latin typeface="Helvetica Light" charset="0"/>
                <a:ea typeface="Helvetica Light" charset="0"/>
                <a:cs typeface="Helvetica Light" charset="0"/>
              </a:rPr>
              <a:t>estimate</a:t>
            </a:r>
            <a:r>
              <a:rPr lang="en-US" sz="1200" dirty="0" smtClean="0">
                <a:latin typeface="Helvetica Light" charset="0"/>
                <a:ea typeface="Helvetica Light" charset="0"/>
                <a:cs typeface="Helvetica Light" charset="0"/>
              </a:rPr>
              <a:t> their promotion time?</a:t>
            </a:r>
            <a:r>
              <a:rPr lang="en-US" sz="1200" baseline="0" dirty="0" smtClean="0">
                <a:latin typeface="Helvetica Light" charset="0"/>
                <a:ea typeface="Helvetica Light" charset="0"/>
                <a:cs typeface="Helvetica Light" charset="0"/>
              </a:rPr>
              <a:t> Do it in a </a:t>
            </a:r>
            <a:r>
              <a:rPr lang="en-US" sz="1200" b="1" baseline="0" dirty="0" smtClean="0">
                <a:latin typeface="Helvetica Light" charset="0"/>
                <a:ea typeface="Helvetica Light" charset="0"/>
                <a:cs typeface="Helvetica Light" charset="0"/>
              </a:rPr>
              <a:t>realistic, or unrealistic </a:t>
            </a:r>
            <a:r>
              <a:rPr lang="en-US" sz="1200" b="0" baseline="0" dirty="0" smtClean="0">
                <a:latin typeface="Helvetica Light" charset="0"/>
                <a:ea typeface="Helvetica Light" charset="0"/>
                <a:cs typeface="Helvetica Light" charset="0"/>
              </a:rPr>
              <a:t>manner?</a:t>
            </a:r>
          </a:p>
          <a:p>
            <a:r>
              <a:rPr lang="en-US" sz="1200" dirty="0" smtClean="0">
                <a:latin typeface="Helvetica Light" charset="0"/>
                <a:ea typeface="Helvetica Light" charset="0"/>
                <a:cs typeface="Helvetica Light" charset="0"/>
              </a:rPr>
              <a:t>Second, What if their </a:t>
            </a:r>
            <a:r>
              <a:rPr lang="en-US" sz="1200" b="1" dirty="0" smtClean="0">
                <a:latin typeface="Helvetica Light" charset="0"/>
                <a:ea typeface="Helvetica Light" charset="0"/>
                <a:cs typeface="Helvetica Light" charset="0"/>
              </a:rPr>
              <a:t>expectations</a:t>
            </a:r>
            <a:r>
              <a:rPr lang="en-US" sz="1200" dirty="0" smtClean="0">
                <a:latin typeface="Helvetica Light" charset="0"/>
                <a:ea typeface="Helvetica Light" charset="0"/>
                <a:cs typeface="Helvetica Light" charset="0"/>
              </a:rPr>
              <a:t> are not met? Will they intend to to </a:t>
            </a:r>
            <a:r>
              <a:rPr lang="en-US" sz="1200" b="1" dirty="0" smtClean="0">
                <a:latin typeface="Helvetica Light" charset="0"/>
                <a:ea typeface="Helvetica Light" charset="0"/>
                <a:cs typeface="Helvetica Light" charset="0"/>
              </a:rPr>
              <a:t>leave or stay</a:t>
            </a:r>
            <a:r>
              <a:rPr lang="en-US" sz="1200" b="0" dirty="0" smtClean="0">
                <a:latin typeface="Helvetica Light" charset="0"/>
                <a:ea typeface="Helvetica Light" charset="0"/>
                <a:cs typeface="Helvetica Light" charset="0"/>
              </a:rPr>
              <a:t>? </a:t>
            </a:r>
            <a:r>
              <a:rPr lang="en-US" sz="1200" b="0" i="1" dirty="0" smtClean="0">
                <a:latin typeface="Helvetica Light" charset="0"/>
                <a:ea typeface="Helvetica Light" charset="0"/>
                <a:cs typeface="Helvetica Light" charset="0"/>
              </a:rPr>
              <a:t>Cause we all know that failed expectations cause disappointments. </a:t>
            </a:r>
          </a:p>
          <a:p>
            <a:endParaRPr lang="en-GB"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6</a:t>
            </a:fld>
            <a:endParaRPr lang="de-DE"/>
          </a:p>
        </p:txBody>
      </p:sp>
    </p:spTree>
    <p:extLst>
      <p:ext uri="{BB962C8B-B14F-4D97-AF65-F5344CB8AC3E}">
        <p14:creationId xmlns:p14="http://schemas.microsoft.com/office/powerpoint/2010/main" val="1262309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smtClean="0">
                <a:latin typeface="Helvetica Light" charset="0"/>
                <a:ea typeface="Helvetica Light" charset="0"/>
                <a:cs typeface="Helvetica Light" charset="0"/>
              </a:rPr>
              <a:t>With that, </a:t>
            </a:r>
            <a:r>
              <a:rPr lang="en-US" sz="1200" b="0" i="0" baseline="0" dirty="0" smtClean="0">
                <a:latin typeface="Helvetica Light" charset="0"/>
                <a:ea typeface="Helvetica Light" charset="0"/>
                <a:cs typeface="Helvetica Light" charset="0"/>
              </a:rPr>
              <a:t>academic writings were needed to guide me in answering these.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latin typeface="Helvetica Light" charset="0"/>
                <a:ea typeface="Helvetica Light" charset="0"/>
                <a:cs typeface="Helvetica Light" charset="0"/>
              </a:rPr>
              <a:t>Two important subjects were needed to be studied which are: promotion and optimism.</a:t>
            </a:r>
          </a:p>
        </p:txBody>
      </p:sp>
      <p:sp>
        <p:nvSpPr>
          <p:cNvPr id="4" name="Slide Number Placeholder 3"/>
          <p:cNvSpPr>
            <a:spLocks noGrp="1"/>
          </p:cNvSpPr>
          <p:nvPr>
            <p:ph type="sldNum" sz="quarter" idx="10"/>
          </p:nvPr>
        </p:nvSpPr>
        <p:spPr/>
        <p:txBody>
          <a:bodyPr/>
          <a:lstStyle/>
          <a:p>
            <a:fld id="{6F2291E8-A3B2-4AA3-8F9C-F18D953B7603}" type="slidenum">
              <a:rPr lang="de-DE" smtClean="0"/>
              <a:pPr/>
              <a:t>7</a:t>
            </a:fld>
            <a:endParaRPr lang="de-DE"/>
          </a:p>
        </p:txBody>
      </p:sp>
    </p:spTree>
    <p:extLst>
      <p:ext uri="{BB962C8B-B14F-4D97-AF65-F5344CB8AC3E}">
        <p14:creationId xmlns:p14="http://schemas.microsoft.com/office/powerpoint/2010/main" val="75135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Let’s discuss </a:t>
            </a:r>
            <a:r>
              <a:rPr lang="en-US" b="1" baseline="0" dirty="0" smtClean="0"/>
              <a:t>Promotion </a:t>
            </a:r>
            <a:r>
              <a:rPr lang="en-US" b="0" baseline="0" dirty="0" smtClean="0"/>
              <a:t>briefly. </a:t>
            </a:r>
            <a:endParaRPr lang="en-US" baseline="0" dirty="0" smtClean="0"/>
          </a:p>
        </p:txBody>
      </p:sp>
      <p:sp>
        <p:nvSpPr>
          <p:cNvPr id="4" name="Slide Number Placeholder 3"/>
          <p:cNvSpPr>
            <a:spLocks noGrp="1"/>
          </p:cNvSpPr>
          <p:nvPr>
            <p:ph type="sldNum" sz="quarter" idx="10"/>
          </p:nvPr>
        </p:nvSpPr>
        <p:spPr/>
        <p:txBody>
          <a:bodyPr/>
          <a:lstStyle/>
          <a:p>
            <a:fld id="{6F2291E8-A3B2-4AA3-8F9C-F18D953B7603}" type="slidenum">
              <a:rPr lang="de-DE" smtClean="0"/>
              <a:pPr/>
              <a:t>8</a:t>
            </a:fld>
            <a:endParaRPr lang="de-DE"/>
          </a:p>
        </p:txBody>
      </p:sp>
    </p:spTree>
    <p:extLst>
      <p:ext uri="{BB962C8B-B14F-4D97-AF65-F5344CB8AC3E}">
        <p14:creationId xmlns:p14="http://schemas.microsoft.com/office/powerpoint/2010/main" val="573656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Promotion refers to the advancement of an employee in terms of position, and is based on performance like skills (creativity, leadership, or decision making skills), or even non-performance  like how mature you are to handle given responsibilities and how experienced you are in the industry.</a:t>
            </a:r>
            <a:endParaRPr lang="en-US" baseline="0" dirty="0" smtClean="0"/>
          </a:p>
        </p:txBody>
      </p:sp>
      <p:sp>
        <p:nvSpPr>
          <p:cNvPr id="4" name="Slide Number Placeholder 3"/>
          <p:cNvSpPr>
            <a:spLocks noGrp="1"/>
          </p:cNvSpPr>
          <p:nvPr>
            <p:ph type="sldNum" sz="quarter" idx="10"/>
          </p:nvPr>
        </p:nvSpPr>
        <p:spPr/>
        <p:txBody>
          <a:bodyPr/>
          <a:lstStyle/>
          <a:p>
            <a:fld id="{6F2291E8-A3B2-4AA3-8F9C-F18D953B7603}" type="slidenum">
              <a:rPr lang="de-DE" smtClean="0"/>
              <a:pPr/>
              <a:t>9</a:t>
            </a:fld>
            <a:endParaRPr lang="de-DE"/>
          </a:p>
        </p:txBody>
      </p:sp>
    </p:spTree>
    <p:extLst>
      <p:ext uri="{BB962C8B-B14F-4D97-AF65-F5344CB8AC3E}">
        <p14:creationId xmlns:p14="http://schemas.microsoft.com/office/powerpoint/2010/main" val="128085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3568" y="1988840"/>
            <a:ext cx="7776864" cy="1470025"/>
          </a:xfrm>
          <a:ln>
            <a:noFill/>
          </a:ln>
        </p:spPr>
        <p:txBody>
          <a:bodyPr anchor="b"/>
          <a:lstStyle>
            <a:lvl1pPr algn="l">
              <a:defRPr sz="3200"/>
            </a:lvl1pPr>
          </a:lstStyle>
          <a:p>
            <a:r>
              <a:rPr lang="de-DE" dirty="0" err="1" smtClean="0"/>
              <a:t>Presentation</a:t>
            </a:r>
            <a:r>
              <a:rPr lang="de-DE" dirty="0" smtClean="0"/>
              <a:t> Title</a:t>
            </a:r>
            <a:endParaRPr lang="de-AT" dirty="0"/>
          </a:p>
        </p:txBody>
      </p:sp>
      <p:sp>
        <p:nvSpPr>
          <p:cNvPr id="3" name="Untertitel 2"/>
          <p:cNvSpPr>
            <a:spLocks noGrp="1"/>
          </p:cNvSpPr>
          <p:nvPr>
            <p:ph type="subTitle" idx="1" hasCustomPrompt="1"/>
          </p:nvPr>
        </p:nvSpPr>
        <p:spPr>
          <a:xfrm>
            <a:off x="683568" y="3789040"/>
            <a:ext cx="5904656"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Name, University, Country</a:t>
            </a:r>
            <a:endParaRPr lang="de-AT"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4208" y="3552741"/>
            <a:ext cx="2376264" cy="1584734"/>
          </a:xfrm>
          <a:prstGeom prst="rect">
            <a:avLst/>
          </a:prstGeom>
        </p:spPr>
      </p:pic>
      <p:cxnSp>
        <p:nvCxnSpPr>
          <p:cNvPr id="9" name="Gerade Verbindung 8"/>
          <p:cNvCxnSpPr/>
          <p:nvPr userDrawn="1"/>
        </p:nvCxnSpPr>
        <p:spPr>
          <a:xfrm>
            <a:off x="683568" y="3573016"/>
            <a:ext cx="7776864"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6" name="Textfeld 15"/>
          <p:cNvSpPr txBox="1"/>
          <p:nvPr userDrawn="1"/>
        </p:nvSpPr>
        <p:spPr>
          <a:xfrm>
            <a:off x="2915816" y="6403796"/>
            <a:ext cx="3312368" cy="276999"/>
          </a:xfrm>
          <a:prstGeom prst="rect">
            <a:avLst/>
          </a:prstGeom>
          <a:noFill/>
        </p:spPr>
        <p:txBody>
          <a:bodyPr wrap="square" rtlCol="0">
            <a:spAutoFit/>
          </a:bodyPr>
          <a:lstStyle/>
          <a:p>
            <a:pPr algn="ctr"/>
            <a:r>
              <a:rPr lang="de-AT" sz="1200" b="1" dirty="0" smtClean="0">
                <a:solidFill>
                  <a:srgbClr val="FF0000"/>
                </a:solidFill>
                <a:latin typeface="Helvetica 45 Light" pitchFamily="34" charset="0"/>
              </a:rPr>
              <a:t>www.tourism-student-conference.com</a:t>
            </a:r>
            <a:endParaRPr lang="de-AT" sz="1200" b="1" dirty="0">
              <a:solidFill>
                <a:srgbClr val="FF0000"/>
              </a:solidFill>
              <a:latin typeface="Helvetica 45 Light" pitchFamily="34" charset="0"/>
            </a:endParaRPr>
          </a:p>
        </p:txBody>
      </p:sp>
    </p:spTree>
    <p:extLst>
      <p:ext uri="{BB962C8B-B14F-4D97-AF65-F5344CB8AC3E}">
        <p14:creationId xmlns:p14="http://schemas.microsoft.com/office/powerpoint/2010/main" val="16252427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err="1" smtClean="0"/>
              <a:t>Your</a:t>
            </a:r>
            <a:r>
              <a:rPr lang="de-DE" dirty="0" smtClean="0"/>
              <a:t> </a:t>
            </a:r>
            <a:r>
              <a:rPr lang="de-DE" dirty="0" err="1" smtClean="0"/>
              <a:t>Heading</a:t>
            </a:r>
            <a:endParaRPr lang="de-AT" dirty="0"/>
          </a:p>
        </p:txBody>
      </p:sp>
      <p:sp>
        <p:nvSpPr>
          <p:cNvPr id="3" name="Inhaltsplatzhalter 2"/>
          <p:cNvSpPr>
            <a:spLocks noGrp="1"/>
          </p:cNvSpPr>
          <p:nvPr>
            <p:ph idx="1" hasCustomPrompt="1"/>
          </p:nvPr>
        </p:nvSpPr>
        <p:spPr/>
        <p:txBody>
          <a:bodyPr/>
          <a:lstStyle>
            <a:lvl1pPr>
              <a:defRPr baseline="0"/>
            </a:lvl1pPr>
            <a:lvl2pPr>
              <a:defRPr/>
            </a:lvl2pPr>
            <a:lvl3pPr>
              <a:defRPr/>
            </a:lvl3pPr>
            <a:lvl4pPr>
              <a:defRPr/>
            </a:lvl4pPr>
            <a:lvl5pPr>
              <a:defRPr/>
            </a:lvl5pPr>
          </a:lstStyle>
          <a:p>
            <a:pPr lvl="0"/>
            <a:r>
              <a:rPr lang="de-DE" dirty="0" smtClean="0"/>
              <a:t>Write </a:t>
            </a:r>
            <a:r>
              <a:rPr lang="de-DE" dirty="0" err="1" smtClean="0"/>
              <a:t>your</a:t>
            </a:r>
            <a:r>
              <a:rPr lang="de-DE" dirty="0" smtClean="0"/>
              <a:t> </a:t>
            </a:r>
            <a:r>
              <a:rPr lang="de-DE" dirty="0" err="1" smtClean="0"/>
              <a:t>text</a:t>
            </a:r>
            <a:r>
              <a:rPr lang="de-DE" dirty="0" smtClean="0"/>
              <a:t> </a:t>
            </a:r>
            <a:r>
              <a:rPr lang="de-DE" dirty="0" err="1" smtClean="0"/>
              <a:t>here</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AT" dirty="0"/>
          </a:p>
        </p:txBody>
      </p:sp>
      <p:cxnSp>
        <p:nvCxnSpPr>
          <p:cNvPr id="7" name="Gerade Verbindung 6"/>
          <p:cNvCxnSpPr/>
          <p:nvPr userDrawn="1"/>
        </p:nvCxnSpPr>
        <p:spPr>
          <a:xfrm>
            <a:off x="467543" y="1556792"/>
            <a:ext cx="8208913"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8" name="Datumsplatzhalter 17"/>
          <p:cNvSpPr>
            <a:spLocks noGrp="1"/>
          </p:cNvSpPr>
          <p:nvPr>
            <p:ph type="dt" sz="half" idx="10"/>
          </p:nvPr>
        </p:nvSpPr>
        <p:spPr/>
        <p:txBody>
          <a:bodyPr/>
          <a:lstStyle/>
          <a:p>
            <a:endParaRPr lang="de-DE" dirty="0"/>
          </a:p>
        </p:txBody>
      </p:sp>
      <p:sp>
        <p:nvSpPr>
          <p:cNvPr id="20" name="Foliennummernplatzhalter 19"/>
          <p:cNvSpPr>
            <a:spLocks noGrp="1"/>
          </p:cNvSpPr>
          <p:nvPr>
            <p:ph type="sldNum" sz="quarter" idx="12"/>
          </p:nvPr>
        </p:nvSpPr>
        <p:spPr/>
        <p:txBody>
          <a:bodyPr/>
          <a:lstStyle/>
          <a:p>
            <a:fld id="{94CFF933-4CCF-400C-B85E-213ACAFF80D4}" type="slidenum">
              <a:rPr lang="de-DE" smtClean="0"/>
              <a:pPr/>
              <a:t>‹#›</a:t>
            </a:fld>
            <a:endParaRPr lang="de-DE" dirty="0"/>
          </a:p>
        </p:txBody>
      </p:sp>
      <p:sp>
        <p:nvSpPr>
          <p:cNvPr id="21" name="Textfeld 20"/>
          <p:cNvSpPr txBox="1"/>
          <p:nvPr userDrawn="1"/>
        </p:nvSpPr>
        <p:spPr>
          <a:xfrm>
            <a:off x="2915816" y="6403796"/>
            <a:ext cx="3312368" cy="276999"/>
          </a:xfrm>
          <a:prstGeom prst="rect">
            <a:avLst/>
          </a:prstGeom>
          <a:noFill/>
        </p:spPr>
        <p:txBody>
          <a:bodyPr wrap="square" rtlCol="0">
            <a:spAutoFit/>
          </a:bodyPr>
          <a:lstStyle/>
          <a:p>
            <a:pPr algn="ctr"/>
            <a:r>
              <a:rPr lang="de-AT" sz="1200" b="1" dirty="0" smtClean="0">
                <a:solidFill>
                  <a:srgbClr val="FF0000"/>
                </a:solidFill>
                <a:latin typeface="Helvetica 45 Light" pitchFamily="34" charset="0"/>
              </a:rPr>
              <a:t>ISCONTOUR 2017</a:t>
            </a:r>
            <a:endParaRPr lang="de-AT" sz="1200" b="1" dirty="0">
              <a:solidFill>
                <a:srgbClr val="FF0000"/>
              </a:solidFill>
              <a:latin typeface="Helvetica 45 Light" pitchFamily="34" charset="0"/>
            </a:endParaRPr>
          </a:p>
        </p:txBody>
      </p:sp>
    </p:spTree>
    <p:extLst>
      <p:ext uri="{BB962C8B-B14F-4D97-AF65-F5344CB8AC3E}">
        <p14:creationId xmlns:p14="http://schemas.microsoft.com/office/powerpoint/2010/main" val="37040661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err="1" smtClean="0"/>
              <a:t>Your</a:t>
            </a:r>
            <a:r>
              <a:rPr lang="de-DE" dirty="0" smtClean="0"/>
              <a:t> </a:t>
            </a:r>
            <a:r>
              <a:rPr lang="de-DE" dirty="0" err="1" smtClean="0"/>
              <a:t>Heading</a:t>
            </a:r>
            <a:endParaRPr lang="de-AT" dirty="0"/>
          </a:p>
        </p:txBody>
      </p:sp>
      <p:sp>
        <p:nvSpPr>
          <p:cNvPr id="3" name="Datumsplatzhalter 2"/>
          <p:cNvSpPr>
            <a:spLocks noGrp="1"/>
          </p:cNvSpPr>
          <p:nvPr>
            <p:ph type="dt" sz="half" idx="10"/>
          </p:nvPr>
        </p:nvSpPr>
        <p:spPr/>
        <p:txBody>
          <a:bodyPr/>
          <a:lstStyle/>
          <a:p>
            <a:endParaRPr lang="de-DE"/>
          </a:p>
        </p:txBody>
      </p:sp>
      <p:sp>
        <p:nvSpPr>
          <p:cNvPr id="5" name="Foliennummernplatzhalter 4"/>
          <p:cNvSpPr>
            <a:spLocks noGrp="1"/>
          </p:cNvSpPr>
          <p:nvPr>
            <p:ph type="sldNum" sz="quarter" idx="12"/>
          </p:nvPr>
        </p:nvSpPr>
        <p:spPr/>
        <p:txBody>
          <a:bodyPr/>
          <a:lstStyle/>
          <a:p>
            <a:fld id="{8DB38FEE-CBF9-453D-A54B-9C8A6133C25E}" type="slidenum">
              <a:rPr lang="de-DE" smtClean="0"/>
              <a:pPr/>
              <a:t>‹#›</a:t>
            </a:fld>
            <a:endParaRPr lang="de-DE">
              <a:solidFill>
                <a:schemeClr val="tx1"/>
              </a:solidFill>
            </a:endParaRPr>
          </a:p>
        </p:txBody>
      </p:sp>
      <p:cxnSp>
        <p:nvCxnSpPr>
          <p:cNvPr id="6" name="Gerade Verbindung 5"/>
          <p:cNvCxnSpPr/>
          <p:nvPr userDrawn="1"/>
        </p:nvCxnSpPr>
        <p:spPr>
          <a:xfrm>
            <a:off x="467543" y="1556792"/>
            <a:ext cx="8208913"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7" name="Textfeld 6"/>
          <p:cNvSpPr txBox="1"/>
          <p:nvPr userDrawn="1"/>
        </p:nvSpPr>
        <p:spPr>
          <a:xfrm>
            <a:off x="2915816" y="6403796"/>
            <a:ext cx="3312368" cy="276999"/>
          </a:xfrm>
          <a:prstGeom prst="rect">
            <a:avLst/>
          </a:prstGeom>
          <a:noFill/>
        </p:spPr>
        <p:txBody>
          <a:bodyPr wrap="square" rtlCol="0">
            <a:spAutoFit/>
          </a:bodyPr>
          <a:lstStyle/>
          <a:p>
            <a:pPr algn="ctr"/>
            <a:r>
              <a:rPr lang="de-AT" sz="1200" b="1" dirty="0" smtClean="0">
                <a:solidFill>
                  <a:srgbClr val="FF0000"/>
                </a:solidFill>
                <a:latin typeface="Helvetica 45 Light" pitchFamily="34" charset="0"/>
              </a:rPr>
              <a:t>ISCONTOUR 2017</a:t>
            </a:r>
            <a:endParaRPr lang="de-AT" sz="1200" b="1" dirty="0">
              <a:solidFill>
                <a:srgbClr val="FF0000"/>
              </a:solidFill>
              <a:latin typeface="Helvetica 45 Light" pitchFamily="34" charset="0"/>
            </a:endParaRPr>
          </a:p>
        </p:txBody>
      </p:sp>
    </p:spTree>
    <p:extLst>
      <p:ext uri="{BB962C8B-B14F-4D97-AF65-F5344CB8AC3E}">
        <p14:creationId xmlns:p14="http://schemas.microsoft.com/office/powerpoint/2010/main" val="39301608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4" name="Foliennummernplatzhalter 3"/>
          <p:cNvSpPr>
            <a:spLocks noGrp="1"/>
          </p:cNvSpPr>
          <p:nvPr>
            <p:ph type="sldNum" sz="quarter" idx="12"/>
          </p:nvPr>
        </p:nvSpPr>
        <p:spPr/>
        <p:txBody>
          <a:bodyPr/>
          <a:lstStyle/>
          <a:p>
            <a:fld id="{06EA6201-6C0A-45C0-A20A-D4D777C995B7}" type="slidenum">
              <a:rPr lang="de-DE" smtClean="0"/>
              <a:pPr/>
              <a:t>‹#›</a:t>
            </a:fld>
            <a:endParaRPr lang="de-DE">
              <a:solidFill>
                <a:schemeClr val="tx1"/>
              </a:solidFill>
            </a:endParaRPr>
          </a:p>
        </p:txBody>
      </p:sp>
      <p:sp>
        <p:nvSpPr>
          <p:cNvPr id="5" name="Textfeld 4"/>
          <p:cNvSpPr txBox="1"/>
          <p:nvPr userDrawn="1"/>
        </p:nvSpPr>
        <p:spPr>
          <a:xfrm>
            <a:off x="2915816" y="6403796"/>
            <a:ext cx="3312368" cy="276999"/>
          </a:xfrm>
          <a:prstGeom prst="rect">
            <a:avLst/>
          </a:prstGeom>
          <a:noFill/>
        </p:spPr>
        <p:txBody>
          <a:bodyPr wrap="square" rtlCol="0">
            <a:spAutoFit/>
          </a:bodyPr>
          <a:lstStyle/>
          <a:p>
            <a:pPr algn="ctr"/>
            <a:r>
              <a:rPr lang="de-AT" sz="1200" b="1" dirty="0" smtClean="0">
                <a:solidFill>
                  <a:srgbClr val="FF0000"/>
                </a:solidFill>
                <a:latin typeface="Helvetica 45 Light" pitchFamily="34" charset="0"/>
              </a:rPr>
              <a:t>ISCONTOUR 2017</a:t>
            </a:r>
            <a:endParaRPr lang="de-AT" sz="1200" b="1" dirty="0">
              <a:solidFill>
                <a:srgbClr val="FF0000"/>
              </a:solidFill>
              <a:latin typeface="Helvetica 45 Light" pitchFamily="34" charset="0"/>
            </a:endParaRPr>
          </a:p>
        </p:txBody>
      </p:sp>
    </p:spTree>
    <p:extLst>
      <p:ext uri="{BB962C8B-B14F-4D97-AF65-F5344CB8AC3E}">
        <p14:creationId xmlns:p14="http://schemas.microsoft.com/office/powerpoint/2010/main" val="35882527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7544" y="188640"/>
            <a:ext cx="8208912" cy="1368152"/>
          </a:xfrm>
          <a:prstGeom prst="rect">
            <a:avLst/>
          </a:prstGeom>
        </p:spPr>
        <p:txBody>
          <a:bodyPr vert="horz" lIns="91440" tIns="45720" rIns="91440" bIns="45720" rtlCol="0" anchor="b">
            <a:noAutofit/>
          </a:bodyPr>
          <a:lstStyle/>
          <a:p>
            <a:r>
              <a:rPr lang="de-DE" dirty="0" smtClean="0"/>
              <a:t>Titelmasterformat durch Klicken bearbeiten</a:t>
            </a:r>
            <a:endParaRPr lang="de-AT" dirty="0"/>
          </a:p>
        </p:txBody>
      </p:sp>
      <p:sp>
        <p:nvSpPr>
          <p:cNvPr id="3" name="Textplatzhalter 2"/>
          <p:cNvSpPr>
            <a:spLocks noGrp="1"/>
          </p:cNvSpPr>
          <p:nvPr>
            <p:ph type="body" idx="1"/>
          </p:nvPr>
        </p:nvSpPr>
        <p:spPr>
          <a:xfrm>
            <a:off x="457200" y="1700808"/>
            <a:ext cx="8229600" cy="4425355"/>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45 Light" pitchFamily="34" charset="0"/>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FF933-4CCF-400C-B85E-213ACAFF80D4}" type="slidenum">
              <a:rPr lang="de-DE" smtClean="0"/>
              <a:pPr/>
              <a:t>‹#›</a:t>
            </a:fld>
            <a:endParaRPr lang="de-DE" dirty="0"/>
          </a:p>
        </p:txBody>
      </p:sp>
      <p:pic>
        <p:nvPicPr>
          <p:cNvPr id="7" name="Grafik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7543" y="6283944"/>
            <a:ext cx="1558615" cy="554808"/>
          </a:xfrm>
          <a:prstGeom prst="rect">
            <a:avLst/>
          </a:prstGeom>
        </p:spPr>
      </p:pic>
      <p:pic>
        <p:nvPicPr>
          <p:cNvPr id="9" name="Grafik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20272" y="6381328"/>
            <a:ext cx="1558615" cy="360040"/>
          </a:xfrm>
          <a:prstGeom prst="rect">
            <a:avLst/>
          </a:prstGeom>
        </p:spPr>
      </p:pic>
    </p:spTree>
    <p:extLst>
      <p:ext uri="{BB962C8B-B14F-4D97-AF65-F5344CB8AC3E}">
        <p14:creationId xmlns:p14="http://schemas.microsoft.com/office/powerpoint/2010/main" val="41734430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0" r:id="rId3"/>
    <p:sldLayoutId id="2147483691" r:id="rId4"/>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Helvetica 45 Light"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45 Light"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45 Light"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45 Light"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45 Light"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45 Light"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hart" Target="../charts/char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9.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trc.ift.edu.mo/mhrm-1/2016/11/23/employees-perception-of-career-prospect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latin typeface="Helvetica Light" charset="0"/>
                <a:ea typeface="Helvetica Light" charset="0"/>
                <a:cs typeface="Helvetica Light" charset="0"/>
              </a:rPr>
              <a:t>Hotel employees’ optimistic bias on promotion perception and its association with turnover intention</a:t>
            </a:r>
            <a:endParaRPr lang="de-AT" dirty="0"/>
          </a:p>
        </p:txBody>
      </p:sp>
      <p:sp>
        <p:nvSpPr>
          <p:cNvPr id="3" name="Untertitel 2"/>
          <p:cNvSpPr>
            <a:spLocks noGrp="1"/>
          </p:cNvSpPr>
          <p:nvPr>
            <p:ph type="subTitle" idx="1"/>
          </p:nvPr>
        </p:nvSpPr>
        <p:spPr/>
        <p:txBody>
          <a:bodyPr/>
          <a:lstStyle/>
          <a:p>
            <a:r>
              <a:rPr lang="en-US" dirty="0">
                <a:latin typeface="Helvetica Light" charset="0"/>
                <a:ea typeface="Helvetica Light" charset="0"/>
                <a:cs typeface="Helvetica Light" charset="0"/>
              </a:rPr>
              <a:t>Maria </a:t>
            </a:r>
            <a:r>
              <a:rPr lang="en-US" dirty="0" err="1">
                <a:latin typeface="Helvetica Light" charset="0"/>
                <a:ea typeface="Helvetica Light" charset="0"/>
                <a:cs typeface="Helvetica Light" charset="0"/>
              </a:rPr>
              <a:t>Joela</a:t>
            </a:r>
            <a:r>
              <a:rPr lang="en-US" dirty="0">
                <a:latin typeface="Helvetica Light" charset="0"/>
                <a:ea typeface="Helvetica Light" charset="0"/>
                <a:cs typeface="Helvetica Light" charset="0"/>
              </a:rPr>
              <a:t> </a:t>
            </a:r>
            <a:r>
              <a:rPr lang="en-US" dirty="0" err="1" smtClean="0">
                <a:latin typeface="Helvetica Light" charset="0"/>
                <a:ea typeface="Helvetica Light" charset="0"/>
                <a:cs typeface="Helvetica Light" charset="0"/>
              </a:rPr>
              <a:t>Ison</a:t>
            </a:r>
            <a:endParaRPr lang="de-AT" dirty="0"/>
          </a:p>
          <a:p>
            <a:r>
              <a:rPr lang="de-AT" dirty="0" smtClean="0">
                <a:latin typeface="Helvetica Light" charset="0"/>
                <a:ea typeface="Helvetica Light" charset="0"/>
                <a:cs typeface="Helvetica Light" charset="0"/>
              </a:rPr>
              <a:t>Institute </a:t>
            </a:r>
            <a:r>
              <a:rPr lang="de-AT" dirty="0" err="1" smtClean="0">
                <a:latin typeface="Helvetica Light" charset="0"/>
                <a:ea typeface="Helvetica Light" charset="0"/>
                <a:cs typeface="Helvetica Light" charset="0"/>
              </a:rPr>
              <a:t>for</a:t>
            </a:r>
            <a:r>
              <a:rPr lang="de-AT" dirty="0" smtClean="0">
                <a:latin typeface="Helvetica Light" charset="0"/>
                <a:ea typeface="Helvetica Light" charset="0"/>
                <a:cs typeface="Helvetica Light" charset="0"/>
              </a:rPr>
              <a:t> </a:t>
            </a:r>
            <a:r>
              <a:rPr lang="de-AT" dirty="0" err="1" smtClean="0">
                <a:latin typeface="Helvetica Light" charset="0"/>
                <a:ea typeface="Helvetica Light" charset="0"/>
                <a:cs typeface="Helvetica Light" charset="0"/>
              </a:rPr>
              <a:t>Tourism</a:t>
            </a:r>
            <a:r>
              <a:rPr lang="de-AT" dirty="0" smtClean="0">
                <a:latin typeface="Helvetica Light" charset="0"/>
                <a:ea typeface="Helvetica Light" charset="0"/>
                <a:cs typeface="Helvetica Light" charset="0"/>
              </a:rPr>
              <a:t> Studies, Macao</a:t>
            </a:r>
            <a:endParaRPr lang="en-US" dirty="0">
              <a:latin typeface="Helvetica Light" charset="0"/>
              <a:ea typeface="Helvetica Light" charset="0"/>
              <a:cs typeface="Helvetica Light" charset="0"/>
            </a:endParaRPr>
          </a:p>
        </p:txBody>
      </p:sp>
    </p:spTree>
    <p:extLst>
      <p:ext uri="{BB962C8B-B14F-4D97-AF65-F5344CB8AC3E}">
        <p14:creationId xmlns:p14="http://schemas.microsoft.com/office/powerpoint/2010/main" val="156011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a:xfrm>
            <a:off x="381000" y="1700808"/>
            <a:ext cx="8534400" cy="442535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t>Promotion</a:t>
            </a:r>
          </a:p>
          <a:p>
            <a:pPr>
              <a:buFont typeface="Wingdings" charset="2"/>
              <a:buChar char="§"/>
            </a:pPr>
            <a:r>
              <a:rPr lang="en-GB" sz="2500" dirty="0" smtClean="0">
                <a:latin typeface="Helvetica" charset="0"/>
                <a:ea typeface="Helvetica" charset="0"/>
                <a:cs typeface="Helvetica" charset="0"/>
              </a:rPr>
              <a:t>advancement of an employee in terms of rank or position</a:t>
            </a:r>
          </a:p>
          <a:p>
            <a:pPr>
              <a:buFont typeface="Wingdings" charset="2"/>
              <a:buChar char="§"/>
            </a:pPr>
            <a:r>
              <a:rPr lang="en-GB" sz="2500" dirty="0" smtClean="0">
                <a:latin typeface="Helvetica" charset="0"/>
                <a:ea typeface="Helvetica" charset="0"/>
                <a:cs typeface="Helvetica" charset="0"/>
              </a:rPr>
              <a:t>usually </a:t>
            </a:r>
            <a:r>
              <a:rPr lang="en-GB" sz="2500" dirty="0">
                <a:latin typeface="Helvetica" charset="0"/>
                <a:ea typeface="Helvetica" charset="0"/>
                <a:cs typeface="Helvetica" charset="0"/>
              </a:rPr>
              <a:t>based on skills, attendance, seniority, experience</a:t>
            </a:r>
            <a:r>
              <a:rPr lang="en-US" sz="2500" dirty="0">
                <a:latin typeface="Helvetica" charset="0"/>
                <a:ea typeface="Helvetica" charset="0"/>
                <a:cs typeface="Helvetica" charset="0"/>
              </a:rPr>
              <a:t> </a:t>
            </a:r>
          </a:p>
          <a:p>
            <a:pPr>
              <a:buFont typeface="Wingdings" charset="2"/>
              <a:buChar char="§"/>
            </a:pPr>
            <a:r>
              <a:rPr lang="en-US" sz="2500" dirty="0">
                <a:latin typeface="Helvetica" charset="0"/>
                <a:ea typeface="Helvetica" charset="0"/>
                <a:cs typeface="Helvetica" charset="0"/>
              </a:rPr>
              <a:t>a</a:t>
            </a:r>
            <a:r>
              <a:rPr lang="en-US" sz="2500" dirty="0" smtClean="0">
                <a:latin typeface="Helvetica" charset="0"/>
                <a:ea typeface="Helvetica" charset="0"/>
                <a:cs typeface="Helvetica" charset="0"/>
              </a:rPr>
              <a:t> </a:t>
            </a:r>
            <a:r>
              <a:rPr lang="en-GB" sz="2500" dirty="0">
                <a:latin typeface="Helvetica" charset="0"/>
                <a:ea typeface="Helvetica" charset="0"/>
                <a:cs typeface="Helvetica" charset="0"/>
              </a:rPr>
              <a:t>motivational factor for </a:t>
            </a:r>
            <a:r>
              <a:rPr lang="en-GB" sz="2500" dirty="0" smtClean="0">
                <a:latin typeface="Helvetica" charset="0"/>
                <a:ea typeface="Helvetica" charset="0"/>
                <a:cs typeface="Helvetica" charset="0"/>
              </a:rPr>
              <a:t>Front Office and F&amp;B employees </a:t>
            </a:r>
            <a:r>
              <a:rPr lang="en-GB" sz="2500" dirty="0">
                <a:latin typeface="Helvetica Light" charset="0"/>
                <a:ea typeface="Helvetica Light" charset="0"/>
                <a:cs typeface="Helvetica Light" charset="0"/>
              </a:rPr>
              <a:t>(</a:t>
            </a:r>
            <a:r>
              <a:rPr lang="en-GB" sz="2500" dirty="0" smtClean="0">
                <a:latin typeface="Helvetica Light" charset="0"/>
                <a:ea typeface="Helvetica Light" charset="0"/>
                <a:cs typeface="Helvetica Light" charset="0"/>
              </a:rPr>
              <a:t>Siu, et. </a:t>
            </a:r>
            <a:r>
              <a:rPr lang="en-GB" sz="2500" dirty="0">
                <a:latin typeface="Helvetica Light" charset="0"/>
                <a:ea typeface="Helvetica Light" charset="0"/>
                <a:cs typeface="Helvetica Light" charset="0"/>
              </a:rPr>
              <a:t>a</a:t>
            </a:r>
            <a:r>
              <a:rPr lang="en-GB" sz="2500" dirty="0" smtClean="0">
                <a:latin typeface="Helvetica Light" charset="0"/>
                <a:ea typeface="Helvetica Light" charset="0"/>
                <a:cs typeface="Helvetica Light" charset="0"/>
              </a:rPr>
              <a:t>l, 1997; </a:t>
            </a:r>
            <a:r>
              <a:rPr lang="en-GB" sz="2500" dirty="0">
                <a:latin typeface="Helvetica Light" charset="0"/>
                <a:ea typeface="Helvetica Light" charset="0"/>
                <a:cs typeface="Helvetica Light" charset="0"/>
              </a:rPr>
              <a:t>Simons </a:t>
            </a:r>
            <a:r>
              <a:rPr lang="en-GB" sz="2500" dirty="0" smtClean="0">
                <a:latin typeface="Helvetica Light" charset="0"/>
                <a:ea typeface="Helvetica Light" charset="0"/>
                <a:cs typeface="Helvetica Light" charset="0"/>
              </a:rPr>
              <a:t>&amp; </a:t>
            </a:r>
            <a:r>
              <a:rPr lang="en-GB" sz="2500" dirty="0" err="1" smtClean="0">
                <a:latin typeface="Helvetica Light" charset="0"/>
                <a:ea typeface="Helvetica Light" charset="0"/>
                <a:cs typeface="Helvetica Light" charset="0"/>
              </a:rPr>
              <a:t>Enz</a:t>
            </a:r>
            <a:r>
              <a:rPr lang="en-GB" sz="2500" dirty="0" smtClean="0">
                <a:latin typeface="Helvetica Light" charset="0"/>
                <a:ea typeface="Helvetica Light" charset="0"/>
                <a:cs typeface="Helvetica Light" charset="0"/>
              </a:rPr>
              <a:t>, 1995)</a:t>
            </a:r>
            <a:endParaRPr lang="en-US" sz="2500" dirty="0">
              <a:latin typeface="Helvetica Light" charset="0"/>
              <a:ea typeface="Helvetica Light" charset="0"/>
              <a:cs typeface="Helvetica Light"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p:txBody>
      </p:sp>
    </p:spTree>
    <p:extLst>
      <p:ext uri="{BB962C8B-B14F-4D97-AF65-F5344CB8AC3E}">
        <p14:creationId xmlns:p14="http://schemas.microsoft.com/office/powerpoint/2010/main" val="45052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a:xfrm>
            <a:off x="457200" y="1676400"/>
            <a:ext cx="8229600" cy="44497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t>Optimistic Bias</a:t>
            </a:r>
            <a:endParaRPr lang="en-US" b="1" dirty="0"/>
          </a:p>
        </p:txBody>
      </p:sp>
    </p:spTree>
    <p:extLst>
      <p:ext uri="{BB962C8B-B14F-4D97-AF65-F5344CB8AC3E}">
        <p14:creationId xmlns:p14="http://schemas.microsoft.com/office/powerpoint/2010/main" val="973874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a:xfrm>
            <a:off x="457200" y="1676400"/>
            <a:ext cx="8534400" cy="4425355"/>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t>Optimistic Bias</a:t>
            </a:r>
          </a:p>
          <a:p>
            <a:pPr>
              <a:buFont typeface="Wingdings" charset="2"/>
              <a:buChar char="§"/>
            </a:pPr>
            <a:r>
              <a:rPr lang="en-US" sz="2500" dirty="0" smtClean="0">
                <a:latin typeface="Helvetica" charset="0"/>
                <a:ea typeface="Helvetica" charset="0"/>
                <a:cs typeface="Helvetica" charset="0"/>
              </a:rPr>
              <a:t>belief that one’s future </a:t>
            </a:r>
            <a:r>
              <a:rPr lang="en-US" sz="2500" b="1" dirty="0" smtClean="0">
                <a:latin typeface="Helvetica" charset="0"/>
                <a:ea typeface="Helvetica" charset="0"/>
                <a:cs typeface="Helvetica" charset="0"/>
              </a:rPr>
              <a:t>will be better </a:t>
            </a:r>
            <a:r>
              <a:rPr lang="en-US" sz="2500" dirty="0" smtClean="0">
                <a:latin typeface="Helvetica" charset="0"/>
                <a:ea typeface="Helvetica" charset="0"/>
                <a:cs typeface="Helvetica" charset="0"/>
              </a:rPr>
              <a:t>than can possibly be true </a:t>
            </a:r>
            <a:r>
              <a:rPr lang="en-US" sz="2500" dirty="0" smtClean="0">
                <a:latin typeface="Helvetica Light" charset="0"/>
                <a:ea typeface="Helvetica Light" charset="0"/>
                <a:cs typeface="Helvetica Light" charset="0"/>
              </a:rPr>
              <a:t>(Weinstein,1980)</a:t>
            </a:r>
            <a:endParaRPr lang="en-US" sz="2500" dirty="0">
              <a:latin typeface="Helvetica Light" charset="0"/>
              <a:ea typeface="Helvetica Light" charset="0"/>
              <a:cs typeface="Helvetica Light" charset="0"/>
            </a:endParaRPr>
          </a:p>
        </p:txBody>
      </p:sp>
    </p:spTree>
    <p:extLst>
      <p:ext uri="{BB962C8B-B14F-4D97-AF65-F5344CB8AC3E}">
        <p14:creationId xmlns:p14="http://schemas.microsoft.com/office/powerpoint/2010/main" val="1329812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a:xfrm>
            <a:off x="457200" y="1676400"/>
            <a:ext cx="8534400" cy="4425355"/>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t>Optimistic Bias</a:t>
            </a:r>
          </a:p>
          <a:p>
            <a:pPr>
              <a:buFont typeface="Wingdings" charset="2"/>
              <a:buChar char="§"/>
            </a:pPr>
            <a:r>
              <a:rPr lang="en-US" sz="2500" dirty="0">
                <a:latin typeface="Helvetica" charset="0"/>
                <a:ea typeface="Helvetica" charset="0"/>
                <a:cs typeface="Helvetica" charset="0"/>
              </a:rPr>
              <a:t>belief that one’s future </a:t>
            </a:r>
            <a:r>
              <a:rPr lang="en-US" sz="2500" b="1" dirty="0">
                <a:latin typeface="Helvetica" charset="0"/>
                <a:ea typeface="Helvetica" charset="0"/>
                <a:cs typeface="Helvetica" charset="0"/>
              </a:rPr>
              <a:t>will be better </a:t>
            </a:r>
            <a:r>
              <a:rPr lang="en-US" sz="2500" dirty="0">
                <a:latin typeface="Helvetica" charset="0"/>
                <a:ea typeface="Helvetica" charset="0"/>
                <a:cs typeface="Helvetica" charset="0"/>
              </a:rPr>
              <a:t>than can possibly be true </a:t>
            </a:r>
            <a:r>
              <a:rPr lang="en-US" sz="2500" dirty="0">
                <a:latin typeface="Helvetica Light" charset="0"/>
                <a:ea typeface="Helvetica Light" charset="0"/>
                <a:cs typeface="Helvetica Light" charset="0"/>
              </a:rPr>
              <a:t>(Weinstein,1980)</a:t>
            </a:r>
          </a:p>
          <a:p>
            <a:pPr>
              <a:buFont typeface="Wingdings" charset="2"/>
              <a:buChar char="§"/>
            </a:pPr>
            <a:r>
              <a:rPr lang="en-US" sz="2500" dirty="0">
                <a:latin typeface="Helvetica" charset="0"/>
                <a:ea typeface="Helvetica" charset="0"/>
                <a:cs typeface="Helvetica" charset="0"/>
              </a:rPr>
              <a:t>w</a:t>
            </a:r>
            <a:r>
              <a:rPr lang="en-US" sz="2500" dirty="0" smtClean="0">
                <a:latin typeface="Helvetica" charset="0"/>
                <a:ea typeface="Helvetica" charset="0"/>
                <a:cs typeface="Helvetica" charset="0"/>
              </a:rPr>
              <a:t>hen underestimating risks or overestimating </a:t>
            </a:r>
            <a:r>
              <a:rPr lang="en-US" sz="2500" dirty="0">
                <a:latin typeface="Helvetica" charset="0"/>
                <a:ea typeface="Helvetica" charset="0"/>
                <a:cs typeface="Helvetica" charset="0"/>
              </a:rPr>
              <a:t>abilities </a:t>
            </a:r>
            <a:r>
              <a:rPr lang="en-US" sz="2500" dirty="0">
                <a:latin typeface="Helvetica Light" charset="0"/>
                <a:ea typeface="Helvetica Light" charset="0"/>
                <a:cs typeface="Helvetica Light" charset="0"/>
              </a:rPr>
              <a:t>(</a:t>
            </a:r>
            <a:r>
              <a:rPr lang="en-US" sz="2500" dirty="0" err="1">
                <a:latin typeface="Helvetica Light" charset="0"/>
                <a:ea typeface="Helvetica Light" charset="0"/>
                <a:cs typeface="Helvetica Light" charset="0"/>
              </a:rPr>
              <a:t>Shepperd</a:t>
            </a:r>
            <a:r>
              <a:rPr lang="en-US" sz="2500" dirty="0">
                <a:latin typeface="Helvetica Light" charset="0"/>
                <a:ea typeface="Helvetica Light" charset="0"/>
                <a:cs typeface="Helvetica Light" charset="0"/>
              </a:rPr>
              <a:t>, 2013</a:t>
            </a:r>
            <a:r>
              <a:rPr lang="en-US" sz="2500" dirty="0" smtClean="0">
                <a:latin typeface="Helvetica Light" charset="0"/>
                <a:ea typeface="Helvetica Light" charset="0"/>
                <a:cs typeface="Helvetica Light" charset="0"/>
              </a:rPr>
              <a:t>)</a:t>
            </a:r>
          </a:p>
        </p:txBody>
      </p:sp>
    </p:spTree>
    <p:extLst>
      <p:ext uri="{BB962C8B-B14F-4D97-AF65-F5344CB8AC3E}">
        <p14:creationId xmlns:p14="http://schemas.microsoft.com/office/powerpoint/2010/main" val="1754134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a:xfrm>
            <a:off x="457200" y="1676400"/>
            <a:ext cx="8534400" cy="4425355"/>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t>Optimistic Bias</a:t>
            </a:r>
          </a:p>
          <a:p>
            <a:pPr>
              <a:buFont typeface="Wingdings" charset="2"/>
              <a:buChar char="§"/>
            </a:pPr>
            <a:r>
              <a:rPr lang="en-US" sz="2500" dirty="0">
                <a:latin typeface="Helvetica" charset="0"/>
                <a:ea typeface="Helvetica" charset="0"/>
                <a:cs typeface="Helvetica" charset="0"/>
              </a:rPr>
              <a:t>belief that one’s future </a:t>
            </a:r>
            <a:r>
              <a:rPr lang="en-US" sz="2500" b="1" dirty="0">
                <a:latin typeface="Helvetica" charset="0"/>
                <a:ea typeface="Helvetica" charset="0"/>
                <a:cs typeface="Helvetica" charset="0"/>
              </a:rPr>
              <a:t>will be better </a:t>
            </a:r>
            <a:r>
              <a:rPr lang="en-US" sz="2500" dirty="0">
                <a:latin typeface="Helvetica" charset="0"/>
                <a:ea typeface="Helvetica" charset="0"/>
                <a:cs typeface="Helvetica" charset="0"/>
              </a:rPr>
              <a:t>than can possibly be true </a:t>
            </a:r>
            <a:r>
              <a:rPr lang="en-US" sz="2500" dirty="0">
                <a:latin typeface="Helvetica Light" charset="0"/>
                <a:ea typeface="Helvetica Light" charset="0"/>
                <a:cs typeface="Helvetica Light" charset="0"/>
              </a:rPr>
              <a:t>(Weinstein,1980)</a:t>
            </a:r>
          </a:p>
          <a:p>
            <a:pPr>
              <a:buFont typeface="Wingdings" charset="2"/>
              <a:buChar char="§"/>
            </a:pPr>
            <a:r>
              <a:rPr lang="en-US" sz="2500" dirty="0">
                <a:latin typeface="Helvetica" charset="0"/>
                <a:ea typeface="Helvetica" charset="0"/>
                <a:cs typeface="Helvetica" charset="0"/>
              </a:rPr>
              <a:t>when underestimating risks or overestimating abilities </a:t>
            </a:r>
            <a:r>
              <a:rPr lang="en-US" sz="2500" dirty="0">
                <a:latin typeface="Helvetica Light" charset="0"/>
                <a:ea typeface="Helvetica Light" charset="0"/>
                <a:cs typeface="Helvetica Light" charset="0"/>
              </a:rPr>
              <a:t>(</a:t>
            </a:r>
            <a:r>
              <a:rPr lang="en-US" sz="2500" dirty="0" err="1">
                <a:latin typeface="Helvetica Light" charset="0"/>
                <a:ea typeface="Helvetica Light" charset="0"/>
                <a:cs typeface="Helvetica Light" charset="0"/>
              </a:rPr>
              <a:t>Shepperd</a:t>
            </a:r>
            <a:r>
              <a:rPr lang="en-US" sz="2500" dirty="0">
                <a:latin typeface="Helvetica Light" charset="0"/>
                <a:ea typeface="Helvetica Light" charset="0"/>
                <a:cs typeface="Helvetica Light" charset="0"/>
              </a:rPr>
              <a:t>, 2013)</a:t>
            </a:r>
          </a:p>
          <a:p>
            <a:pPr>
              <a:buFont typeface="Wingdings" charset="2"/>
              <a:buChar char="§"/>
            </a:pPr>
            <a:r>
              <a:rPr lang="en-US" sz="2500" dirty="0" smtClean="0">
                <a:latin typeface="Helvetica" charset="0"/>
                <a:ea typeface="Helvetica" charset="0"/>
                <a:cs typeface="Helvetica" charset="0"/>
              </a:rPr>
              <a:t>occurs </a:t>
            </a:r>
            <a:r>
              <a:rPr lang="en-US" sz="2500" dirty="0">
                <a:latin typeface="Helvetica" charset="0"/>
                <a:ea typeface="Helvetica" charset="0"/>
                <a:cs typeface="Helvetica" charset="0"/>
              </a:rPr>
              <a:t>on positive and negative events </a:t>
            </a:r>
            <a:r>
              <a:rPr lang="en-US" sz="2500" dirty="0">
                <a:latin typeface="Helvetica Light" charset="0"/>
                <a:ea typeface="Helvetica Light" charset="0"/>
                <a:cs typeface="Helvetica Light" charset="0"/>
              </a:rPr>
              <a:t>(Weinstein,1980)</a:t>
            </a:r>
            <a:endParaRPr lang="en-US" sz="2500" dirty="0">
              <a:latin typeface="Helvetica" charset="0"/>
              <a:ea typeface="Helvetica" charset="0"/>
              <a:cs typeface="Helvetica" charset="0"/>
            </a:endParaRPr>
          </a:p>
          <a:p>
            <a:pPr>
              <a:buFont typeface="Wingdings" charset="2"/>
              <a:buChar char="§"/>
            </a:pPr>
            <a:endParaRPr lang="en-US" sz="2500" dirty="0" smtClean="0">
              <a:latin typeface="Helvetica Light" charset="0"/>
              <a:ea typeface="Helvetica Light" charset="0"/>
              <a:cs typeface="Helvetica Light" charset="0"/>
            </a:endParaRPr>
          </a:p>
        </p:txBody>
      </p:sp>
    </p:spTree>
    <p:extLst>
      <p:ext uri="{BB962C8B-B14F-4D97-AF65-F5344CB8AC3E}">
        <p14:creationId xmlns:p14="http://schemas.microsoft.com/office/powerpoint/2010/main" val="1981161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Literature Review</a:t>
            </a:r>
            <a:endParaRPr lang="en-GB" dirty="0"/>
          </a:p>
        </p:txBody>
      </p:sp>
      <p:sp>
        <p:nvSpPr>
          <p:cNvPr id="3" name="Content Placeholder 2"/>
          <p:cNvSpPr>
            <a:spLocks noGrp="1"/>
          </p:cNvSpPr>
          <p:nvPr>
            <p:ph idx="1"/>
          </p:nvPr>
        </p:nvSpPr>
        <p:spPr/>
        <p:txBody>
          <a:bodyPr/>
          <a:lstStyle/>
          <a:p>
            <a:pPr marL="0" indent="0">
              <a:buNone/>
            </a:pPr>
            <a:r>
              <a:rPr lang="en-US" dirty="0" smtClean="0">
                <a:latin typeface="Helvetica" charset="0"/>
                <a:ea typeface="Helvetica" charset="0"/>
                <a:cs typeface="Helvetica" charset="0"/>
              </a:rPr>
              <a:t>Kinds of OB:</a:t>
            </a:r>
          </a:p>
          <a:p>
            <a:pPr marL="0" indent="0">
              <a:buNone/>
            </a:pPr>
            <a:endParaRPr lang="en-US" sz="2500" dirty="0">
              <a:latin typeface="Helvetica Light" charset="0"/>
              <a:ea typeface="Helvetica Light" charset="0"/>
              <a:cs typeface="Helvetica Light" charset="0"/>
            </a:endParaRPr>
          </a:p>
          <a:p>
            <a:pPr marL="0" indent="0">
              <a:buNone/>
            </a:pPr>
            <a:endParaRPr lang="en-US" sz="2500" dirty="0">
              <a:latin typeface="Helvetica Light" charset="0"/>
              <a:ea typeface="Helvetica Light" charset="0"/>
              <a:cs typeface="Helvetica Light" charset="0"/>
            </a:endParaRPr>
          </a:p>
          <a:p>
            <a:pPr marL="0" indent="0">
              <a:buNone/>
            </a:pPr>
            <a:endParaRPr lang="en-US" dirty="0">
              <a:solidFill>
                <a:schemeClr val="accent3">
                  <a:lumMod val="75000"/>
                </a:schemeClr>
              </a:solidFill>
              <a:latin typeface="Helvetica Light" charset="0"/>
              <a:ea typeface="Helvetica Light" charset="0"/>
              <a:cs typeface="Helvetica Light"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1724519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Literature Review</a:t>
            </a:r>
            <a:endParaRPr lang="en-GB" dirty="0"/>
          </a:p>
        </p:txBody>
      </p:sp>
      <p:sp>
        <p:nvSpPr>
          <p:cNvPr id="3" name="Content Placeholder 2"/>
          <p:cNvSpPr>
            <a:spLocks noGrp="1"/>
          </p:cNvSpPr>
          <p:nvPr>
            <p:ph idx="1"/>
          </p:nvPr>
        </p:nvSpPr>
        <p:spPr/>
        <p:txBody>
          <a:bodyPr/>
          <a:lstStyle/>
          <a:p>
            <a:pPr marL="0" indent="0">
              <a:buNone/>
            </a:pPr>
            <a:r>
              <a:rPr lang="en-US" dirty="0" smtClean="0">
                <a:latin typeface="Helvetica" charset="0"/>
                <a:ea typeface="Helvetica" charset="0"/>
                <a:cs typeface="Helvetica" charset="0"/>
              </a:rPr>
              <a:t>Kinds of OB:</a:t>
            </a:r>
          </a:p>
          <a:p>
            <a:pPr marL="0" indent="0">
              <a:buNone/>
            </a:pPr>
            <a:r>
              <a:rPr lang="en-US" b="1" dirty="0" smtClean="0">
                <a:latin typeface="Helvetica" charset="0"/>
                <a:ea typeface="Helvetica" charset="0"/>
                <a:cs typeface="Helvetica" charset="0"/>
              </a:rPr>
              <a:t>comparative OB </a:t>
            </a:r>
          </a:p>
          <a:p>
            <a:pPr marL="0" indent="0">
              <a:buNone/>
            </a:pPr>
            <a:r>
              <a:rPr lang="en-US" sz="2500" dirty="0" smtClean="0">
                <a:latin typeface="Helvetica" charset="0"/>
                <a:ea typeface="Helvetica" charset="0"/>
                <a:cs typeface="Helvetica" charset="0"/>
              </a:rPr>
              <a:t>when </a:t>
            </a:r>
            <a:r>
              <a:rPr lang="en-US" sz="2500" dirty="0">
                <a:latin typeface="Helvetica" charset="0"/>
                <a:ea typeface="Helvetica" charset="0"/>
                <a:cs typeface="Helvetica" charset="0"/>
              </a:rPr>
              <a:t>one predicts to have a rosier future than </a:t>
            </a:r>
            <a:r>
              <a:rPr lang="en-US" sz="2500" b="1" dirty="0">
                <a:latin typeface="Helvetica" charset="0"/>
                <a:ea typeface="Helvetica" charset="0"/>
                <a:cs typeface="Helvetica" charset="0"/>
              </a:rPr>
              <a:t>others</a:t>
            </a:r>
            <a:r>
              <a:rPr lang="en-US" sz="2500" dirty="0">
                <a:latin typeface="Helvetica" charset="0"/>
                <a:ea typeface="Helvetica" charset="0"/>
                <a:cs typeface="Helvetica" charset="0"/>
              </a:rPr>
              <a:t> </a:t>
            </a:r>
            <a:r>
              <a:rPr lang="en-US" sz="2500" dirty="0">
                <a:latin typeface="Helvetica Light" charset="0"/>
                <a:ea typeface="Helvetica Light" charset="0"/>
                <a:cs typeface="Helvetica Light" charset="0"/>
              </a:rPr>
              <a:t>(Weinstein, </a:t>
            </a:r>
            <a:r>
              <a:rPr lang="en-US" sz="2500" dirty="0" smtClean="0">
                <a:latin typeface="Helvetica Light" charset="0"/>
                <a:ea typeface="Helvetica Light" charset="0"/>
                <a:cs typeface="Helvetica Light" charset="0"/>
              </a:rPr>
              <a:t>1980)</a:t>
            </a:r>
          </a:p>
          <a:p>
            <a:pPr marL="0" indent="0">
              <a:buNone/>
            </a:pPr>
            <a:endParaRPr lang="en-US" sz="2500" dirty="0">
              <a:latin typeface="Helvetica Light" charset="0"/>
              <a:ea typeface="Helvetica Light" charset="0"/>
              <a:cs typeface="Helvetica Light" charset="0"/>
            </a:endParaRPr>
          </a:p>
          <a:p>
            <a:pPr marL="0" indent="0">
              <a:buNone/>
            </a:pPr>
            <a:endParaRPr lang="en-US" sz="2500" dirty="0">
              <a:latin typeface="Helvetica Light" charset="0"/>
              <a:ea typeface="Helvetica Light" charset="0"/>
              <a:cs typeface="Helvetica Light" charset="0"/>
            </a:endParaRPr>
          </a:p>
          <a:p>
            <a:pPr marL="0" indent="0">
              <a:buNone/>
            </a:pPr>
            <a:endParaRPr lang="en-US" dirty="0">
              <a:solidFill>
                <a:schemeClr val="accent3">
                  <a:lumMod val="75000"/>
                </a:schemeClr>
              </a:solidFill>
              <a:latin typeface="Helvetica Light" charset="0"/>
              <a:ea typeface="Helvetica Light" charset="0"/>
              <a:cs typeface="Helvetica Light"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1697391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Literature Review</a:t>
            </a:r>
            <a:endParaRPr lang="en-GB" dirty="0"/>
          </a:p>
        </p:txBody>
      </p:sp>
      <p:sp>
        <p:nvSpPr>
          <p:cNvPr id="3" name="Content Placeholder 2"/>
          <p:cNvSpPr>
            <a:spLocks noGrp="1"/>
          </p:cNvSpPr>
          <p:nvPr>
            <p:ph idx="1"/>
          </p:nvPr>
        </p:nvSpPr>
        <p:spPr/>
        <p:txBody>
          <a:bodyPr/>
          <a:lstStyle/>
          <a:p>
            <a:pPr marL="0" indent="0">
              <a:buNone/>
            </a:pPr>
            <a:r>
              <a:rPr lang="en-US" dirty="0" smtClean="0">
                <a:latin typeface="Helvetica" charset="0"/>
                <a:ea typeface="Helvetica" charset="0"/>
                <a:cs typeface="Helvetica" charset="0"/>
              </a:rPr>
              <a:t>Kinds of OB:</a:t>
            </a:r>
          </a:p>
          <a:p>
            <a:pPr marL="0" indent="0">
              <a:buNone/>
            </a:pPr>
            <a:r>
              <a:rPr lang="en-US" b="1" dirty="0" smtClean="0">
                <a:latin typeface="Helvetica" charset="0"/>
                <a:ea typeface="Helvetica" charset="0"/>
                <a:cs typeface="Helvetica" charset="0"/>
              </a:rPr>
              <a:t>comparative OB </a:t>
            </a:r>
          </a:p>
          <a:p>
            <a:pPr marL="0" indent="0">
              <a:buNone/>
            </a:pPr>
            <a:r>
              <a:rPr lang="en-US" sz="2500" dirty="0" smtClean="0">
                <a:latin typeface="Helvetica" charset="0"/>
                <a:ea typeface="Helvetica" charset="0"/>
                <a:cs typeface="Helvetica" charset="0"/>
              </a:rPr>
              <a:t>when </a:t>
            </a:r>
            <a:r>
              <a:rPr lang="en-US" sz="2500" dirty="0">
                <a:latin typeface="Helvetica" charset="0"/>
                <a:ea typeface="Helvetica" charset="0"/>
                <a:cs typeface="Helvetica" charset="0"/>
              </a:rPr>
              <a:t>one predicts to have a rosier future than </a:t>
            </a:r>
            <a:r>
              <a:rPr lang="en-US" sz="2500" b="1" dirty="0">
                <a:latin typeface="Helvetica" charset="0"/>
                <a:ea typeface="Helvetica" charset="0"/>
                <a:cs typeface="Helvetica" charset="0"/>
              </a:rPr>
              <a:t>others</a:t>
            </a:r>
            <a:r>
              <a:rPr lang="en-US" sz="2500" dirty="0">
                <a:latin typeface="Helvetica" charset="0"/>
                <a:ea typeface="Helvetica" charset="0"/>
                <a:cs typeface="Helvetica" charset="0"/>
              </a:rPr>
              <a:t> </a:t>
            </a:r>
            <a:r>
              <a:rPr lang="en-US" sz="2500" dirty="0">
                <a:latin typeface="Helvetica Light" charset="0"/>
                <a:ea typeface="Helvetica Light" charset="0"/>
                <a:cs typeface="Helvetica Light" charset="0"/>
              </a:rPr>
              <a:t>(Weinstein, </a:t>
            </a:r>
            <a:r>
              <a:rPr lang="en-US" sz="2500" dirty="0" smtClean="0">
                <a:latin typeface="Helvetica Light" charset="0"/>
                <a:ea typeface="Helvetica Light" charset="0"/>
                <a:cs typeface="Helvetica Light" charset="0"/>
              </a:rPr>
              <a:t>1980)</a:t>
            </a:r>
          </a:p>
          <a:p>
            <a:pPr marL="0" indent="0">
              <a:buNone/>
            </a:pPr>
            <a:endParaRPr lang="en-US" sz="2500" dirty="0">
              <a:latin typeface="Helvetica Light" charset="0"/>
              <a:ea typeface="Helvetica Light" charset="0"/>
              <a:cs typeface="Helvetica Light" charset="0"/>
            </a:endParaRPr>
          </a:p>
          <a:p>
            <a:pPr marL="0" indent="0">
              <a:buNone/>
            </a:pPr>
            <a:r>
              <a:rPr lang="en-US" b="1" dirty="0">
                <a:latin typeface="Helvetica" charset="0"/>
                <a:ea typeface="Helvetica" charset="0"/>
                <a:cs typeface="Helvetica" charset="0"/>
              </a:rPr>
              <a:t>absolute </a:t>
            </a:r>
            <a:r>
              <a:rPr lang="en-US" b="1" dirty="0" smtClean="0">
                <a:latin typeface="Helvetica" charset="0"/>
                <a:ea typeface="Helvetica" charset="0"/>
                <a:cs typeface="Helvetica" charset="0"/>
              </a:rPr>
              <a:t>OB </a:t>
            </a:r>
          </a:p>
          <a:p>
            <a:pPr marL="0" indent="0">
              <a:buNone/>
            </a:pPr>
            <a:r>
              <a:rPr lang="en-US" sz="2500" dirty="0" smtClean="0">
                <a:latin typeface="Helvetica" charset="0"/>
                <a:ea typeface="Helvetica" charset="0"/>
                <a:cs typeface="Helvetica" charset="0"/>
              </a:rPr>
              <a:t>when </a:t>
            </a:r>
            <a:r>
              <a:rPr lang="en-US" sz="2500" dirty="0">
                <a:latin typeface="Helvetica" charset="0"/>
                <a:ea typeface="Helvetica" charset="0"/>
                <a:cs typeface="Helvetica" charset="0"/>
              </a:rPr>
              <a:t>one’s prediction is better than </a:t>
            </a:r>
            <a:r>
              <a:rPr lang="en-US" sz="2500" b="1" dirty="0" smtClean="0">
                <a:latin typeface="Helvetica" charset="0"/>
                <a:ea typeface="Helvetica" charset="0"/>
                <a:cs typeface="Helvetica" charset="0"/>
              </a:rPr>
              <a:t>objective </a:t>
            </a:r>
            <a:r>
              <a:rPr lang="en-US" sz="2500" b="1" dirty="0">
                <a:latin typeface="Helvetica" charset="0"/>
                <a:ea typeface="Helvetica" charset="0"/>
                <a:cs typeface="Helvetica" charset="0"/>
              </a:rPr>
              <a:t>standard </a:t>
            </a:r>
            <a:r>
              <a:rPr lang="en-US" sz="2500" dirty="0">
                <a:latin typeface="Helvetica Light" charset="0"/>
                <a:ea typeface="Helvetica Light" charset="0"/>
                <a:cs typeface="Helvetica Light" charset="0"/>
              </a:rPr>
              <a:t>(</a:t>
            </a:r>
            <a:r>
              <a:rPr lang="en-GB" sz="2500" dirty="0" err="1" smtClean="0">
                <a:latin typeface="Helvetica Light" charset="0"/>
                <a:ea typeface="Helvetica Light" charset="0"/>
                <a:cs typeface="Helvetica Light" charset="0"/>
              </a:rPr>
              <a:t>Shepperd</a:t>
            </a:r>
            <a:r>
              <a:rPr lang="en-GB" sz="2500" dirty="0" smtClean="0">
                <a:latin typeface="Helvetica Light" charset="0"/>
                <a:ea typeface="Helvetica Light" charset="0"/>
                <a:cs typeface="Helvetica Light" charset="0"/>
              </a:rPr>
              <a:t>, Klein, Waters</a:t>
            </a:r>
            <a:r>
              <a:rPr lang="en-GB" sz="2500" dirty="0">
                <a:latin typeface="Helvetica Light" charset="0"/>
                <a:ea typeface="Helvetica Light" charset="0"/>
                <a:cs typeface="Helvetica Light" charset="0"/>
              </a:rPr>
              <a:t> </a:t>
            </a:r>
            <a:r>
              <a:rPr lang="en-GB" sz="2500" dirty="0" smtClean="0">
                <a:latin typeface="Helvetica Light" charset="0"/>
                <a:ea typeface="Helvetica Light" charset="0"/>
                <a:cs typeface="Helvetica Light" charset="0"/>
              </a:rPr>
              <a:t>&amp; Weinstein, </a:t>
            </a:r>
            <a:r>
              <a:rPr lang="en-GB" sz="2500" dirty="0">
                <a:latin typeface="Helvetica Light" charset="0"/>
                <a:ea typeface="Helvetica Light" charset="0"/>
                <a:cs typeface="Helvetica Light" charset="0"/>
              </a:rPr>
              <a:t>2013</a:t>
            </a:r>
            <a:r>
              <a:rPr lang="en-US" sz="2500" dirty="0">
                <a:latin typeface="Helvetica Light" charset="0"/>
                <a:ea typeface="Helvetica Light" charset="0"/>
                <a:cs typeface="Helvetica Light" charset="0"/>
              </a:rPr>
              <a:t>)</a:t>
            </a:r>
          </a:p>
          <a:p>
            <a:pPr marL="0" indent="0">
              <a:buNone/>
            </a:pPr>
            <a:endParaRPr lang="en-US" sz="2500" dirty="0">
              <a:latin typeface="Helvetica Light" charset="0"/>
              <a:ea typeface="Helvetica Light" charset="0"/>
              <a:cs typeface="Helvetica Light" charset="0"/>
            </a:endParaRPr>
          </a:p>
          <a:p>
            <a:pPr marL="0" indent="0">
              <a:buNone/>
            </a:pPr>
            <a:endParaRPr lang="en-US" dirty="0">
              <a:solidFill>
                <a:schemeClr val="accent3">
                  <a:lumMod val="75000"/>
                </a:schemeClr>
              </a:solidFill>
              <a:latin typeface="Helvetica Light" charset="0"/>
              <a:ea typeface="Helvetica Light" charset="0"/>
              <a:cs typeface="Helvetica Light"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1936995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5937" t="2414" r="14661" b="2547"/>
          <a:stretch/>
        </p:blipFill>
        <p:spPr>
          <a:xfrm>
            <a:off x="4457563" y="2390949"/>
            <a:ext cx="4686437" cy="3609802"/>
          </a:xfrm>
          <a:prstGeom prst="rect">
            <a:avLst/>
          </a:prstGeom>
        </p:spPr>
      </p:pic>
      <p:sp>
        <p:nvSpPr>
          <p:cNvPr id="6" name="Rectangle 5"/>
          <p:cNvSpPr/>
          <p:nvPr/>
        </p:nvSpPr>
        <p:spPr>
          <a:xfrm>
            <a:off x="4727406" y="477938"/>
            <a:ext cx="4416594" cy="584775"/>
          </a:xfrm>
          <a:prstGeom prst="rect">
            <a:avLst/>
          </a:prstGeom>
        </p:spPr>
        <p:txBody>
          <a:bodyPr wrap="none">
            <a:spAutoFit/>
          </a:bodyPr>
          <a:lstStyle/>
          <a:p>
            <a:r>
              <a:rPr lang="en-US" sz="3200" dirty="0">
                <a:solidFill>
                  <a:schemeClr val="tx1">
                    <a:lumMod val="95000"/>
                    <a:lumOff val="5000"/>
                  </a:schemeClr>
                </a:solidFill>
                <a:latin typeface="Helvetica Light" charset="0"/>
                <a:ea typeface="Helvetica Light" charset="0"/>
                <a:cs typeface="Helvetica Light" charset="0"/>
              </a:rPr>
              <a:t>(</a:t>
            </a:r>
            <a:r>
              <a:rPr lang="en-US" sz="3200" dirty="0" err="1">
                <a:solidFill>
                  <a:schemeClr val="tx1">
                    <a:lumMod val="95000"/>
                    <a:lumOff val="5000"/>
                  </a:schemeClr>
                </a:solidFill>
                <a:latin typeface="Helvetica Light" charset="0"/>
                <a:ea typeface="Helvetica Light" charset="0"/>
                <a:cs typeface="Helvetica Light" charset="0"/>
              </a:rPr>
              <a:t>Shepperd</a:t>
            </a:r>
            <a:r>
              <a:rPr lang="en-US" sz="3200" dirty="0">
                <a:solidFill>
                  <a:schemeClr val="tx1">
                    <a:lumMod val="95000"/>
                    <a:lumOff val="5000"/>
                  </a:schemeClr>
                </a:solidFill>
                <a:latin typeface="Helvetica Light" charset="0"/>
                <a:ea typeface="Helvetica Light" charset="0"/>
                <a:cs typeface="Helvetica Light" charset="0"/>
              </a:rPr>
              <a:t> et al., 1996)</a:t>
            </a:r>
          </a:p>
        </p:txBody>
      </p:sp>
      <p:pic>
        <p:nvPicPr>
          <p:cNvPr id="12" name="Picture 11"/>
          <p:cNvPicPr>
            <a:picLocks noChangeAspect="1"/>
          </p:cNvPicPr>
          <p:nvPr/>
        </p:nvPicPr>
        <p:blipFill>
          <a:blip r:embed="rId4"/>
          <a:stretch>
            <a:fillRect/>
          </a:stretch>
        </p:blipFill>
        <p:spPr>
          <a:xfrm>
            <a:off x="405801" y="477938"/>
            <a:ext cx="4089862" cy="2936311"/>
          </a:xfrm>
          <a:prstGeom prst="rect">
            <a:avLst/>
          </a:prstGeom>
        </p:spPr>
      </p:pic>
    </p:spTree>
    <p:extLst>
      <p:ext uri="{BB962C8B-B14F-4D97-AF65-F5344CB8AC3E}">
        <p14:creationId xmlns:p14="http://schemas.microsoft.com/office/powerpoint/2010/main" val="136884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16966" y="1552969"/>
            <a:ext cx="5253854" cy="4114465"/>
          </a:xfrm>
          <a:prstGeom prst="rect">
            <a:avLst/>
          </a:prstGeom>
        </p:spPr>
      </p:pic>
      <p:sp>
        <p:nvSpPr>
          <p:cNvPr id="2" name="Rectangle 1"/>
          <p:cNvSpPr/>
          <p:nvPr/>
        </p:nvSpPr>
        <p:spPr>
          <a:xfrm>
            <a:off x="4101376" y="457200"/>
            <a:ext cx="4966424" cy="584775"/>
          </a:xfrm>
          <a:prstGeom prst="rect">
            <a:avLst/>
          </a:prstGeom>
        </p:spPr>
        <p:txBody>
          <a:bodyPr wrap="none">
            <a:spAutoFit/>
          </a:bodyPr>
          <a:lstStyle/>
          <a:p>
            <a:r>
              <a:rPr lang="en-US" sz="3200" dirty="0">
                <a:latin typeface="Helvetica Light" charset="0"/>
                <a:ea typeface="Helvetica Light" charset="0"/>
                <a:cs typeface="Helvetica Light" charset="0"/>
              </a:rPr>
              <a:t>Newby-Clark et. al, (2000)</a:t>
            </a:r>
          </a:p>
        </p:txBody>
      </p:sp>
    </p:spTree>
    <p:extLst>
      <p:ext uri="{BB962C8B-B14F-4D97-AF65-F5344CB8AC3E}">
        <p14:creationId xmlns:p14="http://schemas.microsoft.com/office/powerpoint/2010/main" val="1248944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Introduction</a:t>
            </a:r>
            <a:endParaRPr lang="de-AT" dirty="0"/>
          </a:p>
        </p:txBody>
      </p:sp>
      <p:sp>
        <p:nvSpPr>
          <p:cNvPr id="3" name="Inhaltsplatzhalter 2"/>
          <p:cNvSpPr>
            <a:spLocks noGrp="1"/>
          </p:cNvSpPr>
          <p:nvPr>
            <p:ph idx="1"/>
          </p:nvPr>
        </p:nvSpPr>
        <p:spPr>
          <a:xfrm>
            <a:off x="457200" y="1700808"/>
            <a:ext cx="8382000" cy="442535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AT" b="1" dirty="0" smtClean="0"/>
              <a:t>Macao</a:t>
            </a:r>
            <a:endParaRPr lang="en-US" dirty="0">
              <a:solidFill>
                <a:prstClr val="black"/>
              </a:solidFill>
              <a:latin typeface="Helvetica" charset="0"/>
              <a:ea typeface="Helvetica" charset="0"/>
              <a:cs typeface="Helvetica" charset="0"/>
            </a:endParaRPr>
          </a:p>
          <a:p>
            <a:pPr marL="0" indent="0">
              <a:buNone/>
            </a:pPr>
            <a:endParaRPr lang="en-US" dirty="0">
              <a:latin typeface="Helvetica Light" charset="0"/>
              <a:ea typeface="Helvetica Light" charset="0"/>
              <a:cs typeface="Helvetica Light"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de-AT" b="1" dirty="0"/>
          </a:p>
        </p:txBody>
      </p:sp>
    </p:spTree>
    <p:extLst>
      <p:ext uri="{BB962C8B-B14F-4D97-AF65-F5344CB8AC3E}">
        <p14:creationId xmlns:p14="http://schemas.microsoft.com/office/powerpoint/2010/main" val="733052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t>AOB on promotion </a:t>
            </a:r>
            <a:r>
              <a:rPr lang="en-US" b="1" dirty="0"/>
              <a:t>p</a:t>
            </a:r>
            <a:r>
              <a:rPr lang="en-US" b="1" dirty="0" smtClean="0"/>
              <a:t>erception</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a:p>
            <a:pPr marL="0" indent="0">
              <a:spcBef>
                <a:spcPts val="0"/>
              </a:spcBef>
              <a:buNone/>
            </a:pPr>
            <a:endParaRPr lang="en-GB" sz="2500" dirty="0" smtClean="0">
              <a:latin typeface="Helvetica Light" charset="0"/>
              <a:ea typeface="Helvetica Light" charset="0"/>
              <a:cs typeface="Helvetica Light"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500" dirty="0"/>
          </a:p>
        </p:txBody>
      </p:sp>
      <p:pic>
        <p:nvPicPr>
          <p:cNvPr id="4" name="Picture 3"/>
          <p:cNvPicPr>
            <a:picLocks noChangeAspect="1"/>
          </p:cNvPicPr>
          <p:nvPr/>
        </p:nvPicPr>
        <p:blipFill>
          <a:blip r:embed="rId3"/>
          <a:stretch>
            <a:fillRect/>
          </a:stretch>
        </p:blipFill>
        <p:spPr>
          <a:xfrm>
            <a:off x="685800" y="2362200"/>
            <a:ext cx="5095056" cy="3531800"/>
          </a:xfrm>
          <a:prstGeom prst="rect">
            <a:avLst/>
          </a:prstGeom>
          <a:noFill/>
          <a:ln>
            <a:noFill/>
          </a:ln>
        </p:spPr>
      </p:pic>
    </p:spTree>
    <p:extLst>
      <p:ext uri="{BB962C8B-B14F-4D97-AF65-F5344CB8AC3E}">
        <p14:creationId xmlns:p14="http://schemas.microsoft.com/office/powerpoint/2010/main" val="1579071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t>H1: AOB on promotion </a:t>
            </a:r>
            <a:r>
              <a:rPr lang="en-US" b="1" dirty="0"/>
              <a:t>p</a:t>
            </a:r>
            <a:r>
              <a:rPr lang="en-US" b="1" dirty="0" smtClean="0"/>
              <a:t>erception</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a:p>
            <a:pPr marL="0" indent="0">
              <a:spcBef>
                <a:spcPts val="0"/>
              </a:spcBef>
              <a:buNone/>
            </a:pPr>
            <a:r>
              <a:rPr lang="en-US" sz="2500" b="1" dirty="0" smtClean="0">
                <a:latin typeface="Helvetica" charset="0"/>
                <a:ea typeface="Helvetica" charset="0"/>
                <a:cs typeface="Helvetica" charset="0"/>
              </a:rPr>
              <a:t>OB occurs </a:t>
            </a:r>
            <a:r>
              <a:rPr lang="en-US" sz="2500" b="1" dirty="0">
                <a:latin typeface="Helvetica" charset="0"/>
                <a:ea typeface="Helvetica" charset="0"/>
                <a:cs typeface="Helvetica" charset="0"/>
              </a:rPr>
              <a:t>on positive </a:t>
            </a:r>
            <a:r>
              <a:rPr lang="en-US" sz="2500" b="1" dirty="0" smtClean="0">
                <a:latin typeface="Helvetica" charset="0"/>
                <a:ea typeface="Helvetica" charset="0"/>
                <a:cs typeface="Helvetica" charset="0"/>
              </a:rPr>
              <a:t>outcomes </a:t>
            </a:r>
            <a:r>
              <a:rPr lang="en-US" sz="2500" dirty="0" smtClean="0"/>
              <a:t>Weinstein </a:t>
            </a:r>
            <a:r>
              <a:rPr lang="en-US" sz="2500" dirty="0"/>
              <a:t>(1980</a:t>
            </a:r>
            <a:r>
              <a:rPr lang="en-US" sz="2500" dirty="0" smtClean="0"/>
              <a:t>)</a:t>
            </a:r>
            <a:endParaRPr lang="en-US" sz="2500" b="1" dirty="0">
              <a:latin typeface="Helvetica" charset="0"/>
              <a:ea typeface="Helvetica" charset="0"/>
              <a:cs typeface="Helvetica" charset="0"/>
            </a:endParaRPr>
          </a:p>
          <a:p>
            <a:pPr marL="0" indent="0">
              <a:spcBef>
                <a:spcPts val="0"/>
              </a:spcBef>
              <a:buNone/>
            </a:pPr>
            <a:r>
              <a:rPr lang="en-US" sz="2500" dirty="0">
                <a:latin typeface="Helvetica" charset="0"/>
                <a:ea typeface="Helvetica" charset="0"/>
                <a:cs typeface="Helvetica" charset="0"/>
              </a:rPr>
              <a:t>Positive outcome = </a:t>
            </a:r>
            <a:r>
              <a:rPr lang="en-US" sz="2500" dirty="0" smtClean="0">
                <a:latin typeface="Helvetica" charset="0"/>
                <a:ea typeface="Helvetica" charset="0"/>
                <a:cs typeface="Helvetica" charset="0"/>
              </a:rPr>
              <a:t>perceived </a:t>
            </a:r>
            <a:r>
              <a:rPr lang="en-US" sz="2500" dirty="0">
                <a:latin typeface="Helvetica" charset="0"/>
                <a:ea typeface="Helvetica" charset="0"/>
                <a:cs typeface="Helvetica" charset="0"/>
              </a:rPr>
              <a:t>promotion</a:t>
            </a:r>
          </a:p>
          <a:p>
            <a:pPr marL="0" indent="0">
              <a:spcBef>
                <a:spcPts val="0"/>
              </a:spcBef>
              <a:buNone/>
            </a:pPr>
            <a:endParaRPr lang="en-US" sz="2500" dirty="0" smtClean="0">
              <a:latin typeface="Helvetica" charset="0"/>
              <a:ea typeface="Helvetica" charset="0"/>
              <a:cs typeface="Helvetica" charset="0"/>
            </a:endParaRPr>
          </a:p>
          <a:p>
            <a:pPr marL="0" indent="0">
              <a:spcBef>
                <a:spcPts val="0"/>
              </a:spcBef>
              <a:buNone/>
            </a:pPr>
            <a:r>
              <a:rPr lang="en-US" sz="2500" b="1" dirty="0" smtClean="0">
                <a:latin typeface="Helvetica" charset="0"/>
                <a:ea typeface="Helvetica" charset="0"/>
                <a:cs typeface="Helvetica" charset="0"/>
              </a:rPr>
              <a:t>Workers anticipate promotion </a:t>
            </a:r>
            <a:r>
              <a:rPr lang="en-GB" sz="2500" dirty="0" smtClean="0">
                <a:latin typeface="Helvetica Light" charset="0"/>
                <a:ea typeface="Helvetica Light" charset="0"/>
                <a:cs typeface="Helvetica Light" charset="0"/>
              </a:rPr>
              <a:t>Siu</a:t>
            </a:r>
            <a:r>
              <a:rPr lang="en-GB" sz="2500" dirty="0">
                <a:latin typeface="Helvetica Light" charset="0"/>
                <a:ea typeface="Helvetica Light" charset="0"/>
                <a:cs typeface="Helvetica Light" charset="0"/>
              </a:rPr>
              <a:t>, et. al (1997</a:t>
            </a:r>
            <a:r>
              <a:rPr lang="en-GB" sz="2500" dirty="0" smtClean="0">
                <a:latin typeface="Helvetica Light" charset="0"/>
                <a:ea typeface="Helvetica Light" charset="0"/>
                <a:cs typeface="Helvetica Light" charset="0"/>
              </a:rPr>
              <a:t>)</a:t>
            </a:r>
            <a:endParaRPr lang="en-US" sz="2500" b="1" dirty="0" smtClean="0">
              <a:latin typeface="Helvetica" charset="0"/>
              <a:ea typeface="Helvetica" charset="0"/>
              <a:cs typeface="Helvetica" charset="0"/>
            </a:endParaRPr>
          </a:p>
          <a:p>
            <a:pPr marL="0" indent="0">
              <a:spcBef>
                <a:spcPts val="0"/>
              </a:spcBef>
              <a:buNone/>
            </a:pPr>
            <a:r>
              <a:rPr lang="en-US" sz="2500" dirty="0">
                <a:latin typeface="Helvetica" charset="0"/>
                <a:ea typeface="Helvetica" charset="0"/>
                <a:cs typeface="Helvetica" charset="0"/>
              </a:rPr>
              <a:t>Workers = Front Office and F&amp;B employees </a:t>
            </a:r>
          </a:p>
          <a:p>
            <a:pPr marL="0" indent="0">
              <a:spcBef>
                <a:spcPts val="0"/>
              </a:spcBef>
              <a:buNone/>
            </a:pPr>
            <a:endParaRPr lang="en-GB" sz="2500" dirty="0" smtClean="0">
              <a:latin typeface="Helvetica Light" charset="0"/>
              <a:ea typeface="Helvetica Light" charset="0"/>
              <a:cs typeface="Helvetica Light"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500" dirty="0"/>
          </a:p>
        </p:txBody>
      </p:sp>
    </p:spTree>
    <p:extLst>
      <p:ext uri="{BB962C8B-B14F-4D97-AF65-F5344CB8AC3E}">
        <p14:creationId xmlns:p14="http://schemas.microsoft.com/office/powerpoint/2010/main" val="144692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t>H2: AOB employees intend to leave</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a:p>
            <a:pPr marL="0" indent="0">
              <a:spcBef>
                <a:spcPts val="0"/>
              </a:spcBef>
              <a:buNone/>
            </a:pPr>
            <a:r>
              <a:rPr lang="en-US" sz="2500" dirty="0" smtClean="0">
                <a:latin typeface="Helvetica" charset="0"/>
                <a:ea typeface="Helvetica" charset="0"/>
                <a:cs typeface="Helvetica" charset="0"/>
              </a:rPr>
              <a:t>Lack of promotion is negatively associated with turnover intention</a:t>
            </a:r>
            <a:r>
              <a:rPr lang="en-US" sz="2500" dirty="0">
                <a:latin typeface="Helvetica" charset="0"/>
                <a:ea typeface="Helvetica" charset="0"/>
                <a:cs typeface="Helvetica" charset="0"/>
              </a:rPr>
              <a:t> </a:t>
            </a:r>
            <a:r>
              <a:rPr lang="en-US" sz="2500" dirty="0" smtClean="0">
                <a:latin typeface="Helvetica" charset="0"/>
                <a:ea typeface="Helvetica" charset="0"/>
                <a:cs typeface="Helvetica" charset="0"/>
              </a:rPr>
              <a:t>(</a:t>
            </a:r>
            <a:r>
              <a:rPr lang="en-GB" sz="2500" dirty="0" err="1" smtClean="0"/>
              <a:t>Weng</a:t>
            </a:r>
            <a:r>
              <a:rPr lang="en-GB" sz="2500" dirty="0" smtClean="0"/>
              <a:t> &amp; Hu, 2009</a:t>
            </a:r>
            <a:r>
              <a:rPr lang="en-US" sz="2500" dirty="0" smtClean="0"/>
              <a:t>; </a:t>
            </a:r>
            <a:r>
              <a:rPr lang="en-GB" sz="2500" dirty="0" smtClean="0"/>
              <a:t>Zhang </a:t>
            </a:r>
            <a:r>
              <a:rPr lang="en-GB" sz="2500" dirty="0"/>
              <a:t>et. a</a:t>
            </a:r>
            <a:r>
              <a:rPr lang="en-GB" sz="2500" dirty="0" smtClean="0"/>
              <a:t>l, 2005</a:t>
            </a:r>
            <a:r>
              <a:rPr lang="en-US" sz="2500" dirty="0" smtClean="0"/>
              <a:t>; </a:t>
            </a:r>
            <a:r>
              <a:rPr lang="en-GB" sz="2500" dirty="0" smtClean="0"/>
              <a:t>Subramanian &amp; Shin, 2013)</a:t>
            </a:r>
            <a:endParaRPr lang="en-GB" sz="2500" dirty="0"/>
          </a:p>
          <a:p>
            <a:pPr marL="0" marR="0" lvl="0" indent="0" defTabSz="914400" eaLnBrk="1" fontAlgn="auto" latinLnBrk="0" hangingPunct="1">
              <a:lnSpc>
                <a:spcPct val="100000"/>
              </a:lnSpc>
              <a:spcBef>
                <a:spcPts val="0"/>
              </a:spcBef>
              <a:spcAft>
                <a:spcPts val="0"/>
              </a:spcAft>
              <a:buClrTx/>
              <a:buSzTx/>
              <a:buFontTx/>
              <a:buNone/>
              <a:tabLst/>
              <a:defRPr/>
            </a:pPr>
            <a:endParaRPr lang="en-US" sz="2500" dirty="0"/>
          </a:p>
        </p:txBody>
      </p:sp>
    </p:spTree>
    <p:extLst>
      <p:ext uri="{BB962C8B-B14F-4D97-AF65-F5344CB8AC3E}">
        <p14:creationId xmlns:p14="http://schemas.microsoft.com/office/powerpoint/2010/main" val="1433927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a:t>
            </a:r>
            <a:endParaRPr lang="en-GB" dirty="0"/>
          </a:p>
        </p:txBody>
      </p:sp>
    </p:spTree>
    <p:extLst>
      <p:ext uri="{BB962C8B-B14F-4D97-AF65-F5344CB8AC3E}">
        <p14:creationId xmlns:p14="http://schemas.microsoft.com/office/powerpoint/2010/main" val="1815598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a:t>
            </a:r>
            <a:endParaRPr lang="en-GB" dirty="0"/>
          </a:p>
        </p:txBody>
      </p:sp>
      <mc:AlternateContent xmlns:mc="http://schemas.openxmlformats.org/markup-compatibility/2006" xmlns:a14="http://schemas.microsoft.com/office/drawing/2010/main">
        <mc:Choice Requires="a14">
          <p:sp>
            <p:nvSpPr>
              <p:cNvPr id="4" name="Rectangle 3"/>
              <p:cNvSpPr/>
              <p:nvPr/>
            </p:nvSpPr>
            <p:spPr>
              <a:xfrm>
                <a:off x="448494" y="1981200"/>
                <a:ext cx="8208912" cy="2369880"/>
              </a:xfrm>
              <a:prstGeom prst="rect">
                <a:avLst/>
              </a:prstGeom>
            </p:spPr>
            <p:txBody>
              <a:bodyPr wrap="square">
                <a:spAutoFit/>
              </a:bodyPr>
              <a:lstStyle/>
              <a:p>
                <a:r>
                  <a:rPr lang="en-US" dirty="0">
                    <a:latin typeface="Helvetica" charset="0"/>
                    <a:ea typeface="Helvetica" charset="0"/>
                    <a:cs typeface="Helvetica" charset="0"/>
                  </a:rPr>
                  <a:t>Obtained average promotion time </a:t>
                </a:r>
                <a:endParaRPr lang="en-US" dirty="0" smtClean="0">
                  <a:latin typeface="Helvetica" charset="0"/>
                  <a:ea typeface="Helvetica" charset="0"/>
                  <a:cs typeface="Helvetica" charset="0"/>
                </a:endParaRPr>
              </a:p>
              <a:p>
                <a:r>
                  <a:rPr lang="en-US" dirty="0" smtClean="0">
                    <a:latin typeface="Helvetica" charset="0"/>
                    <a:ea typeface="Helvetica" charset="0"/>
                    <a:cs typeface="Helvetica" charset="0"/>
                  </a:rPr>
                  <a:t>– </a:t>
                </a:r>
                <a:r>
                  <a:rPr lang="en-US" dirty="0">
                    <a:latin typeface="Helvetica" charset="0"/>
                    <a:ea typeface="Helvetica" charset="0"/>
                    <a:cs typeface="Helvetica" charset="0"/>
                  </a:rPr>
                  <a:t>(years in current position + predicted promotion time</a:t>
                </a:r>
                <a:r>
                  <a:rPr lang="en-US" dirty="0" smtClean="0">
                    <a:latin typeface="Helvetica" charset="0"/>
                    <a:ea typeface="Helvetica" charset="0"/>
                    <a:cs typeface="Helvetica" charset="0"/>
                  </a:rPr>
                  <a:t>)</a:t>
                </a:r>
              </a:p>
              <a:p>
                <a:endParaRPr lang="en-US" dirty="0">
                  <a:latin typeface="Helvetica" charset="0"/>
                  <a:ea typeface="Helvetica" charset="0"/>
                  <a:cs typeface="Helvetica" charset="0"/>
                </a:endParaRPr>
              </a:p>
              <a:p>
                <a:r>
                  <a:rPr lang="en-US" dirty="0">
                    <a:latin typeface="Helvetica" charset="0"/>
                    <a:ea typeface="Helvetica" charset="0"/>
                    <a:cs typeface="Helvetica" charset="0"/>
                  </a:rPr>
                  <a:t>Optimistically biased = x, x </a:t>
                </a:r>
                <a14:m>
                  <m:oMath xmlns:m="http://schemas.openxmlformats.org/officeDocument/2006/math">
                    <m:r>
                      <a:rPr lang="en-GB">
                        <a:latin typeface="Cambria Math" charset="0"/>
                        <a:ea typeface="Helvetica" charset="0"/>
                        <a:cs typeface="Helvetica" charset="0"/>
                      </a:rPr>
                      <m:t>≤</m:t>
                    </m:r>
                  </m:oMath>
                </a14:m>
                <a:r>
                  <a:rPr lang="en-US" dirty="0">
                    <a:latin typeface="Helvetica" charset="0"/>
                    <a:ea typeface="Helvetica" charset="0"/>
                    <a:cs typeface="Helvetica" charset="0"/>
                  </a:rPr>
                  <a:t> </a:t>
                </a:r>
                <a:r>
                  <a:rPr lang="en-US" dirty="0" smtClean="0">
                    <a:latin typeface="Helvetica" charset="0"/>
                    <a:ea typeface="Helvetica" charset="0"/>
                    <a:cs typeface="Helvetica" charset="0"/>
                  </a:rPr>
                  <a:t>0</a:t>
                </a:r>
              </a:p>
              <a:p>
                <a:endParaRPr lang="en-US" dirty="0">
                  <a:latin typeface="Helvetica" charset="0"/>
                  <a:ea typeface="Helvetica" charset="0"/>
                  <a:cs typeface="Helvetica" charset="0"/>
                </a:endParaRPr>
              </a:p>
              <a:p>
                <a:r>
                  <a:rPr lang="en-GB" sz="2500" dirty="0" smtClean="0">
                    <a:latin typeface="Helvetica 45 Light" pitchFamily="34" charset="0"/>
                    <a:ea typeface="+mn-ea"/>
                  </a:rPr>
                  <a:t>Adapted </a:t>
                </a:r>
                <a:r>
                  <a:rPr lang="en-GB" sz="2500" dirty="0">
                    <a:latin typeface="Helvetica 45 Light" pitchFamily="34" charset="0"/>
                    <a:ea typeface="+mn-ea"/>
                  </a:rPr>
                  <a:t>from </a:t>
                </a:r>
                <a:r>
                  <a:rPr lang="en-GB" sz="2500" dirty="0" err="1">
                    <a:latin typeface="Helvetica 45 Light" pitchFamily="34" charset="0"/>
                    <a:ea typeface="+mn-ea"/>
                  </a:rPr>
                  <a:t>Shepperd</a:t>
                </a:r>
                <a:r>
                  <a:rPr lang="en-GB" sz="2500" dirty="0">
                    <a:latin typeface="Helvetica 45 Light" pitchFamily="34" charset="0"/>
                    <a:ea typeface="+mn-ea"/>
                  </a:rPr>
                  <a:t> et. al (1996</a:t>
                </a:r>
                <a:r>
                  <a:rPr lang="en-GB" sz="2500" dirty="0" smtClean="0">
                    <a:latin typeface="Helvetica 45 Light" pitchFamily="34" charset="0"/>
                    <a:ea typeface="+mn-ea"/>
                  </a:rPr>
                  <a:t>)</a:t>
                </a:r>
                <a:r>
                  <a:rPr lang="en-US" sz="2500" dirty="0" smtClean="0">
                    <a:latin typeface="Helvetica 45 Light" pitchFamily="34" charset="0"/>
                    <a:ea typeface="+mn-ea"/>
                  </a:rPr>
                  <a:t> </a:t>
                </a:r>
                <a:endParaRPr lang="en-US" sz="2500" dirty="0">
                  <a:latin typeface="Helvetica 45 Light" pitchFamily="34" charset="0"/>
                  <a:ea typeface="+mn-ea"/>
                </a:endParaRPr>
              </a:p>
            </p:txBody>
          </p:sp>
        </mc:Choice>
        <mc:Fallback xmlns="">
          <p:sp>
            <p:nvSpPr>
              <p:cNvPr id="4" name="Rectangle 3"/>
              <p:cNvSpPr>
                <a:spLocks noRot="1" noChangeAspect="1" noMove="1" noResize="1" noEditPoints="1" noAdjustHandles="1" noChangeArrowheads="1" noChangeShapeType="1" noTextEdit="1"/>
              </p:cNvSpPr>
              <p:nvPr/>
            </p:nvSpPr>
            <p:spPr>
              <a:xfrm>
                <a:off x="448494" y="1981200"/>
                <a:ext cx="8208912" cy="2369880"/>
              </a:xfrm>
              <a:prstGeom prst="rect">
                <a:avLst/>
              </a:prstGeom>
              <a:blipFill rotWithShape="0">
                <a:blip r:embed="rId3"/>
                <a:stretch>
                  <a:fillRect l="-1263" t="-2057" b="-3085"/>
                </a:stretch>
              </a:blipFill>
            </p:spPr>
            <p:txBody>
              <a:bodyPr/>
              <a:lstStyle/>
              <a:p>
                <a:r>
                  <a:rPr lang="en-GB">
                    <a:noFill/>
                  </a:rPr>
                  <a:t> </a:t>
                </a:r>
              </a:p>
            </p:txBody>
          </p:sp>
        </mc:Fallback>
      </mc:AlternateContent>
    </p:spTree>
    <p:extLst>
      <p:ext uri="{BB962C8B-B14F-4D97-AF65-F5344CB8AC3E}">
        <p14:creationId xmlns:p14="http://schemas.microsoft.com/office/powerpoint/2010/main" val="1691125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72627346"/>
              </p:ext>
            </p:extLst>
          </p:nvPr>
        </p:nvGraphicFramePr>
        <p:xfrm>
          <a:off x="706785" y="2938978"/>
          <a:ext cx="7514034" cy="718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436418" y="3335386"/>
            <a:ext cx="8354291" cy="1480645"/>
            <a:chOff x="-504754" y="991977"/>
            <a:chExt cx="11139055" cy="1974194"/>
          </a:xfrm>
        </p:grpSpPr>
        <p:sp>
          <p:nvSpPr>
            <p:cNvPr id="7" name="Rectangle 6"/>
            <p:cNvSpPr/>
            <p:nvPr/>
          </p:nvSpPr>
          <p:spPr>
            <a:xfrm>
              <a:off x="0" y="991977"/>
              <a:ext cx="10018712" cy="19509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504754" y="1015196"/>
              <a:ext cx="11139055" cy="19509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8571" tIns="22860" rIns="128016" bIns="22860" numCol="1" spcCol="1270" anchor="t" anchorCtr="0">
              <a:noAutofit/>
            </a:bodyPr>
            <a:lstStyle/>
            <a:p>
              <a:pPr marL="128588" defTabSz="633413">
                <a:spcAft>
                  <a:spcPct val="20000"/>
                </a:spcAft>
              </a:pPr>
              <a:endParaRPr lang="en-US" sz="2200" dirty="0" smtClean="0">
                <a:latin typeface="Helvetica" charset="0"/>
                <a:ea typeface="Helvetica" charset="0"/>
                <a:cs typeface="Helvetica" charset="0"/>
              </a:endParaRPr>
            </a:p>
            <a:p>
              <a:pPr marL="128588" defTabSz="633413">
                <a:spcAft>
                  <a:spcPct val="20000"/>
                </a:spcAft>
              </a:pPr>
              <a:r>
                <a:rPr lang="en-US" sz="2200" dirty="0" smtClean="0">
                  <a:latin typeface="Helvetica" charset="0"/>
                  <a:ea typeface="Helvetica" charset="0"/>
                  <a:cs typeface="Helvetica" charset="0"/>
                </a:rPr>
                <a:t>Purposive </a:t>
              </a:r>
              <a:r>
                <a:rPr lang="en-US" sz="2200" dirty="0">
                  <a:latin typeface="Helvetica" charset="0"/>
                  <a:ea typeface="Helvetica" charset="0"/>
                  <a:cs typeface="Helvetica" charset="0"/>
                </a:rPr>
                <a:t>sampling method, through interviews</a:t>
              </a:r>
            </a:p>
            <a:p>
              <a:pPr marL="128588" defTabSz="633413">
                <a:spcAft>
                  <a:spcPct val="20000"/>
                </a:spcAft>
              </a:pPr>
              <a:r>
                <a:rPr lang="en-US" sz="2200" dirty="0">
                  <a:latin typeface="Helvetica" charset="0"/>
                  <a:ea typeface="Helvetica" charset="0"/>
                  <a:cs typeface="Helvetica" charset="0"/>
                </a:rPr>
                <a:t>14 F&amp;B and FO supervisors &amp; managers were asked:</a:t>
              </a:r>
              <a:endParaRPr lang="en-US" sz="2200" dirty="0">
                <a:latin typeface="Helvetica Light" charset="0"/>
                <a:ea typeface="Helvetica Light" charset="0"/>
                <a:cs typeface="Helvetica Light" charset="0"/>
              </a:endParaRPr>
            </a:p>
            <a:p>
              <a:pPr marL="128588" defTabSz="633413">
                <a:spcAft>
                  <a:spcPct val="20000"/>
                </a:spcAft>
              </a:pPr>
              <a:r>
                <a:rPr lang="en-US" sz="2200" i="1" dirty="0">
                  <a:latin typeface="Helvetica Light" charset="0"/>
                  <a:ea typeface="Helvetica Light" charset="0"/>
                  <a:cs typeface="Helvetica Light" charset="0"/>
                </a:rPr>
                <a:t>“What is the average promotion time for an entry-level and middle-level employee?”</a:t>
              </a:r>
            </a:p>
            <a:p>
              <a:pPr marL="0" lvl="1" defTabSz="800100">
                <a:lnSpc>
                  <a:spcPct val="90000"/>
                </a:lnSpc>
                <a:spcAft>
                  <a:spcPct val="20000"/>
                </a:spcAft>
              </a:pPr>
              <a:endParaRPr lang="en-US" sz="2200" dirty="0">
                <a:solidFill>
                  <a:schemeClr val="tx1"/>
                </a:solidFill>
                <a:latin typeface="Helvetica Light" charset="0"/>
                <a:ea typeface="Helvetica Light" charset="0"/>
                <a:cs typeface="Helvetica Light" charset="0"/>
              </a:endParaRPr>
            </a:p>
          </p:txBody>
        </p:sp>
      </p:grpSp>
      <p:sp>
        <p:nvSpPr>
          <p:cNvPr id="10" name="Title 1"/>
          <p:cNvSpPr>
            <a:spLocks noGrp="1"/>
          </p:cNvSpPr>
          <p:nvPr>
            <p:ph type="title"/>
          </p:nvPr>
        </p:nvSpPr>
        <p:spPr>
          <a:xfrm>
            <a:off x="467544" y="188640"/>
            <a:ext cx="8208912" cy="1368152"/>
          </a:xfrm>
        </p:spPr>
        <p:txBody>
          <a:bodyPr/>
          <a:lstStyle/>
          <a:p>
            <a:r>
              <a:rPr lang="en-GB" dirty="0" smtClean="0"/>
              <a:t>Methodology</a:t>
            </a:r>
            <a:endParaRPr lang="en-GB" dirty="0"/>
          </a:p>
        </p:txBody>
      </p:sp>
      <p:sp>
        <p:nvSpPr>
          <p:cNvPr id="2" name="Rectangle 1"/>
          <p:cNvSpPr/>
          <p:nvPr/>
        </p:nvSpPr>
        <p:spPr>
          <a:xfrm>
            <a:off x="457200" y="1988403"/>
            <a:ext cx="7692330" cy="830997"/>
          </a:xfrm>
          <a:prstGeom prst="rect">
            <a:avLst/>
          </a:prstGeom>
        </p:spPr>
        <p:txBody>
          <a:bodyPr wrap="square">
            <a:spAutoFit/>
          </a:bodyPr>
          <a:lstStyle/>
          <a:p>
            <a:r>
              <a:rPr lang="en-US" b="1" dirty="0">
                <a:latin typeface="Helvetica" charset="0"/>
                <a:ea typeface="Helvetica" charset="0"/>
                <a:cs typeface="Helvetica" charset="0"/>
              </a:rPr>
              <a:t>Obtained average promotion time </a:t>
            </a:r>
          </a:p>
          <a:p>
            <a:r>
              <a:rPr lang="en-US" dirty="0">
                <a:solidFill>
                  <a:schemeClr val="bg1">
                    <a:lumMod val="65000"/>
                  </a:schemeClr>
                </a:solidFill>
                <a:latin typeface="Helvetica" charset="0"/>
                <a:ea typeface="Helvetica" charset="0"/>
                <a:cs typeface="Helvetica" charset="0"/>
              </a:rPr>
              <a:t>– (years in current position + predicted promotion time)</a:t>
            </a:r>
          </a:p>
        </p:txBody>
      </p:sp>
    </p:spTree>
    <p:extLst>
      <p:ext uri="{BB962C8B-B14F-4D97-AF65-F5344CB8AC3E}">
        <p14:creationId xmlns:p14="http://schemas.microsoft.com/office/powerpoint/2010/main" val="1268380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74225059"/>
              </p:ext>
            </p:extLst>
          </p:nvPr>
        </p:nvGraphicFramePr>
        <p:xfrm>
          <a:off x="706785" y="2845364"/>
          <a:ext cx="7514034" cy="736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537601" y="3335386"/>
            <a:ext cx="8354291" cy="1861645"/>
            <a:chOff x="-399824" y="991977"/>
            <a:chExt cx="11139055" cy="2482193"/>
          </a:xfrm>
        </p:grpSpPr>
        <p:sp>
          <p:nvSpPr>
            <p:cNvPr id="7" name="Rectangle 6"/>
            <p:cNvSpPr/>
            <p:nvPr/>
          </p:nvSpPr>
          <p:spPr>
            <a:xfrm>
              <a:off x="-14990" y="991977"/>
              <a:ext cx="10018712" cy="19509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399824" y="1523196"/>
              <a:ext cx="11139055" cy="19509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8571" tIns="22860" rIns="128016" bIns="22860" numCol="1" spcCol="1270" anchor="t" anchorCtr="0">
              <a:noAutofit/>
            </a:bodyPr>
            <a:lstStyle/>
            <a:p>
              <a:pPr marL="0" lvl="1" defTabSz="800100">
                <a:lnSpc>
                  <a:spcPct val="90000"/>
                </a:lnSpc>
                <a:spcAft>
                  <a:spcPct val="20000"/>
                </a:spcAft>
              </a:pPr>
              <a:r>
                <a:rPr lang="en-US" sz="2200" dirty="0" smtClean="0">
                  <a:latin typeface="Helvetica" charset="0"/>
                  <a:ea typeface="Helvetica" charset="0"/>
                  <a:cs typeface="Helvetica" charset="0"/>
                </a:rPr>
                <a:t>Snowball </a:t>
              </a:r>
              <a:r>
                <a:rPr lang="en-US" sz="2200" dirty="0">
                  <a:latin typeface="Helvetica" charset="0"/>
                  <a:ea typeface="Helvetica" charset="0"/>
                  <a:cs typeface="Helvetica" charset="0"/>
                </a:rPr>
                <a:t>sampling method, through </a:t>
              </a:r>
              <a:r>
                <a:rPr lang="en-US" sz="2200" dirty="0" smtClean="0">
                  <a:latin typeface="Helvetica" charset="0"/>
                  <a:ea typeface="Helvetica" charset="0"/>
                  <a:cs typeface="Helvetica" charset="0"/>
                </a:rPr>
                <a:t>online questionnaires</a:t>
              </a:r>
              <a:endParaRPr lang="en-US" sz="2200" dirty="0">
                <a:latin typeface="Helvetica" charset="0"/>
                <a:ea typeface="Helvetica" charset="0"/>
                <a:cs typeface="Helvetica" charset="0"/>
              </a:endParaRPr>
            </a:p>
            <a:p>
              <a:pPr marL="0" lvl="1" defTabSz="800100">
                <a:lnSpc>
                  <a:spcPct val="90000"/>
                </a:lnSpc>
                <a:spcAft>
                  <a:spcPct val="20000"/>
                </a:spcAft>
              </a:pPr>
              <a:r>
                <a:rPr lang="en-US" sz="2200" dirty="0">
                  <a:latin typeface="Helvetica" charset="0"/>
                  <a:ea typeface="Helvetica" charset="0"/>
                  <a:cs typeface="Helvetica" charset="0"/>
                </a:rPr>
                <a:t>40 F&amp;B and 36 FO employees were asked:</a:t>
              </a:r>
            </a:p>
            <a:p>
              <a:pPr marL="0" lvl="1" indent="-171450" defTabSz="700088">
                <a:lnSpc>
                  <a:spcPct val="90000"/>
                </a:lnSpc>
                <a:spcAft>
                  <a:spcPct val="20000"/>
                </a:spcAft>
              </a:pPr>
              <a:r>
                <a:rPr lang="en-US" sz="2200" i="1" dirty="0">
                  <a:solidFill>
                    <a:schemeClr val="tx1"/>
                  </a:solidFill>
                  <a:latin typeface="Helvetica Light" charset="0"/>
                  <a:ea typeface="Helvetica Light" charset="0"/>
                  <a:cs typeface="Helvetica Light" charset="0"/>
                </a:rPr>
                <a:t>“How long have you been working in your current position?”</a:t>
              </a:r>
            </a:p>
            <a:p>
              <a:pPr marL="0" lvl="1" indent="-171450" defTabSz="700088">
                <a:lnSpc>
                  <a:spcPct val="90000"/>
                </a:lnSpc>
                <a:spcAft>
                  <a:spcPct val="20000"/>
                </a:spcAft>
              </a:pPr>
              <a:r>
                <a:rPr lang="en-US" sz="2200" i="1" dirty="0">
                  <a:solidFill>
                    <a:schemeClr val="tx1"/>
                  </a:solidFill>
                  <a:latin typeface="Helvetica Light" charset="0"/>
                  <a:ea typeface="Helvetica Light" charset="0"/>
                  <a:cs typeface="Helvetica Light" charset="0"/>
                </a:rPr>
                <a:t>“When do you expect to receive your (next) promotion?”</a:t>
              </a:r>
            </a:p>
          </p:txBody>
        </p:sp>
      </p:grpSp>
      <p:sp>
        <p:nvSpPr>
          <p:cNvPr id="10" name="Title 1"/>
          <p:cNvSpPr>
            <a:spLocks noGrp="1"/>
          </p:cNvSpPr>
          <p:nvPr>
            <p:ph type="title"/>
          </p:nvPr>
        </p:nvSpPr>
        <p:spPr>
          <a:xfrm>
            <a:off x="467544" y="188640"/>
            <a:ext cx="8208912" cy="1368152"/>
          </a:xfrm>
        </p:spPr>
        <p:txBody>
          <a:bodyPr/>
          <a:lstStyle/>
          <a:p>
            <a:r>
              <a:rPr lang="en-GB" dirty="0" smtClean="0"/>
              <a:t>Methodology</a:t>
            </a:r>
            <a:endParaRPr lang="en-GB" dirty="0"/>
          </a:p>
        </p:txBody>
      </p:sp>
      <p:sp>
        <p:nvSpPr>
          <p:cNvPr id="12" name="Rectangle 11"/>
          <p:cNvSpPr/>
          <p:nvPr/>
        </p:nvSpPr>
        <p:spPr>
          <a:xfrm>
            <a:off x="457200" y="1988403"/>
            <a:ext cx="8219256" cy="830997"/>
          </a:xfrm>
          <a:prstGeom prst="rect">
            <a:avLst/>
          </a:prstGeom>
        </p:spPr>
        <p:txBody>
          <a:bodyPr wrap="square">
            <a:spAutoFit/>
          </a:bodyPr>
          <a:lstStyle/>
          <a:p>
            <a:r>
              <a:rPr lang="en-US" dirty="0">
                <a:solidFill>
                  <a:schemeClr val="bg1">
                    <a:lumMod val="65000"/>
                  </a:schemeClr>
                </a:solidFill>
                <a:latin typeface="Helvetica" charset="0"/>
                <a:ea typeface="Helvetica" charset="0"/>
                <a:cs typeface="Helvetica" charset="0"/>
              </a:rPr>
              <a:t>Obtained average promotion time </a:t>
            </a:r>
          </a:p>
          <a:p>
            <a:r>
              <a:rPr lang="en-US" b="1" dirty="0">
                <a:latin typeface="Helvetica" charset="0"/>
                <a:ea typeface="Helvetica" charset="0"/>
                <a:cs typeface="Helvetica" charset="0"/>
              </a:rPr>
              <a:t>– (years in current position + predicted promotion time)</a:t>
            </a:r>
          </a:p>
        </p:txBody>
      </p:sp>
    </p:spTree>
    <p:extLst>
      <p:ext uri="{BB962C8B-B14F-4D97-AF65-F5344CB8AC3E}">
        <p14:creationId xmlns:p14="http://schemas.microsoft.com/office/powerpoint/2010/main" val="1693557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68683464"/>
              </p:ext>
            </p:extLst>
          </p:nvPr>
        </p:nvGraphicFramePr>
        <p:xfrm>
          <a:off x="706785" y="2700337"/>
          <a:ext cx="7514034" cy="762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548640" y="3335386"/>
            <a:ext cx="7780378" cy="1617614"/>
            <a:chOff x="-355125" y="991977"/>
            <a:chExt cx="10373837" cy="2156819"/>
          </a:xfrm>
        </p:grpSpPr>
        <p:sp>
          <p:nvSpPr>
            <p:cNvPr id="7" name="Rectangle 6"/>
            <p:cNvSpPr/>
            <p:nvPr/>
          </p:nvSpPr>
          <p:spPr>
            <a:xfrm>
              <a:off x="0" y="991977"/>
              <a:ext cx="10018712" cy="19509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355125" y="1197821"/>
              <a:ext cx="10262822" cy="19509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8571" tIns="22860" rIns="128016" bIns="22860" numCol="1" spcCol="1270" anchor="t" anchorCtr="0">
              <a:noAutofit/>
            </a:bodyPr>
            <a:lstStyle/>
            <a:p>
              <a:pPr marL="0" lvl="1" defTabSz="800100">
                <a:lnSpc>
                  <a:spcPct val="90000"/>
                </a:lnSpc>
                <a:spcAft>
                  <a:spcPct val="20000"/>
                </a:spcAft>
              </a:pPr>
              <a:r>
                <a:rPr lang="en-US" sz="2200" dirty="0">
                  <a:latin typeface="Helvetica" charset="0"/>
                  <a:ea typeface="Helvetica" charset="0"/>
                  <a:cs typeface="Helvetica" charset="0"/>
                </a:rPr>
                <a:t>Snowball sampling method, through </a:t>
              </a:r>
              <a:r>
                <a:rPr lang="en-US" sz="2200" dirty="0" smtClean="0">
                  <a:latin typeface="Helvetica" charset="0"/>
                  <a:ea typeface="Helvetica" charset="0"/>
                  <a:cs typeface="Helvetica" charset="0"/>
                </a:rPr>
                <a:t>online questionnaires</a:t>
              </a:r>
              <a:endParaRPr lang="en-US" sz="2200" dirty="0">
                <a:latin typeface="Helvetica" charset="0"/>
                <a:ea typeface="Helvetica" charset="0"/>
                <a:cs typeface="Helvetica" charset="0"/>
              </a:endParaRPr>
            </a:p>
            <a:p>
              <a:pPr marL="0" lvl="1" defTabSz="800100">
                <a:lnSpc>
                  <a:spcPct val="90000"/>
                </a:lnSpc>
                <a:spcAft>
                  <a:spcPct val="20000"/>
                </a:spcAft>
              </a:pPr>
              <a:r>
                <a:rPr lang="en-US" sz="2200" dirty="0">
                  <a:latin typeface="Helvetica" charset="0"/>
                  <a:ea typeface="Helvetica" charset="0"/>
                  <a:cs typeface="Helvetica" charset="0"/>
                </a:rPr>
                <a:t>40 F&amp;B and 36 FO employees were asked:</a:t>
              </a:r>
            </a:p>
            <a:p>
              <a:pPr marL="0" lvl="1" indent="-171450" defTabSz="700088">
                <a:lnSpc>
                  <a:spcPct val="90000"/>
                </a:lnSpc>
                <a:spcAft>
                  <a:spcPct val="20000"/>
                </a:spcAft>
              </a:pPr>
              <a:r>
                <a:rPr lang="en-US" sz="2200" i="1" dirty="0">
                  <a:solidFill>
                    <a:schemeClr val="tx1"/>
                  </a:solidFill>
                  <a:latin typeface="Helvetica Light" charset="0"/>
                  <a:ea typeface="Helvetica Light" charset="0"/>
                  <a:cs typeface="Helvetica Light" charset="0"/>
                </a:rPr>
                <a:t>“If you do not get promoted as estimated, how much longer would you be willing to work for the organization?</a:t>
              </a:r>
            </a:p>
          </p:txBody>
        </p:sp>
      </p:grpSp>
      <p:sp>
        <p:nvSpPr>
          <p:cNvPr id="10" name="TextBox 9"/>
          <p:cNvSpPr txBox="1"/>
          <p:nvPr/>
        </p:nvSpPr>
        <p:spPr>
          <a:xfrm>
            <a:off x="706785" y="2133600"/>
            <a:ext cx="8347335" cy="430887"/>
          </a:xfrm>
          <a:prstGeom prst="rect">
            <a:avLst/>
          </a:prstGeom>
          <a:noFill/>
        </p:spPr>
        <p:txBody>
          <a:bodyPr wrap="square" rtlCol="0">
            <a:spAutoFit/>
          </a:bodyPr>
          <a:lstStyle/>
          <a:p>
            <a:r>
              <a:rPr lang="en-US" sz="2200" dirty="0">
                <a:latin typeface="Helvetica" charset="0"/>
                <a:ea typeface="Helvetica" charset="0"/>
                <a:cs typeface="Helvetica" charset="0"/>
              </a:rPr>
              <a:t>less </a:t>
            </a:r>
            <a:r>
              <a:rPr lang="en-US" sz="2200" dirty="0" smtClean="0">
                <a:latin typeface="Helvetica" charset="0"/>
                <a:ea typeface="Helvetica" charset="0"/>
                <a:cs typeface="Helvetica" charset="0"/>
              </a:rPr>
              <a:t>than 12 </a:t>
            </a:r>
            <a:r>
              <a:rPr lang="en-US" sz="2200" dirty="0">
                <a:latin typeface="Helvetica" charset="0"/>
                <a:ea typeface="Helvetica" charset="0"/>
                <a:cs typeface="Helvetica" charset="0"/>
              </a:rPr>
              <a:t>months = intends to </a:t>
            </a:r>
            <a:r>
              <a:rPr lang="en-US" sz="2200" dirty="0" smtClean="0">
                <a:latin typeface="Helvetica" charset="0"/>
                <a:ea typeface="Helvetica" charset="0"/>
                <a:cs typeface="Helvetica" charset="0"/>
              </a:rPr>
              <a:t>quit </a:t>
            </a:r>
            <a:r>
              <a:rPr lang="en-US" sz="2200" dirty="0">
                <a:latin typeface="Helvetica" charset="0"/>
                <a:ea typeface="Helvetica" charset="0"/>
                <a:cs typeface="Helvetica" charset="0"/>
              </a:rPr>
              <a:t>(</a:t>
            </a:r>
            <a:r>
              <a:rPr lang="en-US" sz="2200" dirty="0" err="1">
                <a:latin typeface="Helvetica" charset="0"/>
                <a:ea typeface="Helvetica" charset="0"/>
                <a:cs typeface="Helvetica" charset="0"/>
              </a:rPr>
              <a:t>Mowday</a:t>
            </a:r>
            <a:r>
              <a:rPr lang="en-US" sz="2200" dirty="0">
                <a:latin typeface="Helvetica" charset="0"/>
                <a:ea typeface="Helvetica" charset="0"/>
                <a:cs typeface="Helvetica" charset="0"/>
              </a:rPr>
              <a:t> et. al, 1984)</a:t>
            </a:r>
          </a:p>
        </p:txBody>
      </p:sp>
      <p:sp>
        <p:nvSpPr>
          <p:cNvPr id="11" name="Title 1"/>
          <p:cNvSpPr>
            <a:spLocks noGrp="1"/>
          </p:cNvSpPr>
          <p:nvPr>
            <p:ph type="title"/>
          </p:nvPr>
        </p:nvSpPr>
        <p:spPr>
          <a:xfrm>
            <a:off x="467544" y="188640"/>
            <a:ext cx="8208912" cy="1368152"/>
          </a:xfrm>
        </p:spPr>
        <p:txBody>
          <a:bodyPr/>
          <a:lstStyle/>
          <a:p>
            <a:r>
              <a:rPr lang="en-GB" dirty="0" smtClean="0"/>
              <a:t>Methodology</a:t>
            </a:r>
            <a:endParaRPr lang="en-GB" dirty="0"/>
          </a:p>
        </p:txBody>
      </p:sp>
    </p:spTree>
    <p:extLst>
      <p:ext uri="{BB962C8B-B14F-4D97-AF65-F5344CB8AC3E}">
        <p14:creationId xmlns:p14="http://schemas.microsoft.com/office/powerpoint/2010/main" val="870941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67544" y="188640"/>
            <a:ext cx="8208912" cy="1368152"/>
          </a:xfrm>
        </p:spPr>
        <p:txBody>
          <a:bodyPr/>
          <a:lstStyle/>
          <a:p>
            <a:r>
              <a:rPr lang="en-GB" dirty="0" smtClean="0"/>
              <a:t>Results</a:t>
            </a:r>
            <a:endParaRPr lang="en-GB" dirty="0"/>
          </a:p>
        </p:txBody>
      </p:sp>
    </p:spTree>
    <p:extLst>
      <p:ext uri="{BB962C8B-B14F-4D97-AF65-F5344CB8AC3E}">
        <p14:creationId xmlns:p14="http://schemas.microsoft.com/office/powerpoint/2010/main" val="850504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13176181"/>
              </p:ext>
            </p:extLst>
          </p:nvPr>
        </p:nvGraphicFramePr>
        <p:xfrm>
          <a:off x="628650" y="2453027"/>
          <a:ext cx="8047806" cy="1120140"/>
        </p:xfrm>
        <a:graphic>
          <a:graphicData uri="http://schemas.openxmlformats.org/drawingml/2006/table">
            <a:tbl>
              <a:tblPr firstRow="1" bandRow="1">
                <a:tableStyleId>{72833802-FEF1-4C79-8D5D-14CF1EAF98D9}</a:tableStyleId>
              </a:tblPr>
              <a:tblGrid>
                <a:gridCol w="2682602"/>
                <a:gridCol w="2682602"/>
                <a:gridCol w="2682602"/>
              </a:tblGrid>
              <a:tr h="297180">
                <a:tc>
                  <a:txBody>
                    <a:bodyPr/>
                    <a:lstStyle/>
                    <a:p>
                      <a:endParaRPr lang="en-US" sz="2000" b="0" i="0" dirty="0">
                        <a:latin typeface="Helvetica" charset="0"/>
                        <a:ea typeface="Helvetica" charset="0"/>
                        <a:cs typeface="Helvetica" charset="0"/>
                      </a:endParaRPr>
                    </a:p>
                  </a:txBody>
                  <a:tcPr marL="68580" marR="68580" marT="34290" marB="34290"/>
                </a:tc>
                <a:tc>
                  <a:txBody>
                    <a:bodyPr/>
                    <a:lstStyle/>
                    <a:p>
                      <a:pPr algn="ctr"/>
                      <a:r>
                        <a:rPr lang="en-US" sz="2000" b="0" kern="1200" dirty="0" smtClean="0">
                          <a:effectLst/>
                          <a:latin typeface="Helvetica" charset="0"/>
                          <a:ea typeface="Helvetica" charset="0"/>
                          <a:cs typeface="Helvetica" charset="0"/>
                        </a:rPr>
                        <a:t>Food &amp; Beverage</a:t>
                      </a:r>
                      <a:r>
                        <a:rPr lang="en-US" sz="2000" b="0" dirty="0" smtClean="0">
                          <a:effectLst/>
                          <a:latin typeface="Helvetica" charset="0"/>
                          <a:ea typeface="Helvetica" charset="0"/>
                          <a:cs typeface="Helvetica" charset="0"/>
                        </a:rPr>
                        <a:t> </a:t>
                      </a:r>
                      <a:endParaRPr lang="en-US" sz="2000" b="0" i="0" dirty="0">
                        <a:latin typeface="Helvetica" charset="0"/>
                        <a:ea typeface="Helvetica" charset="0"/>
                        <a:cs typeface="Helvetica" charset="0"/>
                      </a:endParaRPr>
                    </a:p>
                  </a:txBody>
                  <a:tcPr marL="68580" marR="68580" marT="34290" marB="34290"/>
                </a:tc>
                <a:tc>
                  <a:txBody>
                    <a:bodyPr/>
                    <a:lstStyle/>
                    <a:p>
                      <a:pPr algn="ctr"/>
                      <a:r>
                        <a:rPr lang="en-US" sz="2000" b="0" kern="1200" dirty="0" smtClean="0">
                          <a:effectLst/>
                          <a:latin typeface="Helvetica" charset="0"/>
                          <a:ea typeface="Helvetica" charset="0"/>
                          <a:cs typeface="Helvetica" charset="0"/>
                        </a:rPr>
                        <a:t>Front Office</a:t>
                      </a:r>
                      <a:endParaRPr lang="en-US" sz="2000" b="0" i="0" dirty="0">
                        <a:latin typeface="Helvetica" charset="0"/>
                        <a:ea typeface="Helvetica" charset="0"/>
                        <a:cs typeface="Helvetica" charset="0"/>
                      </a:endParaRPr>
                    </a:p>
                  </a:txBody>
                  <a:tcPr marL="68580" marR="68580" marT="34290" marB="34290"/>
                </a:tc>
              </a:tr>
              <a:tr h="297180">
                <a:tc>
                  <a:txBody>
                    <a:bodyPr/>
                    <a:lstStyle/>
                    <a:p>
                      <a:r>
                        <a:rPr lang="en-US" sz="2000" b="0" i="0" kern="1200" dirty="0" smtClean="0">
                          <a:effectLst/>
                          <a:latin typeface="Helvetica Light" charset="0"/>
                          <a:ea typeface="Helvetica Light" charset="0"/>
                          <a:cs typeface="Helvetica Light" charset="0"/>
                        </a:rPr>
                        <a:t>Entry level</a:t>
                      </a:r>
                      <a:r>
                        <a:rPr lang="en-US" sz="2000" b="0" i="0" dirty="0" smtClean="0">
                          <a:effectLst/>
                          <a:latin typeface="Helvetica Light" charset="0"/>
                          <a:ea typeface="Helvetica Light" charset="0"/>
                          <a:cs typeface="Helvetica Light" charset="0"/>
                        </a:rPr>
                        <a:t> </a:t>
                      </a:r>
                      <a:endParaRPr lang="en-US" sz="2000" b="0" i="0" dirty="0">
                        <a:latin typeface="Helvetica Light" charset="0"/>
                        <a:ea typeface="Helvetica Light" charset="0"/>
                        <a:cs typeface="Helvetica Light" charset="0"/>
                      </a:endParaRPr>
                    </a:p>
                  </a:txBody>
                  <a:tcPr marL="68580" marR="68580" marT="34290" marB="34290"/>
                </a:tc>
                <a:tc>
                  <a:txBody>
                    <a:bodyPr/>
                    <a:lstStyle/>
                    <a:p>
                      <a:pPr algn="ctr"/>
                      <a:r>
                        <a:rPr lang="en-US" sz="2000" b="0" i="0" kern="1200" dirty="0" smtClean="0">
                          <a:effectLst/>
                          <a:latin typeface="Helvetica Light" charset="0"/>
                          <a:ea typeface="Helvetica Light" charset="0"/>
                          <a:cs typeface="Helvetica Light" charset="0"/>
                        </a:rPr>
                        <a:t>29 months</a:t>
                      </a:r>
                      <a:r>
                        <a:rPr lang="en-US" sz="2000" b="0" i="0" dirty="0" smtClean="0">
                          <a:effectLst/>
                          <a:latin typeface="Helvetica Light" charset="0"/>
                          <a:ea typeface="Helvetica Light" charset="0"/>
                          <a:cs typeface="Helvetica Light" charset="0"/>
                        </a:rPr>
                        <a:t> (2.5 years)</a:t>
                      </a:r>
                      <a:endParaRPr lang="en-US" sz="2000" b="0" i="0" dirty="0">
                        <a:latin typeface="Helvetica Light" charset="0"/>
                        <a:ea typeface="Helvetica Light" charset="0"/>
                        <a:cs typeface="Helvetica Light" charset="0"/>
                      </a:endParaRPr>
                    </a:p>
                  </a:txBody>
                  <a:tcPr marL="68580" marR="68580" marT="34290" marB="34290"/>
                </a:tc>
                <a:tc>
                  <a:txBody>
                    <a:bodyPr/>
                    <a:lstStyle/>
                    <a:p>
                      <a:pPr algn="ctr"/>
                      <a:r>
                        <a:rPr lang="en-US" sz="2000" b="0" i="0" dirty="0" smtClean="0">
                          <a:latin typeface="Helvetica Light" charset="0"/>
                          <a:ea typeface="Helvetica Light" charset="0"/>
                          <a:cs typeface="Helvetica Light" charset="0"/>
                        </a:rPr>
                        <a:t>26 months</a:t>
                      </a:r>
                      <a:r>
                        <a:rPr lang="en-US" sz="2000" b="0" i="0" baseline="0" dirty="0" smtClean="0">
                          <a:latin typeface="Helvetica Light" charset="0"/>
                          <a:ea typeface="Helvetica Light" charset="0"/>
                          <a:cs typeface="Helvetica Light" charset="0"/>
                        </a:rPr>
                        <a:t> (2.2 years)</a:t>
                      </a:r>
                      <a:endParaRPr lang="en-US" sz="2000" b="0" i="0" dirty="0">
                        <a:latin typeface="Helvetica Light" charset="0"/>
                        <a:ea typeface="Helvetica Light" charset="0"/>
                        <a:cs typeface="Helvetica Light" charset="0"/>
                      </a:endParaRPr>
                    </a:p>
                  </a:txBody>
                  <a:tcPr marL="68580" marR="68580" marT="34290" marB="34290"/>
                </a:tc>
              </a:tr>
              <a:tr h="297180">
                <a:tc>
                  <a:txBody>
                    <a:bodyPr/>
                    <a:lstStyle/>
                    <a:p>
                      <a:r>
                        <a:rPr lang="en-US" sz="2000" b="0" i="0" kern="1200" dirty="0" smtClean="0">
                          <a:effectLst/>
                          <a:latin typeface="Helvetica Light" charset="0"/>
                          <a:ea typeface="Helvetica Light" charset="0"/>
                          <a:cs typeface="Helvetica Light" charset="0"/>
                        </a:rPr>
                        <a:t>Supervisory level</a:t>
                      </a:r>
                      <a:r>
                        <a:rPr lang="en-US" sz="2000" b="0" i="0" dirty="0" smtClean="0">
                          <a:effectLst/>
                          <a:latin typeface="Helvetica Light" charset="0"/>
                          <a:ea typeface="Helvetica Light" charset="0"/>
                          <a:cs typeface="Helvetica Light" charset="0"/>
                        </a:rPr>
                        <a:t> </a:t>
                      </a:r>
                      <a:endParaRPr lang="en-US" sz="2000" b="0" i="0" dirty="0">
                        <a:latin typeface="Helvetica Light" charset="0"/>
                        <a:ea typeface="Helvetica Light" charset="0"/>
                        <a:cs typeface="Helvetica Light" charset="0"/>
                      </a:endParaRPr>
                    </a:p>
                  </a:txBody>
                  <a:tcPr marL="68580" marR="68580" marT="34290" marB="34290"/>
                </a:tc>
                <a:tc>
                  <a:txBody>
                    <a:bodyPr/>
                    <a:lstStyle/>
                    <a:p>
                      <a:pPr algn="ctr"/>
                      <a:r>
                        <a:rPr lang="en-US" sz="2000" b="0" i="0" dirty="0" smtClean="0">
                          <a:latin typeface="Helvetica Light" charset="0"/>
                          <a:ea typeface="Helvetica Light" charset="0"/>
                          <a:cs typeface="Helvetica Light" charset="0"/>
                        </a:rPr>
                        <a:t>33</a:t>
                      </a:r>
                      <a:r>
                        <a:rPr lang="en-US" sz="2000" b="0" i="0" baseline="0" dirty="0" smtClean="0">
                          <a:latin typeface="Helvetica Light" charset="0"/>
                          <a:ea typeface="Helvetica Light" charset="0"/>
                          <a:cs typeface="Helvetica Light" charset="0"/>
                        </a:rPr>
                        <a:t> months (2.9 years)</a:t>
                      </a:r>
                      <a:endParaRPr lang="en-US" sz="2000" b="0" i="0" dirty="0">
                        <a:latin typeface="Helvetica Light" charset="0"/>
                        <a:ea typeface="Helvetica Light" charset="0"/>
                        <a:cs typeface="Helvetica Light" charset="0"/>
                      </a:endParaRPr>
                    </a:p>
                  </a:txBody>
                  <a:tcPr marL="68580" marR="68580" marT="34290" marB="34290"/>
                </a:tc>
                <a:tc>
                  <a:txBody>
                    <a:bodyPr/>
                    <a:lstStyle/>
                    <a:p>
                      <a:pPr algn="ctr"/>
                      <a:r>
                        <a:rPr lang="en-US" sz="2000" b="0" i="0" dirty="0" smtClean="0">
                          <a:latin typeface="Helvetica Light" charset="0"/>
                          <a:ea typeface="Helvetica Light" charset="0"/>
                          <a:cs typeface="Helvetica Light" charset="0"/>
                        </a:rPr>
                        <a:t>30 months (2.</a:t>
                      </a:r>
                      <a:r>
                        <a:rPr lang="en-US" sz="2000" b="0" i="0" baseline="0" dirty="0" smtClean="0">
                          <a:latin typeface="Helvetica Light" charset="0"/>
                          <a:ea typeface="Helvetica Light" charset="0"/>
                          <a:cs typeface="Helvetica Light" charset="0"/>
                        </a:rPr>
                        <a:t>6 </a:t>
                      </a:r>
                      <a:r>
                        <a:rPr lang="en-US" sz="2000" b="0" i="0" dirty="0" smtClean="0">
                          <a:latin typeface="Helvetica Light" charset="0"/>
                          <a:ea typeface="Helvetica Light" charset="0"/>
                          <a:cs typeface="Helvetica Light" charset="0"/>
                        </a:rPr>
                        <a:t>years)</a:t>
                      </a:r>
                      <a:endParaRPr lang="en-US" sz="2000" b="0" i="0" dirty="0">
                        <a:latin typeface="Helvetica Light" charset="0"/>
                        <a:ea typeface="Helvetica Light" charset="0"/>
                        <a:cs typeface="Helvetica Light" charset="0"/>
                      </a:endParaRPr>
                    </a:p>
                  </a:txBody>
                  <a:tcPr marL="68580" marR="68580" marT="34290" marB="34290"/>
                </a:tc>
              </a:tr>
            </a:tbl>
          </a:graphicData>
        </a:graphic>
      </p:graphicFrame>
      <p:sp>
        <p:nvSpPr>
          <p:cNvPr id="6" name="TextBox 5"/>
          <p:cNvSpPr txBox="1"/>
          <p:nvPr/>
        </p:nvSpPr>
        <p:spPr>
          <a:xfrm>
            <a:off x="628651" y="1998624"/>
            <a:ext cx="7128506" cy="461665"/>
          </a:xfrm>
          <a:prstGeom prst="rect">
            <a:avLst/>
          </a:prstGeom>
          <a:noFill/>
        </p:spPr>
        <p:txBody>
          <a:bodyPr wrap="square" rtlCol="0">
            <a:spAutoFit/>
          </a:bodyPr>
          <a:lstStyle/>
          <a:p>
            <a:r>
              <a:rPr lang="en-US" dirty="0">
                <a:solidFill>
                  <a:schemeClr val="tx1">
                    <a:lumMod val="75000"/>
                    <a:lumOff val="25000"/>
                  </a:schemeClr>
                </a:solidFill>
                <a:latin typeface="Helvetica" charset="0"/>
                <a:ea typeface="Helvetica" charset="0"/>
                <a:cs typeface="Helvetica" charset="0"/>
              </a:rPr>
              <a:t>Average </a:t>
            </a:r>
            <a:r>
              <a:rPr lang="en-US" dirty="0" smtClean="0">
                <a:solidFill>
                  <a:schemeClr val="tx1">
                    <a:lumMod val="75000"/>
                    <a:lumOff val="25000"/>
                  </a:schemeClr>
                </a:solidFill>
                <a:latin typeface="Helvetica" charset="0"/>
                <a:ea typeface="Helvetica" charset="0"/>
                <a:cs typeface="Helvetica" charset="0"/>
              </a:rPr>
              <a:t>suggested promotion </a:t>
            </a:r>
            <a:r>
              <a:rPr lang="en-US" dirty="0">
                <a:solidFill>
                  <a:schemeClr val="tx1">
                    <a:lumMod val="75000"/>
                    <a:lumOff val="25000"/>
                  </a:schemeClr>
                </a:solidFill>
                <a:latin typeface="Helvetica" charset="0"/>
                <a:ea typeface="Helvetica" charset="0"/>
                <a:cs typeface="Helvetica" charset="0"/>
              </a:rPr>
              <a:t>time summary</a:t>
            </a:r>
          </a:p>
        </p:txBody>
      </p:sp>
      <p:sp>
        <p:nvSpPr>
          <p:cNvPr id="8" name="Title 1"/>
          <p:cNvSpPr>
            <a:spLocks noGrp="1"/>
          </p:cNvSpPr>
          <p:nvPr>
            <p:ph type="title"/>
          </p:nvPr>
        </p:nvSpPr>
        <p:spPr>
          <a:xfrm>
            <a:off x="467544" y="188640"/>
            <a:ext cx="8208912" cy="1368152"/>
          </a:xfrm>
        </p:spPr>
        <p:txBody>
          <a:bodyPr/>
          <a:lstStyle/>
          <a:p>
            <a:r>
              <a:rPr lang="en-GB" dirty="0" smtClean="0"/>
              <a:t>Results</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463929273"/>
              </p:ext>
            </p:extLst>
          </p:nvPr>
        </p:nvGraphicFramePr>
        <p:xfrm>
          <a:off x="628650" y="4724400"/>
          <a:ext cx="8047806" cy="1120140"/>
        </p:xfrm>
        <a:graphic>
          <a:graphicData uri="http://schemas.openxmlformats.org/drawingml/2006/table">
            <a:tbl>
              <a:tblPr firstRow="1" bandRow="1">
                <a:tableStyleId>{72833802-FEF1-4C79-8D5D-14CF1EAF98D9}</a:tableStyleId>
              </a:tblPr>
              <a:tblGrid>
                <a:gridCol w="2682602"/>
                <a:gridCol w="2682602"/>
                <a:gridCol w="2682602"/>
              </a:tblGrid>
              <a:tr h="297180">
                <a:tc>
                  <a:txBody>
                    <a:bodyPr/>
                    <a:lstStyle/>
                    <a:p>
                      <a:endParaRPr lang="en-US" sz="2000" b="0" i="0" dirty="0">
                        <a:latin typeface="Helvetica" charset="0"/>
                        <a:ea typeface="Helvetica" charset="0"/>
                        <a:cs typeface="Helvetica" charset="0"/>
                      </a:endParaRPr>
                    </a:p>
                  </a:txBody>
                  <a:tcPr marL="68580" marR="68580" marT="34290" marB="34290">
                    <a:solidFill>
                      <a:schemeClr val="accent2">
                        <a:lumMod val="60000"/>
                        <a:lumOff val="40000"/>
                      </a:schemeClr>
                    </a:solidFill>
                  </a:tcPr>
                </a:tc>
                <a:tc>
                  <a:txBody>
                    <a:bodyPr/>
                    <a:lstStyle/>
                    <a:p>
                      <a:pPr algn="ctr"/>
                      <a:r>
                        <a:rPr lang="en-US" sz="2000" b="0" kern="1200" dirty="0" smtClean="0">
                          <a:effectLst/>
                          <a:latin typeface="Helvetica" charset="0"/>
                          <a:ea typeface="Helvetica" charset="0"/>
                          <a:cs typeface="Helvetica" charset="0"/>
                        </a:rPr>
                        <a:t>Food &amp; Beverage</a:t>
                      </a:r>
                      <a:r>
                        <a:rPr lang="en-US" sz="2000" b="0" dirty="0" smtClean="0">
                          <a:effectLst/>
                          <a:latin typeface="Helvetica" charset="0"/>
                          <a:ea typeface="Helvetica" charset="0"/>
                          <a:cs typeface="Helvetica" charset="0"/>
                        </a:rPr>
                        <a:t> </a:t>
                      </a:r>
                      <a:endParaRPr lang="en-US" sz="2000" b="0" i="0" dirty="0">
                        <a:latin typeface="Helvetica" charset="0"/>
                        <a:ea typeface="Helvetica" charset="0"/>
                        <a:cs typeface="Helvetica" charset="0"/>
                      </a:endParaRPr>
                    </a:p>
                  </a:txBody>
                  <a:tcPr marL="68580" marR="68580" marT="34290" marB="34290">
                    <a:solidFill>
                      <a:schemeClr val="accent2">
                        <a:lumMod val="60000"/>
                        <a:lumOff val="40000"/>
                      </a:schemeClr>
                    </a:solidFill>
                  </a:tcPr>
                </a:tc>
                <a:tc>
                  <a:txBody>
                    <a:bodyPr/>
                    <a:lstStyle/>
                    <a:p>
                      <a:pPr algn="ctr"/>
                      <a:r>
                        <a:rPr lang="en-US" sz="2000" b="0" kern="1200" dirty="0" smtClean="0">
                          <a:effectLst/>
                          <a:latin typeface="Helvetica" charset="0"/>
                          <a:ea typeface="Helvetica" charset="0"/>
                          <a:cs typeface="Helvetica" charset="0"/>
                        </a:rPr>
                        <a:t>Front Office</a:t>
                      </a:r>
                      <a:endParaRPr lang="en-US" sz="2000" b="0" i="0" dirty="0">
                        <a:latin typeface="Helvetica" charset="0"/>
                        <a:ea typeface="Helvetica" charset="0"/>
                        <a:cs typeface="Helvetica" charset="0"/>
                      </a:endParaRPr>
                    </a:p>
                  </a:txBody>
                  <a:tcPr marL="68580" marR="68580" marT="34290" marB="34290">
                    <a:solidFill>
                      <a:schemeClr val="accent2">
                        <a:lumMod val="60000"/>
                        <a:lumOff val="40000"/>
                      </a:schemeClr>
                    </a:solidFill>
                  </a:tcPr>
                </a:tc>
              </a:tr>
              <a:tr h="297180">
                <a:tc>
                  <a:txBody>
                    <a:bodyPr/>
                    <a:lstStyle/>
                    <a:p>
                      <a:r>
                        <a:rPr lang="en-US" sz="2000" b="0" i="0" kern="1200" dirty="0" smtClean="0">
                          <a:effectLst/>
                          <a:latin typeface="Helvetica Light" charset="0"/>
                          <a:ea typeface="Helvetica Light" charset="0"/>
                          <a:cs typeface="Helvetica Light" charset="0"/>
                        </a:rPr>
                        <a:t>Entry level</a:t>
                      </a:r>
                      <a:r>
                        <a:rPr lang="en-US" sz="2000" b="0" i="0" dirty="0" smtClean="0">
                          <a:effectLst/>
                          <a:latin typeface="Helvetica Light" charset="0"/>
                          <a:ea typeface="Helvetica Light" charset="0"/>
                          <a:cs typeface="Helvetica Light" charset="0"/>
                        </a:rPr>
                        <a:t> </a:t>
                      </a:r>
                      <a:endParaRPr lang="en-US" sz="2000" b="0" i="0" dirty="0">
                        <a:latin typeface="Helvetica Light" charset="0"/>
                        <a:ea typeface="Helvetica Light" charset="0"/>
                        <a:cs typeface="Helvetica Light" charset="0"/>
                      </a:endParaRPr>
                    </a:p>
                  </a:txBody>
                  <a:tcPr marL="68580" marR="68580" marT="34290" marB="34290"/>
                </a:tc>
                <a:tc>
                  <a:txBody>
                    <a:bodyPr/>
                    <a:lstStyle/>
                    <a:p>
                      <a:pPr algn="ctr"/>
                      <a:r>
                        <a:rPr lang="en-US" sz="2000" b="0" i="0" kern="1200" dirty="0" smtClean="0">
                          <a:effectLst/>
                          <a:latin typeface="Helvetica Light" charset="0"/>
                          <a:ea typeface="Helvetica Light" charset="0"/>
                          <a:cs typeface="Helvetica Light" charset="0"/>
                        </a:rPr>
                        <a:t>17 months</a:t>
                      </a:r>
                      <a:r>
                        <a:rPr lang="en-US" sz="2000" b="0" i="0" dirty="0" smtClean="0">
                          <a:effectLst/>
                          <a:latin typeface="Helvetica Light" charset="0"/>
                          <a:ea typeface="Helvetica Light" charset="0"/>
                          <a:cs typeface="Helvetica Light" charset="0"/>
                        </a:rPr>
                        <a:t> (1.5</a:t>
                      </a:r>
                      <a:r>
                        <a:rPr lang="en-US" sz="2000" b="0" i="0" baseline="0" dirty="0" smtClean="0">
                          <a:effectLst/>
                          <a:latin typeface="Helvetica Light" charset="0"/>
                          <a:ea typeface="Helvetica Light" charset="0"/>
                          <a:cs typeface="Helvetica Light" charset="0"/>
                        </a:rPr>
                        <a:t> </a:t>
                      </a:r>
                      <a:r>
                        <a:rPr lang="en-US" sz="2000" b="0" i="0" dirty="0" smtClean="0">
                          <a:effectLst/>
                          <a:latin typeface="Helvetica Light" charset="0"/>
                          <a:ea typeface="Helvetica Light" charset="0"/>
                          <a:cs typeface="Helvetica Light" charset="0"/>
                        </a:rPr>
                        <a:t>years)</a:t>
                      </a:r>
                      <a:endParaRPr lang="en-US" sz="2000" b="0" i="0" dirty="0">
                        <a:latin typeface="Helvetica Light" charset="0"/>
                        <a:ea typeface="Helvetica Light" charset="0"/>
                        <a:cs typeface="Helvetica Light" charset="0"/>
                      </a:endParaRPr>
                    </a:p>
                  </a:txBody>
                  <a:tcPr marL="68580" marR="68580" marT="34290" marB="34290"/>
                </a:tc>
                <a:tc>
                  <a:txBody>
                    <a:bodyPr/>
                    <a:lstStyle/>
                    <a:p>
                      <a:pPr algn="ctr"/>
                      <a:r>
                        <a:rPr lang="en-US" sz="2000" b="0" i="0" dirty="0" smtClean="0">
                          <a:latin typeface="Helvetica Light" charset="0"/>
                          <a:ea typeface="Helvetica Light" charset="0"/>
                          <a:cs typeface="Helvetica Light" charset="0"/>
                        </a:rPr>
                        <a:t>18 months</a:t>
                      </a:r>
                      <a:r>
                        <a:rPr lang="en-US" sz="2000" b="0" i="0" baseline="0" dirty="0" smtClean="0">
                          <a:latin typeface="Helvetica Light" charset="0"/>
                          <a:ea typeface="Helvetica Light" charset="0"/>
                          <a:cs typeface="Helvetica Light" charset="0"/>
                        </a:rPr>
                        <a:t> (1.6 years)</a:t>
                      </a:r>
                      <a:endParaRPr lang="en-US" sz="2000" b="0" i="0" dirty="0">
                        <a:latin typeface="Helvetica Light" charset="0"/>
                        <a:ea typeface="Helvetica Light" charset="0"/>
                        <a:cs typeface="Helvetica Light" charset="0"/>
                      </a:endParaRPr>
                    </a:p>
                  </a:txBody>
                  <a:tcPr marL="68580" marR="68580" marT="34290" marB="34290"/>
                </a:tc>
              </a:tr>
              <a:tr h="297180">
                <a:tc>
                  <a:txBody>
                    <a:bodyPr/>
                    <a:lstStyle/>
                    <a:p>
                      <a:r>
                        <a:rPr lang="en-US" sz="2000" b="0" i="0" kern="1200" dirty="0" smtClean="0">
                          <a:effectLst/>
                          <a:latin typeface="Helvetica Light" charset="0"/>
                          <a:ea typeface="Helvetica Light" charset="0"/>
                          <a:cs typeface="Helvetica Light" charset="0"/>
                        </a:rPr>
                        <a:t>Supervisory level</a:t>
                      </a:r>
                      <a:r>
                        <a:rPr lang="en-US" sz="2000" b="0" i="0" dirty="0" smtClean="0">
                          <a:effectLst/>
                          <a:latin typeface="Helvetica Light" charset="0"/>
                          <a:ea typeface="Helvetica Light" charset="0"/>
                          <a:cs typeface="Helvetica Light" charset="0"/>
                        </a:rPr>
                        <a:t> </a:t>
                      </a:r>
                      <a:endParaRPr lang="en-US" sz="2000" b="0" i="0" dirty="0">
                        <a:latin typeface="Helvetica Light" charset="0"/>
                        <a:ea typeface="Helvetica Light" charset="0"/>
                        <a:cs typeface="Helvetica Light" charset="0"/>
                      </a:endParaRPr>
                    </a:p>
                  </a:txBody>
                  <a:tcPr marL="68580" marR="68580" marT="34290" marB="34290"/>
                </a:tc>
                <a:tc>
                  <a:txBody>
                    <a:bodyPr/>
                    <a:lstStyle/>
                    <a:p>
                      <a:pPr algn="ctr"/>
                      <a:r>
                        <a:rPr lang="en-US" sz="2000" b="0" i="0" baseline="0" dirty="0" smtClean="0">
                          <a:latin typeface="Helvetica Light" charset="0"/>
                          <a:ea typeface="Helvetica Light" charset="0"/>
                          <a:cs typeface="Helvetica Light" charset="0"/>
                        </a:rPr>
                        <a:t>19 months (1.7 years)</a:t>
                      </a:r>
                      <a:endParaRPr lang="en-US" sz="2000" b="0" i="0" dirty="0">
                        <a:latin typeface="Helvetica Light" charset="0"/>
                        <a:ea typeface="Helvetica Light" charset="0"/>
                        <a:cs typeface="Helvetica Light" charset="0"/>
                      </a:endParaRPr>
                    </a:p>
                  </a:txBody>
                  <a:tcPr marL="68580" marR="68580" marT="34290" marB="34290"/>
                </a:tc>
                <a:tc>
                  <a:txBody>
                    <a:bodyPr/>
                    <a:lstStyle/>
                    <a:p>
                      <a:pPr algn="ctr"/>
                      <a:r>
                        <a:rPr lang="en-US" sz="2000" b="0" i="0" dirty="0" smtClean="0">
                          <a:latin typeface="Helvetica Light" charset="0"/>
                          <a:ea typeface="Helvetica Light" charset="0"/>
                          <a:cs typeface="Helvetica Light" charset="0"/>
                        </a:rPr>
                        <a:t>21 months (1.9</a:t>
                      </a:r>
                      <a:r>
                        <a:rPr lang="en-US" sz="2000" b="0" i="0" baseline="0" dirty="0" smtClean="0">
                          <a:latin typeface="Helvetica Light" charset="0"/>
                          <a:ea typeface="Helvetica Light" charset="0"/>
                          <a:cs typeface="Helvetica Light" charset="0"/>
                        </a:rPr>
                        <a:t> </a:t>
                      </a:r>
                      <a:r>
                        <a:rPr lang="en-US" sz="2000" b="0" i="0" dirty="0" smtClean="0">
                          <a:latin typeface="Helvetica Light" charset="0"/>
                          <a:ea typeface="Helvetica Light" charset="0"/>
                          <a:cs typeface="Helvetica Light" charset="0"/>
                        </a:rPr>
                        <a:t>years)</a:t>
                      </a:r>
                      <a:endParaRPr lang="en-US" sz="2000" b="0" i="0" dirty="0">
                        <a:latin typeface="Helvetica Light" charset="0"/>
                        <a:ea typeface="Helvetica Light" charset="0"/>
                        <a:cs typeface="Helvetica Light" charset="0"/>
                      </a:endParaRPr>
                    </a:p>
                  </a:txBody>
                  <a:tcPr marL="68580" marR="68580" marT="34290" marB="34290"/>
                </a:tc>
              </a:tr>
            </a:tbl>
          </a:graphicData>
        </a:graphic>
      </p:graphicFrame>
      <p:sp>
        <p:nvSpPr>
          <p:cNvPr id="10" name="TextBox 9"/>
          <p:cNvSpPr txBox="1"/>
          <p:nvPr/>
        </p:nvSpPr>
        <p:spPr>
          <a:xfrm>
            <a:off x="628650" y="4262735"/>
            <a:ext cx="7128506" cy="461665"/>
          </a:xfrm>
          <a:prstGeom prst="rect">
            <a:avLst/>
          </a:prstGeom>
          <a:noFill/>
        </p:spPr>
        <p:txBody>
          <a:bodyPr wrap="square" rtlCol="0">
            <a:spAutoFit/>
          </a:bodyPr>
          <a:lstStyle/>
          <a:p>
            <a:r>
              <a:rPr lang="en-US" dirty="0" smtClean="0">
                <a:solidFill>
                  <a:schemeClr val="tx1">
                    <a:lumMod val="75000"/>
                    <a:lumOff val="25000"/>
                  </a:schemeClr>
                </a:solidFill>
                <a:latin typeface="Helvetica" charset="0"/>
                <a:ea typeface="Helvetica" charset="0"/>
                <a:cs typeface="Helvetica" charset="0"/>
              </a:rPr>
              <a:t>Average expected promotion </a:t>
            </a:r>
            <a:r>
              <a:rPr lang="en-US" dirty="0">
                <a:solidFill>
                  <a:schemeClr val="tx1">
                    <a:lumMod val="75000"/>
                    <a:lumOff val="25000"/>
                  </a:schemeClr>
                </a:solidFill>
                <a:latin typeface="Helvetica" charset="0"/>
                <a:ea typeface="Helvetica" charset="0"/>
                <a:cs typeface="Helvetica" charset="0"/>
              </a:rPr>
              <a:t>time summary</a:t>
            </a:r>
          </a:p>
        </p:txBody>
      </p:sp>
    </p:spTree>
    <p:extLst>
      <p:ext uri="{BB962C8B-B14F-4D97-AF65-F5344CB8AC3E}">
        <p14:creationId xmlns:p14="http://schemas.microsoft.com/office/powerpoint/2010/main" val="1546135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Introduction</a:t>
            </a:r>
            <a:endParaRPr lang="de-AT" dirty="0"/>
          </a:p>
        </p:txBody>
      </p:sp>
      <p:sp>
        <p:nvSpPr>
          <p:cNvPr id="3" name="Inhaltsplatzhalter 2"/>
          <p:cNvSpPr>
            <a:spLocks noGrp="1"/>
          </p:cNvSpPr>
          <p:nvPr>
            <p:ph idx="1"/>
          </p:nvPr>
        </p:nvSpPr>
        <p:spPr>
          <a:xfrm>
            <a:off x="457200" y="1700808"/>
            <a:ext cx="8382000" cy="442535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AT" b="1" dirty="0" smtClean="0"/>
              <a:t>Macao</a:t>
            </a:r>
            <a:endParaRPr lang="en-US" dirty="0">
              <a:solidFill>
                <a:prstClr val="black"/>
              </a:solidFill>
              <a:latin typeface="Helvetica" charset="0"/>
              <a:ea typeface="Helvetica" charset="0"/>
              <a:cs typeface="Helvetica" charset="0"/>
            </a:endParaRPr>
          </a:p>
          <a:p>
            <a:pPr>
              <a:buFont typeface="Wingdings" charset="2"/>
              <a:buChar char="§"/>
            </a:pPr>
            <a:r>
              <a:rPr lang="en-US" sz="2500" dirty="0" smtClean="0">
                <a:solidFill>
                  <a:prstClr val="black"/>
                </a:solidFill>
                <a:latin typeface="Helvetica" charset="0"/>
                <a:ea typeface="Helvetica" charset="0"/>
                <a:cs typeface="Helvetica" charset="0"/>
              </a:rPr>
              <a:t>Former workers were </a:t>
            </a:r>
            <a:r>
              <a:rPr lang="en-US" sz="2500" b="1" dirty="0" smtClean="0">
                <a:solidFill>
                  <a:prstClr val="black"/>
                </a:solidFill>
                <a:latin typeface="Helvetica" charset="0"/>
                <a:ea typeface="Helvetica" charset="0"/>
                <a:cs typeface="Helvetica" charset="0"/>
              </a:rPr>
              <a:t>promoted </a:t>
            </a:r>
            <a:r>
              <a:rPr lang="en-US" sz="2500" b="1" dirty="0">
                <a:solidFill>
                  <a:prstClr val="black"/>
                </a:solidFill>
                <a:latin typeface="Helvetica" charset="0"/>
                <a:ea typeface="Helvetica" charset="0"/>
                <a:cs typeface="Helvetica" charset="0"/>
              </a:rPr>
              <a:t>prematurely </a:t>
            </a:r>
            <a:r>
              <a:rPr lang="en-US" sz="2500" dirty="0" smtClean="0">
                <a:solidFill>
                  <a:prstClr val="black"/>
                </a:solidFill>
                <a:latin typeface="Helvetica" charset="0"/>
                <a:ea typeface="Helvetica" charset="0"/>
                <a:cs typeface="Helvetica" charset="0"/>
              </a:rPr>
              <a:t>due to labor shortage </a:t>
            </a:r>
            <a:r>
              <a:rPr lang="en-US" sz="2500" dirty="0" smtClean="0">
                <a:solidFill>
                  <a:prstClr val="black"/>
                </a:solidFill>
                <a:latin typeface="Helvetica Light" charset="0"/>
                <a:ea typeface="Helvetica Light" charset="0"/>
                <a:cs typeface="Helvetica Light" charset="0"/>
              </a:rPr>
              <a:t>(Chan </a:t>
            </a:r>
            <a:r>
              <a:rPr lang="en-US" sz="2500" dirty="0">
                <a:solidFill>
                  <a:prstClr val="black"/>
                </a:solidFill>
                <a:latin typeface="Helvetica Light" charset="0"/>
                <a:ea typeface="Helvetica Light" charset="0"/>
                <a:cs typeface="Helvetica Light" charset="0"/>
              </a:rPr>
              <a:t>&amp; Kuok, 2011)</a:t>
            </a:r>
          </a:p>
          <a:p>
            <a:pPr marL="0" indent="0">
              <a:buNone/>
            </a:pPr>
            <a:endParaRPr lang="en-US" dirty="0">
              <a:latin typeface="Helvetica Light" charset="0"/>
              <a:ea typeface="Helvetica Light" charset="0"/>
              <a:cs typeface="Helvetica Light"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de-AT" b="1" dirty="0"/>
          </a:p>
        </p:txBody>
      </p:sp>
    </p:spTree>
    <p:extLst>
      <p:ext uri="{BB962C8B-B14F-4D97-AF65-F5344CB8AC3E}">
        <p14:creationId xmlns:p14="http://schemas.microsoft.com/office/powerpoint/2010/main" val="5209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graphicFrame>
        <p:nvGraphicFramePr>
          <p:cNvPr id="4" name="Chart 3"/>
          <p:cNvGraphicFramePr/>
          <p:nvPr>
            <p:extLst>
              <p:ext uri="{D42A27DB-BD31-4B8C-83A1-F6EECF244321}">
                <p14:modId xmlns:p14="http://schemas.microsoft.com/office/powerpoint/2010/main" val="320285251"/>
              </p:ext>
            </p:extLst>
          </p:nvPr>
        </p:nvGraphicFramePr>
        <p:xfrm>
          <a:off x="467545" y="1828800"/>
          <a:ext cx="8208912"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1441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a:t>
            </a:r>
          </a:p>
        </p:txBody>
      </p:sp>
      <p:graphicFrame>
        <p:nvGraphicFramePr>
          <p:cNvPr id="4" name="Chart 3"/>
          <p:cNvGraphicFramePr/>
          <p:nvPr>
            <p:extLst>
              <p:ext uri="{D42A27DB-BD31-4B8C-83A1-F6EECF244321}">
                <p14:modId xmlns:p14="http://schemas.microsoft.com/office/powerpoint/2010/main" val="1078196311"/>
              </p:ext>
            </p:extLst>
          </p:nvPr>
        </p:nvGraphicFramePr>
        <p:xfrm>
          <a:off x="724417" y="2236103"/>
          <a:ext cx="7695165" cy="390755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752600" y="2051437"/>
            <a:ext cx="8676456" cy="400110"/>
          </a:xfrm>
          <a:prstGeom prst="rect">
            <a:avLst/>
          </a:prstGeom>
        </p:spPr>
        <p:txBody>
          <a:bodyPr wrap="square">
            <a:spAutoFit/>
          </a:bodyPr>
          <a:lstStyle/>
          <a:p>
            <a:pPr marL="0" marR="0">
              <a:spcBef>
                <a:spcPts val="0"/>
              </a:spcBef>
              <a:spcAft>
                <a:spcPts val="0"/>
              </a:spcAft>
            </a:pPr>
            <a:r>
              <a:rPr lang="en-GB" sz="2000" dirty="0" smtClean="0">
                <a:latin typeface="Helvetica" charset="0"/>
                <a:ea typeface="Helvetica" charset="0"/>
                <a:cs typeface="Helvetica" charset="0"/>
              </a:rPr>
              <a:t>Percentage of OB Employees Who Intend to Quit</a:t>
            </a:r>
            <a:endParaRPr lang="en-US" sz="2000" dirty="0">
              <a:effectLst/>
              <a:latin typeface="Helvetica" charset="0"/>
              <a:ea typeface="Helvetica" charset="0"/>
              <a:cs typeface="Helvetica" charset="0"/>
            </a:endParaRPr>
          </a:p>
        </p:txBody>
      </p:sp>
    </p:spTree>
    <p:extLst>
      <p:ext uri="{BB962C8B-B14F-4D97-AF65-F5344CB8AC3E}">
        <p14:creationId xmlns:p14="http://schemas.microsoft.com/office/powerpoint/2010/main" val="182313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9" name="Rectangle 8"/>
          <p:cNvSpPr/>
          <p:nvPr/>
        </p:nvSpPr>
        <p:spPr>
          <a:xfrm>
            <a:off x="1377182" y="2057727"/>
            <a:ext cx="6161856" cy="707886"/>
          </a:xfrm>
          <a:prstGeom prst="rect">
            <a:avLst/>
          </a:prstGeom>
        </p:spPr>
        <p:txBody>
          <a:bodyPr wrap="square">
            <a:spAutoFit/>
          </a:bodyPr>
          <a:lstStyle/>
          <a:p>
            <a:pPr marL="0" marR="0">
              <a:spcBef>
                <a:spcPts val="0"/>
              </a:spcBef>
              <a:spcAft>
                <a:spcPts val="0"/>
              </a:spcAft>
            </a:pPr>
            <a:r>
              <a:rPr lang="en-GB" sz="2000" dirty="0" smtClean="0">
                <a:latin typeface="Helvetica" charset="0"/>
                <a:ea typeface="Helvetica" charset="0"/>
                <a:cs typeface="Helvetica" charset="0"/>
              </a:rPr>
              <a:t>Cross tabulation </a:t>
            </a:r>
            <a:r>
              <a:rPr lang="en-GB" sz="2000" dirty="0">
                <a:latin typeface="Helvetica" charset="0"/>
                <a:ea typeface="Helvetica" charset="0"/>
                <a:cs typeface="Helvetica" charset="0"/>
              </a:rPr>
              <a:t>of </a:t>
            </a:r>
            <a:r>
              <a:rPr lang="en-GB" sz="2000" dirty="0" smtClean="0">
                <a:latin typeface="Helvetica" charset="0"/>
                <a:ea typeface="Helvetica" charset="0"/>
                <a:cs typeface="Helvetica" charset="0"/>
              </a:rPr>
              <a:t>the Association of </a:t>
            </a:r>
          </a:p>
          <a:p>
            <a:pPr marL="0" marR="0">
              <a:spcBef>
                <a:spcPts val="0"/>
              </a:spcBef>
              <a:spcAft>
                <a:spcPts val="0"/>
              </a:spcAft>
            </a:pPr>
            <a:r>
              <a:rPr lang="en-GB" sz="2000" dirty="0" smtClean="0">
                <a:latin typeface="Helvetica" charset="0"/>
                <a:ea typeface="Helvetica" charset="0"/>
                <a:cs typeface="Helvetica" charset="0"/>
              </a:rPr>
              <a:t>Promotion </a:t>
            </a:r>
            <a:r>
              <a:rPr lang="en-GB" sz="2000" dirty="0">
                <a:latin typeface="Helvetica" charset="0"/>
                <a:ea typeface="Helvetica" charset="0"/>
                <a:cs typeface="Helvetica" charset="0"/>
              </a:rPr>
              <a:t>Perception </a:t>
            </a:r>
            <a:r>
              <a:rPr lang="en-GB" sz="2000" dirty="0" smtClean="0">
                <a:latin typeface="Helvetica" charset="0"/>
                <a:ea typeface="Helvetica" charset="0"/>
                <a:cs typeface="Helvetica" charset="0"/>
              </a:rPr>
              <a:t>with </a:t>
            </a:r>
            <a:r>
              <a:rPr lang="en-GB" sz="2000" dirty="0">
                <a:latin typeface="Helvetica" charset="0"/>
                <a:ea typeface="Helvetica" charset="0"/>
                <a:cs typeface="Helvetica" charset="0"/>
              </a:rPr>
              <a:t>Intention to Quit/Stay</a:t>
            </a:r>
            <a:endParaRPr lang="en-US" dirty="0">
              <a:effectLst/>
              <a:latin typeface="Helvetica" charset="0"/>
              <a:ea typeface="Helvetica" charset="0"/>
              <a:cs typeface="Helvetica"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301815857"/>
              </p:ext>
            </p:extLst>
          </p:nvPr>
        </p:nvGraphicFramePr>
        <p:xfrm>
          <a:off x="1443038" y="2743200"/>
          <a:ext cx="6096000" cy="1584960"/>
        </p:xfrm>
        <a:graphic>
          <a:graphicData uri="http://schemas.openxmlformats.org/drawingml/2006/table">
            <a:tbl>
              <a:tblPr firstRow="1" bandRow="1">
                <a:tableStyleId>{72833802-FEF1-4C79-8D5D-14CF1EAF98D9}</a:tableStyleId>
              </a:tblPr>
              <a:tblGrid>
                <a:gridCol w="2032000"/>
                <a:gridCol w="2032000"/>
                <a:gridCol w="2032000"/>
              </a:tblGrid>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i="0" dirty="0" smtClean="0">
                          <a:solidFill>
                            <a:schemeClr val="bg1"/>
                          </a:solidFill>
                          <a:latin typeface="Helvetica Light" charset="0"/>
                          <a:ea typeface="Helvetica Light" charset="0"/>
                          <a:cs typeface="Helvetica Light" charset="0"/>
                        </a:rPr>
                        <a:t>Promotion Perception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en-GB" sz="2000" b="0" i="0" kern="1200" dirty="0" smtClean="0">
                          <a:solidFill>
                            <a:schemeClr val="bg1"/>
                          </a:solidFill>
                          <a:effectLst/>
                          <a:latin typeface="Helvetica Light" charset="0"/>
                          <a:ea typeface="Helvetica Light" charset="0"/>
                          <a:cs typeface="Helvetica Light" charset="0"/>
                        </a:rPr>
                        <a:t>Intention to Quit/Stay</a:t>
                      </a:r>
                      <a:r>
                        <a:rPr lang="en-US" sz="2000" b="0" i="0" dirty="0" smtClean="0">
                          <a:effectLst/>
                          <a:latin typeface="Helvetica Light" charset="0"/>
                          <a:ea typeface="Helvetica Light" charset="0"/>
                          <a:cs typeface="Helvetica Light" charset="0"/>
                        </a:rPr>
                        <a: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GB" dirty="0"/>
                    </a:p>
                  </a:txBody>
                  <a:tcPr/>
                </a:tc>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i="0" dirty="0" smtClean="0">
                        <a:latin typeface="Helvetica Light" charset="0"/>
                        <a:ea typeface="Helvetica Light" charset="0"/>
                        <a:cs typeface="Helvetica Light" charset="0"/>
                      </a:endParaRPr>
                    </a:p>
                  </a:txBody>
                  <a:tcPr>
                    <a:solidFill>
                      <a:schemeClr val="accent2"/>
                    </a:solidFill>
                  </a:tcPr>
                </a:tc>
                <a:tc>
                  <a:txBody>
                    <a:bodyPr/>
                    <a:lstStyle/>
                    <a:p>
                      <a:pPr algn="ctr"/>
                      <a:r>
                        <a:rPr lang="en-US" sz="2000" b="0" i="0" dirty="0" smtClean="0">
                          <a:solidFill>
                            <a:schemeClr val="bg1"/>
                          </a:solidFill>
                          <a:effectLst/>
                          <a:latin typeface="Helvetica Light" charset="0"/>
                          <a:ea typeface="Helvetica Light" charset="0"/>
                          <a:cs typeface="Helvetica Light" charset="0"/>
                        </a:rPr>
                        <a:t>Intention to Quit</a:t>
                      </a:r>
                      <a:endParaRPr lang="en-GB" sz="2000" b="0" i="0" dirty="0">
                        <a:solidFill>
                          <a:schemeClr val="bg1"/>
                        </a:solidFill>
                        <a:latin typeface="Helvetica Light" charset="0"/>
                        <a:ea typeface="Helvetica Light" charset="0"/>
                        <a:cs typeface="Helvetica Light"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2000" b="0" i="0" dirty="0" smtClean="0">
                          <a:solidFill>
                            <a:schemeClr val="bg1"/>
                          </a:solidFill>
                          <a:effectLst/>
                          <a:latin typeface="Helvetica Light" charset="0"/>
                          <a:ea typeface="Helvetica Light" charset="0"/>
                          <a:cs typeface="Helvetica Light" charset="0"/>
                        </a:rPr>
                        <a:t>Intention to Stay</a:t>
                      </a:r>
                      <a:endParaRPr lang="en-GB" sz="2000" b="0" i="0" dirty="0">
                        <a:solidFill>
                          <a:schemeClr val="bg1"/>
                        </a:solidFill>
                        <a:latin typeface="Helvetica Light" charset="0"/>
                        <a:ea typeface="Helvetica Light" charset="0"/>
                        <a:cs typeface="Helvetica Light"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r h="370840">
                <a:tc>
                  <a:txBody>
                    <a:bodyPr/>
                    <a:lstStyle/>
                    <a:p>
                      <a:r>
                        <a:rPr lang="en-GB" sz="2000" b="0" i="0" dirty="0" smtClean="0">
                          <a:latin typeface="Helvetica Light" charset="0"/>
                          <a:ea typeface="Helvetica Light" charset="0"/>
                          <a:cs typeface="Helvetica Light" charset="0"/>
                        </a:rPr>
                        <a:t>OB</a:t>
                      </a:r>
                      <a:endParaRPr lang="en-GB" sz="2000" b="0" i="0" dirty="0">
                        <a:latin typeface="Helvetica Light" charset="0"/>
                        <a:ea typeface="Helvetica Light" charset="0"/>
                        <a:cs typeface="Helvetica Light" charset="0"/>
                      </a:endParaRPr>
                    </a:p>
                  </a:txBody>
                  <a:tcP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tcPr>
                </a:tc>
                <a:tc>
                  <a:txBody>
                    <a:bodyPr/>
                    <a:lstStyle/>
                    <a:p>
                      <a:pPr algn="ctr"/>
                      <a:r>
                        <a:rPr lang="en-GB" sz="2000" b="0" i="0" dirty="0" smtClean="0">
                          <a:latin typeface="Helvetica Light" charset="0"/>
                          <a:ea typeface="Helvetica Light" charset="0"/>
                          <a:cs typeface="Helvetica Light" charset="0"/>
                        </a:rPr>
                        <a:t>38 (83%)</a:t>
                      </a:r>
                      <a:endParaRPr lang="en-GB" sz="2000" b="0" i="0" dirty="0">
                        <a:latin typeface="Helvetica Light" charset="0"/>
                        <a:ea typeface="Helvetica Light" charset="0"/>
                        <a:cs typeface="Helvetica Light" charset="0"/>
                      </a:endParaRPr>
                    </a:p>
                  </a:txBody>
                  <a:tcP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tcPr>
                </a:tc>
                <a:tc>
                  <a:txBody>
                    <a:bodyPr/>
                    <a:lstStyle/>
                    <a:p>
                      <a:pPr algn="ctr"/>
                      <a:r>
                        <a:rPr lang="en-GB" sz="2000" b="0" i="0" dirty="0" smtClean="0">
                          <a:latin typeface="Helvetica Light" charset="0"/>
                          <a:ea typeface="Helvetica Light" charset="0"/>
                          <a:cs typeface="Helvetica Light" charset="0"/>
                        </a:rPr>
                        <a:t>8 (17%)</a:t>
                      </a:r>
                      <a:endParaRPr lang="en-GB" sz="2000" b="0" i="0" dirty="0">
                        <a:latin typeface="Helvetica Light" charset="0"/>
                        <a:ea typeface="Helvetica Light" charset="0"/>
                        <a:cs typeface="Helvetica Light" charset="0"/>
                      </a:endParaRPr>
                    </a:p>
                  </a:txBody>
                  <a:tcP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tcPr>
                </a:tc>
              </a:tr>
              <a:tr h="370840">
                <a:tc>
                  <a:txBody>
                    <a:bodyPr/>
                    <a:lstStyle/>
                    <a:p>
                      <a:r>
                        <a:rPr lang="en-GB" sz="2000" b="0" i="0" dirty="0" smtClean="0">
                          <a:latin typeface="Helvetica Light" charset="0"/>
                          <a:ea typeface="Helvetica Light" charset="0"/>
                          <a:cs typeface="Helvetica Light" charset="0"/>
                        </a:rPr>
                        <a:t>Non-OB</a:t>
                      </a:r>
                      <a:endParaRPr lang="en-GB" sz="2000" b="0" i="0" dirty="0">
                        <a:latin typeface="Helvetica Light" charset="0"/>
                        <a:ea typeface="Helvetica Light" charset="0"/>
                        <a:cs typeface="Helvetica Light" charset="0"/>
                      </a:endParaRPr>
                    </a:p>
                  </a:txBody>
                  <a:tcP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tcPr>
                </a:tc>
                <a:tc>
                  <a:txBody>
                    <a:bodyPr/>
                    <a:lstStyle/>
                    <a:p>
                      <a:pPr algn="ctr"/>
                      <a:r>
                        <a:rPr lang="en-GB" sz="2000" b="0" i="0" dirty="0" smtClean="0">
                          <a:latin typeface="Helvetica Light" charset="0"/>
                          <a:ea typeface="Helvetica Light" charset="0"/>
                          <a:cs typeface="Helvetica Light" charset="0"/>
                        </a:rPr>
                        <a:t>16 (53%)</a:t>
                      </a:r>
                      <a:endParaRPr lang="en-GB" sz="2000" b="0" i="0" dirty="0">
                        <a:latin typeface="Helvetica Light" charset="0"/>
                        <a:ea typeface="Helvetica Light" charset="0"/>
                        <a:cs typeface="Helvetica Light" charset="0"/>
                      </a:endParaRPr>
                    </a:p>
                  </a:txBody>
                  <a:tcP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tcPr>
                </a:tc>
                <a:tc>
                  <a:txBody>
                    <a:bodyPr/>
                    <a:lstStyle/>
                    <a:p>
                      <a:pPr algn="ctr"/>
                      <a:r>
                        <a:rPr lang="en-GB" sz="2000" b="0" i="0" dirty="0" smtClean="0">
                          <a:latin typeface="Helvetica Light" charset="0"/>
                          <a:ea typeface="Helvetica Light" charset="0"/>
                          <a:cs typeface="Helvetica Light" charset="0"/>
                        </a:rPr>
                        <a:t>14 (47%)</a:t>
                      </a:r>
                      <a:endParaRPr lang="en-GB" sz="2000" b="0" i="0" dirty="0">
                        <a:latin typeface="Helvetica Light" charset="0"/>
                        <a:ea typeface="Helvetica Light" charset="0"/>
                        <a:cs typeface="Helvetica Light" charset="0"/>
                      </a:endParaRPr>
                    </a:p>
                  </a:txBody>
                  <a:tcP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tcPr>
                </a:tc>
              </a:tr>
            </a:tbl>
          </a:graphicData>
        </a:graphic>
      </p:graphicFrame>
      <p:sp>
        <p:nvSpPr>
          <p:cNvPr id="11" name="Rectangle 10"/>
          <p:cNvSpPr/>
          <p:nvPr/>
        </p:nvSpPr>
        <p:spPr>
          <a:xfrm>
            <a:off x="228600" y="4419600"/>
            <a:ext cx="7162800" cy="400110"/>
          </a:xfrm>
          <a:prstGeom prst="rect">
            <a:avLst/>
          </a:prstGeom>
        </p:spPr>
        <p:txBody>
          <a:bodyPr wrap="square">
            <a:spAutoFit/>
          </a:bodyPr>
          <a:lstStyle/>
          <a:p>
            <a:pPr marL="0" marR="0" algn="ctr">
              <a:spcBef>
                <a:spcPts val="0"/>
              </a:spcBef>
              <a:spcAft>
                <a:spcPts val="0"/>
              </a:spcAft>
            </a:pPr>
            <a:r>
              <a:rPr lang="en-GB" sz="2000" dirty="0">
                <a:latin typeface="Helvetica Light" charset="0"/>
                <a:ea typeface="Helvetica Light" charset="0"/>
                <a:cs typeface="Helvetica Light" charset="0"/>
              </a:rPr>
              <a:t>Note. </a:t>
            </a:r>
            <a:r>
              <a:rPr lang="en-GB" sz="2000" dirty="0">
                <a:latin typeface="Helvetica Light" charset="0"/>
                <a:ea typeface="Helvetica Light" charset="0"/>
                <a:cs typeface="Helvetica Light" charset="0"/>
                <a:sym typeface="Symbol" charset="2"/>
              </a:rPr>
              <a:t></a:t>
            </a:r>
            <a:r>
              <a:rPr lang="en-GB" sz="2000" baseline="30000" dirty="0">
                <a:latin typeface="Helvetica Light" charset="0"/>
                <a:ea typeface="Helvetica Light" charset="0"/>
                <a:cs typeface="Helvetica Light" charset="0"/>
              </a:rPr>
              <a:t>2</a:t>
            </a:r>
            <a:r>
              <a:rPr lang="en-GB" sz="2000" dirty="0">
                <a:latin typeface="Helvetica Light" charset="0"/>
                <a:ea typeface="Helvetica Light" charset="0"/>
                <a:cs typeface="Helvetica Light" charset="0"/>
              </a:rPr>
              <a:t> = 7.57, </a:t>
            </a:r>
            <a:r>
              <a:rPr lang="en-GB" sz="2000" dirty="0" err="1">
                <a:latin typeface="Helvetica Light" charset="0"/>
                <a:ea typeface="Helvetica Light" charset="0"/>
                <a:cs typeface="Helvetica Light" charset="0"/>
              </a:rPr>
              <a:t>df</a:t>
            </a:r>
            <a:r>
              <a:rPr lang="en-GB" sz="2000" dirty="0">
                <a:latin typeface="Helvetica Light" charset="0"/>
                <a:ea typeface="Helvetica Light" charset="0"/>
                <a:cs typeface="Helvetica Light" charset="0"/>
              </a:rPr>
              <a:t> = 1. N = 76. </a:t>
            </a:r>
            <a:r>
              <a:rPr lang="en-GB" sz="2000" dirty="0" smtClean="0">
                <a:latin typeface="Helvetica Light" charset="0"/>
                <a:ea typeface="Helvetica Light" charset="0"/>
                <a:cs typeface="Helvetica Light" charset="0"/>
              </a:rPr>
              <a:t>*</a:t>
            </a:r>
            <a:r>
              <a:rPr lang="en-GB" sz="2000" dirty="0">
                <a:latin typeface="Helvetica Light" charset="0"/>
                <a:ea typeface="Helvetica Light" charset="0"/>
                <a:cs typeface="Helvetica Light" charset="0"/>
              </a:rPr>
              <a:t>p &lt; 0.05.</a:t>
            </a:r>
            <a:endParaRPr lang="en-US" sz="2000" dirty="0">
              <a:effectLst/>
              <a:latin typeface="Helvetica Light" charset="0"/>
              <a:ea typeface="Helvetica Light" charset="0"/>
              <a:cs typeface="Helvetica Light" charset="0"/>
            </a:endParaRPr>
          </a:p>
        </p:txBody>
      </p:sp>
    </p:spTree>
    <p:extLst>
      <p:ext uri="{BB962C8B-B14F-4D97-AF65-F5344CB8AC3E}">
        <p14:creationId xmlns:p14="http://schemas.microsoft.com/office/powerpoint/2010/main" val="316753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p:txBody>
          <a:bodyPr>
            <a:normAutofit/>
          </a:bodyPr>
          <a:lstStyle/>
          <a:p>
            <a:pPr marL="0" indent="0">
              <a:spcBef>
                <a:spcPts val="0"/>
              </a:spcBef>
              <a:buNone/>
            </a:pPr>
            <a:r>
              <a:rPr lang="en-GB" sz="2400" dirty="0" smtClean="0">
                <a:latin typeface="Helvetica" charset="0"/>
                <a:ea typeface="Helvetica" charset="0"/>
                <a:cs typeface="Helvetica" charset="0"/>
              </a:rPr>
              <a:t>Young adults tend to be optimistically biased on their future </a:t>
            </a:r>
            <a:r>
              <a:rPr lang="en-GB" sz="2400" dirty="0" smtClean="0">
                <a:latin typeface="Helvetica Light" charset="0"/>
                <a:ea typeface="Helvetica Light" charset="0"/>
                <a:cs typeface="Helvetica Light" charset="0"/>
              </a:rPr>
              <a:t>(Weinstein, 1980; </a:t>
            </a:r>
            <a:r>
              <a:rPr lang="en-US" sz="2400" dirty="0" err="1" smtClean="0"/>
              <a:t>Pyszczynski</a:t>
            </a:r>
            <a:r>
              <a:rPr lang="en-US" sz="2400" dirty="0" smtClean="0"/>
              <a:t> et al., 1987)</a:t>
            </a:r>
          </a:p>
          <a:p>
            <a:pPr>
              <a:spcBef>
                <a:spcPts val="0"/>
              </a:spcBef>
              <a:buFont typeface="Wingdings" charset="2"/>
              <a:buChar char="Ø"/>
            </a:pPr>
            <a:r>
              <a:rPr lang="en-US" sz="2400" dirty="0" smtClean="0">
                <a:latin typeface="Helvetica" charset="0"/>
                <a:ea typeface="Helvetica" charset="0"/>
                <a:cs typeface="Helvetica" charset="0"/>
              </a:rPr>
              <a:t>41% were aged 18-24</a:t>
            </a:r>
            <a:endParaRPr lang="en-US" sz="2400" dirty="0" smtClean="0"/>
          </a:p>
          <a:p>
            <a:pPr>
              <a:spcBef>
                <a:spcPts val="0"/>
              </a:spcBef>
              <a:buFont typeface="Wingdings" charset="2"/>
              <a:buChar char="§"/>
            </a:pPr>
            <a:endParaRPr lang="en-US" sz="2400" dirty="0" smtClean="0">
              <a:latin typeface="Helvetica Light" charset="0"/>
              <a:ea typeface="Helvetica Light" charset="0"/>
              <a:cs typeface="Helvetica Light" charset="0"/>
            </a:endParaRPr>
          </a:p>
          <a:p>
            <a:pPr marL="0" indent="0">
              <a:lnSpc>
                <a:spcPct val="100000"/>
              </a:lnSpc>
              <a:spcBef>
                <a:spcPts val="0"/>
              </a:spcBef>
              <a:buNone/>
            </a:pPr>
            <a:endParaRPr lang="en-GB" sz="2400" dirty="0">
              <a:latin typeface="Helvetica" charset="0"/>
              <a:ea typeface="Helvetica" charset="0"/>
              <a:cs typeface="Helvetica" charset="0"/>
            </a:endParaRPr>
          </a:p>
          <a:p>
            <a:endParaRPr lang="en-GB" sz="2400" dirty="0" smtClean="0">
              <a:solidFill>
                <a:srgbClr val="FF0000"/>
              </a:solidFill>
            </a:endParaRPr>
          </a:p>
          <a:p>
            <a:endParaRPr lang="en-GB" sz="2400" dirty="0" smtClean="0">
              <a:solidFill>
                <a:srgbClr val="FF0000"/>
              </a:solidFill>
            </a:endParaRPr>
          </a:p>
        </p:txBody>
      </p:sp>
    </p:spTree>
    <p:extLst>
      <p:ext uri="{BB962C8B-B14F-4D97-AF65-F5344CB8AC3E}">
        <p14:creationId xmlns:p14="http://schemas.microsoft.com/office/powerpoint/2010/main" val="7340527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p:txBody>
          <a:bodyPr>
            <a:normAutofit/>
          </a:bodyPr>
          <a:lstStyle/>
          <a:p>
            <a:pPr marL="0" indent="0">
              <a:spcBef>
                <a:spcPts val="0"/>
              </a:spcBef>
              <a:buNone/>
            </a:pPr>
            <a:r>
              <a:rPr lang="en-GB" sz="2400" dirty="0" smtClean="0">
                <a:latin typeface="Helvetica" charset="0"/>
                <a:ea typeface="Helvetica" charset="0"/>
                <a:cs typeface="Helvetica" charset="0"/>
              </a:rPr>
              <a:t>Young adults tend to be optimistically biased on their future </a:t>
            </a:r>
            <a:r>
              <a:rPr lang="en-GB" sz="2400" dirty="0" smtClean="0">
                <a:latin typeface="Helvetica Light" charset="0"/>
                <a:ea typeface="Helvetica Light" charset="0"/>
                <a:cs typeface="Helvetica Light" charset="0"/>
              </a:rPr>
              <a:t>(Weinstein, 1980; </a:t>
            </a:r>
            <a:r>
              <a:rPr lang="en-US" sz="2400" dirty="0" err="1" smtClean="0"/>
              <a:t>Pyszczynski</a:t>
            </a:r>
            <a:r>
              <a:rPr lang="en-US" sz="2400" dirty="0" smtClean="0"/>
              <a:t> et al., 1987)</a:t>
            </a:r>
          </a:p>
          <a:p>
            <a:pPr>
              <a:spcBef>
                <a:spcPts val="0"/>
              </a:spcBef>
              <a:buFont typeface="Wingdings" charset="2"/>
              <a:buChar char="Ø"/>
            </a:pPr>
            <a:r>
              <a:rPr lang="en-US" sz="2400" dirty="0" smtClean="0">
                <a:latin typeface="Helvetica" charset="0"/>
                <a:ea typeface="Helvetica" charset="0"/>
                <a:cs typeface="Helvetica" charset="0"/>
              </a:rPr>
              <a:t>41% were aged 18-24</a:t>
            </a:r>
            <a:endParaRPr lang="en-US" sz="2400" dirty="0" smtClean="0"/>
          </a:p>
          <a:p>
            <a:pPr>
              <a:buFont typeface="Wingdings" charset="2"/>
              <a:buChar char="§"/>
            </a:pPr>
            <a:endParaRPr lang="en-US" sz="2400" dirty="0" smtClean="0">
              <a:latin typeface="Helvetica Light" charset="0"/>
              <a:ea typeface="Helvetica Light" charset="0"/>
              <a:cs typeface="Helvetica Light" charset="0"/>
            </a:endParaRPr>
          </a:p>
          <a:p>
            <a:pPr marL="0" indent="0">
              <a:spcBef>
                <a:spcPts val="0"/>
              </a:spcBef>
              <a:buNone/>
            </a:pPr>
            <a:r>
              <a:rPr lang="en-GB" sz="2400" dirty="0">
                <a:latin typeface="Helvetica" charset="0"/>
                <a:ea typeface="Helvetica" charset="0"/>
                <a:cs typeface="Helvetica" charset="0"/>
              </a:rPr>
              <a:t>F&amp;B employees less likely to leave since they are expatriates </a:t>
            </a:r>
          </a:p>
          <a:p>
            <a:pPr>
              <a:spcBef>
                <a:spcPts val="0"/>
              </a:spcBef>
              <a:buFont typeface="Wingdings" charset="2"/>
              <a:buChar char="Ø"/>
            </a:pPr>
            <a:r>
              <a:rPr lang="en-GB" sz="2400" dirty="0">
                <a:latin typeface="Helvetica" charset="0"/>
                <a:ea typeface="Helvetica" charset="0"/>
                <a:cs typeface="Helvetica" charset="0"/>
              </a:rPr>
              <a:t>almost 70% were </a:t>
            </a:r>
            <a:r>
              <a:rPr lang="en-GB" sz="2400" dirty="0" smtClean="0">
                <a:latin typeface="Helvetica" charset="0"/>
                <a:ea typeface="Helvetica" charset="0"/>
                <a:cs typeface="Helvetica" charset="0"/>
              </a:rPr>
              <a:t>expats</a:t>
            </a:r>
            <a:endParaRPr lang="en-GB" sz="2400" dirty="0"/>
          </a:p>
          <a:p>
            <a:pPr marL="0" indent="0">
              <a:lnSpc>
                <a:spcPct val="100000"/>
              </a:lnSpc>
              <a:spcBef>
                <a:spcPts val="0"/>
              </a:spcBef>
              <a:buNone/>
            </a:pPr>
            <a:endParaRPr lang="en-GB" sz="2400" dirty="0">
              <a:latin typeface="Helvetica" charset="0"/>
              <a:ea typeface="Helvetica" charset="0"/>
              <a:cs typeface="Helvetica" charset="0"/>
            </a:endParaRPr>
          </a:p>
          <a:p>
            <a:endParaRPr lang="en-GB" sz="2400" dirty="0" smtClean="0">
              <a:solidFill>
                <a:srgbClr val="FF0000"/>
              </a:solidFill>
            </a:endParaRPr>
          </a:p>
          <a:p>
            <a:endParaRPr lang="en-GB" sz="2400" dirty="0" smtClean="0">
              <a:solidFill>
                <a:srgbClr val="FF0000"/>
              </a:solidFill>
            </a:endParaRPr>
          </a:p>
        </p:txBody>
      </p:sp>
    </p:spTree>
    <p:extLst>
      <p:ext uri="{BB962C8B-B14F-4D97-AF65-F5344CB8AC3E}">
        <p14:creationId xmlns:p14="http://schemas.microsoft.com/office/powerpoint/2010/main" val="21328141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916115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5" name="Content Placeholder 2"/>
          <p:cNvSpPr txBox="1">
            <a:spLocks/>
          </p:cNvSpPr>
          <p:nvPr/>
        </p:nvSpPr>
        <p:spPr>
          <a:xfrm>
            <a:off x="-1956219" y="5339249"/>
            <a:ext cx="10648173" cy="106416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45 Light"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45 Light"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45 Light"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45 Light"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45 Light"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Aft>
                <a:spcPts val="0"/>
              </a:spcAft>
              <a:buFont typeface="Arial" panose="020B0604020202020204" pitchFamily="34" charset="0"/>
              <a:buNone/>
            </a:pPr>
            <a:r>
              <a:rPr lang="en-US" sz="2000" dirty="0" smtClean="0">
                <a:latin typeface="Helvetica Light" charset="0"/>
                <a:ea typeface="Helvetica Light" charset="0"/>
                <a:cs typeface="Helvetica Light" charset="0"/>
              </a:rPr>
              <a:t>How do hotel employees estimate their promotion time? </a:t>
            </a:r>
            <a:r>
              <a:rPr lang="en-US" sz="2000" b="1" dirty="0" smtClean="0">
                <a:latin typeface="Helvetica Light" charset="0"/>
                <a:ea typeface="Helvetica Light" charset="0"/>
                <a:cs typeface="Helvetica Light" charset="0"/>
              </a:rPr>
              <a:t>Unrealistically</a:t>
            </a:r>
          </a:p>
          <a:p>
            <a:pPr marL="0" indent="0" algn="r" fontAlgn="auto">
              <a:spcAft>
                <a:spcPts val="0"/>
              </a:spcAft>
              <a:buFont typeface="Arial" panose="020B0604020202020204" pitchFamily="34" charset="0"/>
              <a:buNone/>
            </a:pPr>
            <a:r>
              <a:rPr lang="en-US" sz="2000" dirty="0" smtClean="0">
                <a:latin typeface="Helvetica Light" charset="0"/>
                <a:ea typeface="Helvetica Light" charset="0"/>
                <a:cs typeface="Helvetica Light" charset="0"/>
              </a:rPr>
              <a:t>…and what if their expectations are not met? </a:t>
            </a:r>
            <a:r>
              <a:rPr lang="en-US" sz="2000" b="1" dirty="0" smtClean="0">
                <a:latin typeface="Helvetica Light" charset="0"/>
                <a:ea typeface="Helvetica Light" charset="0"/>
                <a:cs typeface="Helvetica Light" charset="0"/>
              </a:rPr>
              <a:t>They would intend to quit</a:t>
            </a:r>
          </a:p>
          <a:p>
            <a:pPr marL="0" indent="0" algn="r" fontAlgn="auto">
              <a:spcAft>
                <a:spcPts val="0"/>
              </a:spcAft>
              <a:buFont typeface="Arial" panose="020B0604020202020204" pitchFamily="34" charset="0"/>
              <a:buNone/>
            </a:pPr>
            <a:endParaRPr lang="en-US" sz="2000" b="1" dirty="0" smtClean="0">
              <a:latin typeface="Helvetica Light" charset="0"/>
              <a:ea typeface="Helvetica Light" charset="0"/>
              <a:cs typeface="Helvetica Light" charset="0"/>
            </a:endParaRPr>
          </a:p>
        </p:txBody>
      </p:sp>
      <p:pic>
        <p:nvPicPr>
          <p:cNvPr id="7" name="Picture 6"/>
          <p:cNvPicPr>
            <a:picLocks noChangeAspect="1"/>
          </p:cNvPicPr>
          <p:nvPr/>
        </p:nvPicPr>
        <p:blipFill rotWithShape="1">
          <a:blip r:embed="rId3"/>
          <a:srcRect l="5853" t="11750" r="2328" b="1629"/>
          <a:stretch/>
        </p:blipFill>
        <p:spPr>
          <a:xfrm>
            <a:off x="2512569" y="1752600"/>
            <a:ext cx="6141931" cy="3399882"/>
          </a:xfrm>
          <a:prstGeom prst="rect">
            <a:avLst/>
          </a:prstGeom>
        </p:spPr>
      </p:pic>
    </p:spTree>
    <p:extLst>
      <p:ext uri="{BB962C8B-B14F-4D97-AF65-F5344CB8AC3E}">
        <p14:creationId xmlns:p14="http://schemas.microsoft.com/office/powerpoint/2010/main" val="16054541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Managerial Implication</a:t>
            </a:r>
            <a:endParaRPr lang="en-GB" dirty="0"/>
          </a:p>
        </p:txBody>
      </p:sp>
      <p:sp>
        <p:nvSpPr>
          <p:cNvPr id="3" name="Content Placeholder 2"/>
          <p:cNvSpPr>
            <a:spLocks noGrp="1"/>
          </p:cNvSpPr>
          <p:nvPr>
            <p:ph idx="1"/>
          </p:nvPr>
        </p:nvSpPr>
        <p:spPr/>
        <p:txBody>
          <a:bodyPr>
            <a:normAutofit/>
          </a:bodyPr>
          <a:lstStyle/>
          <a:p>
            <a:pPr marL="0" indent="0">
              <a:buNone/>
            </a:pPr>
            <a:r>
              <a:rPr lang="en-GB" sz="2800" dirty="0" smtClean="0"/>
              <a:t>To create more </a:t>
            </a:r>
            <a:r>
              <a:rPr lang="en-US" sz="2800" b="1" dirty="0" smtClean="0"/>
              <a:t>customized</a:t>
            </a:r>
            <a:r>
              <a:rPr lang="en-GB" sz="2800" dirty="0" smtClean="0"/>
              <a:t> succession planning for each employee</a:t>
            </a:r>
            <a:endParaRPr lang="en-GB" sz="2800" dirty="0"/>
          </a:p>
        </p:txBody>
      </p:sp>
    </p:spTree>
    <p:extLst>
      <p:ext uri="{BB962C8B-B14F-4D97-AF65-F5344CB8AC3E}">
        <p14:creationId xmlns:p14="http://schemas.microsoft.com/office/powerpoint/2010/main" val="10073899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Implication</a:t>
            </a:r>
            <a:endParaRPr lang="en-US" dirty="0"/>
          </a:p>
        </p:txBody>
      </p:sp>
      <p:pic>
        <p:nvPicPr>
          <p:cNvPr id="4" name="Picture 3"/>
          <p:cNvPicPr>
            <a:picLocks noChangeAspect="1"/>
          </p:cNvPicPr>
          <p:nvPr/>
        </p:nvPicPr>
        <p:blipFill>
          <a:blip r:embed="rId3"/>
          <a:stretch>
            <a:fillRect/>
          </a:stretch>
        </p:blipFill>
        <p:spPr>
          <a:xfrm>
            <a:off x="1762593" y="1981200"/>
            <a:ext cx="5618813" cy="3757090"/>
          </a:xfrm>
          <a:prstGeom prst="rect">
            <a:avLst/>
          </a:prstGeom>
        </p:spPr>
      </p:pic>
    </p:spTree>
    <p:extLst>
      <p:ext uri="{BB962C8B-B14F-4D97-AF65-F5344CB8AC3E}">
        <p14:creationId xmlns:p14="http://schemas.microsoft.com/office/powerpoint/2010/main" val="18506407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Limitations</a:t>
            </a:r>
            <a:endParaRPr lang="en-GB" dirty="0"/>
          </a:p>
        </p:txBody>
      </p:sp>
      <p:sp>
        <p:nvSpPr>
          <p:cNvPr id="3" name="Content Placeholder 2"/>
          <p:cNvSpPr>
            <a:spLocks noGrp="1"/>
          </p:cNvSpPr>
          <p:nvPr>
            <p:ph idx="1"/>
          </p:nvPr>
        </p:nvSpPr>
        <p:spPr/>
        <p:txBody>
          <a:bodyPr>
            <a:normAutofit/>
          </a:bodyPr>
          <a:lstStyle/>
          <a:p>
            <a:r>
              <a:rPr lang="en-GB" sz="2400" dirty="0" smtClean="0"/>
              <a:t>Limited sample</a:t>
            </a:r>
          </a:p>
          <a:p>
            <a:r>
              <a:rPr lang="en-GB" sz="2400" dirty="0" smtClean="0"/>
              <a:t>Low internal consistency of ‘intent to quit’ measurement</a:t>
            </a:r>
          </a:p>
          <a:p>
            <a:r>
              <a:rPr lang="en-GB" sz="2400" dirty="0" smtClean="0"/>
              <a:t>Only years of experience was taken into account</a:t>
            </a:r>
            <a:endParaRPr lang="en-GB" sz="2400" dirty="0"/>
          </a:p>
        </p:txBody>
      </p:sp>
    </p:spTree>
    <p:extLst>
      <p:ext uri="{BB962C8B-B14F-4D97-AF65-F5344CB8AC3E}">
        <p14:creationId xmlns:p14="http://schemas.microsoft.com/office/powerpoint/2010/main" val="1066171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Introduction</a:t>
            </a:r>
            <a:endParaRPr lang="de-AT" dirty="0"/>
          </a:p>
        </p:txBody>
      </p:sp>
      <p:sp>
        <p:nvSpPr>
          <p:cNvPr id="3" name="Inhaltsplatzhalter 2"/>
          <p:cNvSpPr>
            <a:spLocks noGrp="1"/>
          </p:cNvSpPr>
          <p:nvPr>
            <p:ph idx="1"/>
          </p:nvPr>
        </p:nvSpPr>
        <p:spPr>
          <a:xfrm>
            <a:off x="457200" y="1700808"/>
            <a:ext cx="8382000" cy="442535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AT" b="1" dirty="0" smtClean="0"/>
              <a:t>Macao</a:t>
            </a:r>
            <a:endParaRPr lang="en-US" dirty="0">
              <a:solidFill>
                <a:prstClr val="black"/>
              </a:solidFill>
              <a:latin typeface="Helvetica" charset="0"/>
              <a:ea typeface="Helvetica" charset="0"/>
              <a:cs typeface="Helvetica" charset="0"/>
            </a:endParaRPr>
          </a:p>
          <a:p>
            <a:pPr>
              <a:buFont typeface="Wingdings" charset="2"/>
              <a:buChar char="§"/>
            </a:pPr>
            <a:r>
              <a:rPr lang="en-US" sz="2500" dirty="0" smtClean="0">
                <a:solidFill>
                  <a:prstClr val="black"/>
                </a:solidFill>
                <a:latin typeface="Helvetica" charset="0"/>
                <a:ea typeface="Helvetica" charset="0"/>
                <a:cs typeface="Helvetica" charset="0"/>
              </a:rPr>
              <a:t>Former workers were </a:t>
            </a:r>
            <a:r>
              <a:rPr lang="en-US" sz="2500" b="1" dirty="0" smtClean="0">
                <a:solidFill>
                  <a:prstClr val="black"/>
                </a:solidFill>
                <a:latin typeface="Helvetica" charset="0"/>
                <a:ea typeface="Helvetica" charset="0"/>
                <a:cs typeface="Helvetica" charset="0"/>
              </a:rPr>
              <a:t>promoted </a:t>
            </a:r>
            <a:r>
              <a:rPr lang="en-US" sz="2500" b="1" dirty="0">
                <a:solidFill>
                  <a:prstClr val="black"/>
                </a:solidFill>
                <a:latin typeface="Helvetica" charset="0"/>
                <a:ea typeface="Helvetica" charset="0"/>
                <a:cs typeface="Helvetica" charset="0"/>
              </a:rPr>
              <a:t>prematurely </a:t>
            </a:r>
            <a:r>
              <a:rPr lang="en-US" sz="2500" dirty="0" smtClean="0">
                <a:solidFill>
                  <a:prstClr val="black"/>
                </a:solidFill>
                <a:latin typeface="Helvetica" charset="0"/>
                <a:ea typeface="Helvetica" charset="0"/>
                <a:cs typeface="Helvetica" charset="0"/>
              </a:rPr>
              <a:t>due to labor shortage </a:t>
            </a:r>
            <a:r>
              <a:rPr lang="en-US" sz="2500" dirty="0" smtClean="0">
                <a:solidFill>
                  <a:prstClr val="black"/>
                </a:solidFill>
                <a:latin typeface="Helvetica Light" charset="0"/>
                <a:ea typeface="Helvetica Light" charset="0"/>
                <a:cs typeface="Helvetica Light" charset="0"/>
              </a:rPr>
              <a:t>(Chan </a:t>
            </a:r>
            <a:r>
              <a:rPr lang="en-US" sz="2500" dirty="0">
                <a:solidFill>
                  <a:prstClr val="black"/>
                </a:solidFill>
                <a:latin typeface="Helvetica Light" charset="0"/>
                <a:ea typeface="Helvetica Light" charset="0"/>
                <a:cs typeface="Helvetica Light" charset="0"/>
              </a:rPr>
              <a:t>&amp; Kuok, 2011)</a:t>
            </a:r>
          </a:p>
          <a:p>
            <a:pPr>
              <a:buFont typeface="Wingdings" charset="2"/>
              <a:buChar char="§"/>
            </a:pPr>
            <a:r>
              <a:rPr lang="en-US" sz="2500" b="1" dirty="0" smtClean="0">
                <a:solidFill>
                  <a:prstClr val="black"/>
                </a:solidFill>
                <a:latin typeface="Helvetica" charset="0"/>
                <a:ea typeface="Helvetica" charset="0"/>
                <a:cs typeface="Helvetica" charset="0"/>
              </a:rPr>
              <a:t>4000 job vacancies </a:t>
            </a:r>
            <a:r>
              <a:rPr lang="en-US" sz="2500" dirty="0" smtClean="0">
                <a:solidFill>
                  <a:prstClr val="black"/>
                </a:solidFill>
                <a:latin typeface="Helvetica" charset="0"/>
                <a:ea typeface="Helvetica" charset="0"/>
                <a:cs typeface="Helvetica" charset="0"/>
              </a:rPr>
              <a:t>in hotels &amp; restaurants </a:t>
            </a:r>
            <a:r>
              <a:rPr lang="en-US" sz="2500" dirty="0" smtClean="0">
                <a:solidFill>
                  <a:prstClr val="black"/>
                </a:solidFill>
                <a:latin typeface="Helvetica Light" charset="0"/>
                <a:ea typeface="Helvetica Light" charset="0"/>
                <a:cs typeface="Helvetica Light" charset="0"/>
              </a:rPr>
              <a:t>(DSEC, 2016)</a:t>
            </a:r>
          </a:p>
          <a:p>
            <a:pPr marL="0" indent="0">
              <a:buNone/>
            </a:pPr>
            <a:endParaRPr lang="en-US" dirty="0">
              <a:latin typeface="Helvetica Light" charset="0"/>
              <a:ea typeface="Helvetica Light" charset="0"/>
              <a:cs typeface="Helvetica Light"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de-AT" b="1" dirty="0"/>
          </a:p>
        </p:txBody>
      </p:sp>
    </p:spTree>
    <p:extLst>
      <p:ext uri="{BB962C8B-B14F-4D97-AF65-F5344CB8AC3E}">
        <p14:creationId xmlns:p14="http://schemas.microsoft.com/office/powerpoint/2010/main" val="285463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END</a:t>
            </a:r>
            <a:endParaRPr lang="en-US" dirty="0"/>
          </a:p>
        </p:txBody>
      </p:sp>
    </p:spTree>
    <p:extLst>
      <p:ext uri="{BB962C8B-B14F-4D97-AF65-F5344CB8AC3E}">
        <p14:creationId xmlns:p14="http://schemas.microsoft.com/office/powerpoint/2010/main" val="17136442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a:t>
            </a:r>
            <a:endParaRPr lang="en-GB"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a:latin typeface="Helvetica Light" charset="0"/>
                <a:ea typeface="Helvetica Light" charset="0"/>
                <a:cs typeface="Helvetica Light" charset="0"/>
              </a:rPr>
              <a:t>Chan, S. H., &amp; Kuok, O. M. (2011). A study of human resources recruitment, selection, and 	retention issues  in  the  hospitality  and  tourism  industry  in  Macao. Journal  of  </a:t>
            </a:r>
            <a:r>
              <a:rPr lang="en-US" dirty="0" smtClean="0">
                <a:latin typeface="Helvetica Light" charset="0"/>
                <a:ea typeface="Helvetica Light" charset="0"/>
                <a:cs typeface="Helvetica Light" charset="0"/>
              </a:rPr>
              <a:t>	Human Resources  </a:t>
            </a:r>
            <a:r>
              <a:rPr lang="en-US" dirty="0">
                <a:latin typeface="Helvetica Light" charset="0"/>
                <a:ea typeface="Helvetica Light" charset="0"/>
                <a:cs typeface="Helvetica Light" charset="0"/>
              </a:rPr>
              <a:t>in Hospitality &amp; Tourism, 10(4), 421-441.</a:t>
            </a:r>
          </a:p>
          <a:p>
            <a:pPr marL="0" indent="0">
              <a:buNone/>
            </a:pPr>
            <a:endParaRPr lang="en-US" dirty="0">
              <a:latin typeface="Helvetica Light" charset="0"/>
              <a:ea typeface="Helvetica Light" charset="0"/>
              <a:cs typeface="Helvetica Light" charset="0"/>
            </a:endParaRPr>
          </a:p>
          <a:p>
            <a:pPr marL="0" indent="0">
              <a:buNone/>
            </a:pPr>
            <a:r>
              <a:rPr lang="en-US" dirty="0">
                <a:latin typeface="Helvetica Light" charset="0"/>
                <a:ea typeface="Helvetica Light" charset="0"/>
                <a:cs typeface="Helvetica Light" charset="0"/>
              </a:rPr>
              <a:t>DSEC,  (2016). Survey   on   Manpower   Needs   and  Wages –   Manufacturing,   Hotels,   	Restaurants, Insurance, Financial Intermediation Activities, Child-care, Elderly care.</a:t>
            </a:r>
          </a:p>
          <a:p>
            <a:pPr marL="0" indent="0">
              <a:buNone/>
            </a:pPr>
            <a:endParaRPr lang="en-US" dirty="0">
              <a:latin typeface="Helvetica Light" charset="0"/>
              <a:ea typeface="Helvetica Light" charset="0"/>
              <a:cs typeface="Helvetica Light" charset="0"/>
            </a:endParaRPr>
          </a:p>
          <a:p>
            <a:pPr marL="0" indent="0">
              <a:buNone/>
            </a:pPr>
            <a:r>
              <a:rPr lang="en-US" dirty="0" err="1">
                <a:latin typeface="Helvetica Light" charset="0"/>
                <a:ea typeface="Helvetica Light" charset="0"/>
                <a:cs typeface="Helvetica Light" charset="0"/>
              </a:rPr>
              <a:t>Hemdi</a:t>
            </a:r>
            <a:r>
              <a:rPr lang="en-US" dirty="0">
                <a:latin typeface="Helvetica Light" charset="0"/>
                <a:ea typeface="Helvetica Light" charset="0"/>
                <a:cs typeface="Helvetica Light" charset="0"/>
              </a:rPr>
              <a:t>, M. A., &amp; Rahim, A. R. (2011). The effect of psychological contract and affective 	commitment on turnover intentions of hotel managers. International Journal of </a:t>
            </a:r>
            <a:r>
              <a:rPr lang="en-US" dirty="0" smtClean="0">
                <a:latin typeface="Helvetica Light" charset="0"/>
                <a:ea typeface="Helvetica Light" charset="0"/>
                <a:cs typeface="Helvetica Light" charset="0"/>
              </a:rPr>
              <a:t>	Business and Social </a:t>
            </a:r>
            <a:r>
              <a:rPr lang="en-US" dirty="0">
                <a:latin typeface="Helvetica Light" charset="0"/>
                <a:ea typeface="Helvetica Light" charset="0"/>
                <a:cs typeface="Helvetica Light" charset="0"/>
              </a:rPr>
              <a:t>Science, </a:t>
            </a:r>
            <a:r>
              <a:rPr lang="en-US" dirty="0" smtClean="0">
                <a:latin typeface="Helvetica Light" charset="0"/>
                <a:ea typeface="Helvetica Light" charset="0"/>
                <a:cs typeface="Helvetica Light" charset="0"/>
              </a:rPr>
              <a:t>2</a:t>
            </a:r>
            <a:r>
              <a:rPr lang="en-US" dirty="0">
                <a:latin typeface="Helvetica Light" charset="0"/>
                <a:ea typeface="Helvetica Light" charset="0"/>
                <a:cs typeface="Helvetica Light" charset="0"/>
              </a:rPr>
              <a:t>, 76–88</a:t>
            </a:r>
            <a:r>
              <a:rPr lang="en-US" dirty="0" smtClean="0">
                <a:latin typeface="Helvetica Light" charset="0"/>
                <a:ea typeface="Helvetica Light" charset="0"/>
                <a:cs typeface="Helvetica Light" charset="0"/>
              </a:rPr>
              <a:t>.</a:t>
            </a:r>
          </a:p>
          <a:p>
            <a:pPr marL="0" indent="0">
              <a:buNone/>
            </a:pPr>
            <a:endParaRPr lang="en-US" dirty="0">
              <a:latin typeface="Helvetica Light" charset="0"/>
              <a:ea typeface="Helvetica Light" charset="0"/>
              <a:cs typeface="Helvetica Light" charset="0"/>
            </a:endParaRPr>
          </a:p>
          <a:p>
            <a:pPr marL="0" indent="0">
              <a:buNone/>
            </a:pPr>
            <a:r>
              <a:rPr lang="en-US" dirty="0" err="1"/>
              <a:t>Klaczynski</a:t>
            </a:r>
            <a:r>
              <a:rPr lang="en-US" dirty="0"/>
              <a:t>, P. A., &amp; </a:t>
            </a:r>
            <a:r>
              <a:rPr lang="en-US" dirty="0" err="1"/>
              <a:t>Fauth</a:t>
            </a:r>
            <a:r>
              <a:rPr lang="en-US" dirty="0"/>
              <a:t>, J. M. (1996). Intellectual ability, rationality, and intuitiveness as </a:t>
            </a:r>
            <a:r>
              <a:rPr lang="en-US" dirty="0" smtClean="0"/>
              <a:t>	predictors </a:t>
            </a:r>
            <a:r>
              <a:rPr lang="en-US" dirty="0"/>
              <a:t>of warranted and unwarranted optimism for future life events. </a:t>
            </a:r>
            <a:r>
              <a:rPr lang="en-US" i="1" dirty="0"/>
              <a:t>Journal of </a:t>
            </a:r>
            <a:r>
              <a:rPr lang="en-US" i="1" dirty="0" smtClean="0"/>
              <a:t>	Youth </a:t>
            </a:r>
            <a:r>
              <a:rPr lang="en-US" i="1" dirty="0"/>
              <a:t>and Adolescence</a:t>
            </a:r>
            <a:r>
              <a:rPr lang="en-US" dirty="0"/>
              <a:t>, </a:t>
            </a:r>
            <a:r>
              <a:rPr lang="en-US" i="1" dirty="0"/>
              <a:t>25</a:t>
            </a:r>
            <a:r>
              <a:rPr lang="en-US" dirty="0"/>
              <a:t>(6), 755-773</a:t>
            </a:r>
            <a:r>
              <a:rPr lang="en-US" dirty="0" smtClean="0"/>
              <a:t>.</a:t>
            </a:r>
            <a:endParaRPr lang="en-US" dirty="0">
              <a:latin typeface="Helvetica Light" charset="0"/>
              <a:ea typeface="Helvetica Light" charset="0"/>
              <a:cs typeface="Helvetica Light" charset="0"/>
            </a:endParaRPr>
          </a:p>
          <a:p>
            <a:pPr marL="0" indent="0">
              <a:buNone/>
            </a:pPr>
            <a:endParaRPr lang="en-US" dirty="0">
              <a:latin typeface="Helvetica Light" charset="0"/>
              <a:ea typeface="Helvetica Light" charset="0"/>
              <a:cs typeface="Helvetica Light" charset="0"/>
            </a:endParaRPr>
          </a:p>
          <a:p>
            <a:pPr marL="0" indent="0">
              <a:buNone/>
            </a:pPr>
            <a:r>
              <a:rPr lang="en-US" dirty="0" err="1">
                <a:latin typeface="Helvetica Light" charset="0"/>
                <a:ea typeface="Helvetica Light" charset="0"/>
                <a:cs typeface="Helvetica Light" charset="0"/>
              </a:rPr>
              <a:t>Mowday</a:t>
            </a:r>
            <a:r>
              <a:rPr lang="en-US" dirty="0">
                <a:latin typeface="Helvetica Light" charset="0"/>
                <a:ea typeface="Helvetica Light" charset="0"/>
                <a:cs typeface="Helvetica Light" charset="0"/>
              </a:rPr>
              <a:t>, R. T., </a:t>
            </a:r>
            <a:r>
              <a:rPr lang="en-US" dirty="0" err="1">
                <a:latin typeface="Helvetica Light" charset="0"/>
                <a:ea typeface="Helvetica Light" charset="0"/>
                <a:cs typeface="Helvetica Light" charset="0"/>
              </a:rPr>
              <a:t>Koberg</a:t>
            </a:r>
            <a:r>
              <a:rPr lang="en-US" dirty="0">
                <a:latin typeface="Helvetica Light" charset="0"/>
                <a:ea typeface="Helvetica Light" charset="0"/>
                <a:cs typeface="Helvetica Light" charset="0"/>
              </a:rPr>
              <a:t>, C. S., &amp; McArthur, A. W. (1984). The psychology of the withdrawal 	process: A cross-validation test of Mobley's intermediate linkages model of turnover </a:t>
            </a:r>
            <a:r>
              <a:rPr lang="en-US" dirty="0" smtClean="0">
                <a:latin typeface="Helvetica Light" charset="0"/>
                <a:ea typeface="Helvetica Light" charset="0"/>
                <a:cs typeface="Helvetica Light" charset="0"/>
              </a:rPr>
              <a:t>	in </a:t>
            </a:r>
            <a:r>
              <a:rPr lang="en-US" dirty="0">
                <a:latin typeface="Helvetica Light" charset="0"/>
                <a:ea typeface="Helvetica Light" charset="0"/>
                <a:cs typeface="Helvetica Light" charset="0"/>
              </a:rPr>
              <a:t>two </a:t>
            </a:r>
            <a:r>
              <a:rPr lang="en-US" dirty="0" smtClean="0">
                <a:latin typeface="Helvetica Light" charset="0"/>
                <a:ea typeface="Helvetica Light" charset="0"/>
                <a:cs typeface="Helvetica Light" charset="0"/>
              </a:rPr>
              <a:t>samples</a:t>
            </a:r>
            <a:r>
              <a:rPr lang="en-US" dirty="0">
                <a:latin typeface="Helvetica Light" charset="0"/>
                <a:ea typeface="Helvetica Light" charset="0"/>
                <a:cs typeface="Helvetica Light" charset="0"/>
              </a:rPr>
              <a:t>. Academy of Management Journal, 27(1), 79-94</a:t>
            </a:r>
            <a:r>
              <a:rPr lang="en-US" dirty="0" smtClean="0">
                <a:latin typeface="Helvetica Light" charset="0"/>
                <a:ea typeface="Helvetica Light" charset="0"/>
                <a:cs typeface="Helvetica Light" charset="0"/>
              </a:rPr>
              <a:t>.</a:t>
            </a:r>
            <a:endParaRPr lang="en-US" dirty="0">
              <a:latin typeface="Helvetica Light" charset="0"/>
              <a:ea typeface="Helvetica Light" charset="0"/>
              <a:cs typeface="Helvetica Light" charset="0"/>
            </a:endParaRPr>
          </a:p>
        </p:txBody>
      </p:sp>
    </p:spTree>
    <p:extLst>
      <p:ext uri="{BB962C8B-B14F-4D97-AF65-F5344CB8AC3E}">
        <p14:creationId xmlns:p14="http://schemas.microsoft.com/office/powerpoint/2010/main" val="19967974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a:t>
            </a:r>
            <a:endParaRPr lang="en-GB" dirty="0"/>
          </a:p>
        </p:txBody>
      </p:sp>
      <p:sp>
        <p:nvSpPr>
          <p:cNvPr id="3" name="Content Placeholder 2"/>
          <p:cNvSpPr>
            <a:spLocks noGrp="1"/>
          </p:cNvSpPr>
          <p:nvPr>
            <p:ph idx="1"/>
          </p:nvPr>
        </p:nvSpPr>
        <p:spPr/>
        <p:txBody>
          <a:bodyPr>
            <a:normAutofit/>
          </a:bodyPr>
          <a:lstStyle/>
          <a:p>
            <a:pPr marL="0" indent="0">
              <a:buNone/>
            </a:pPr>
            <a:r>
              <a:rPr lang="en-US" sz="1400" dirty="0">
                <a:latin typeface="Helvetica Neue Light" charset="0"/>
                <a:ea typeface="Helvetica Neue Light" charset="0"/>
                <a:cs typeface="Helvetica Neue Light" charset="0"/>
              </a:rPr>
              <a:t>Newby-Clark, I. R., Ross, M., Buehler, R., Koehler, D. J., &amp; Griffin, D. (2000). People focus on 	optimistic </a:t>
            </a:r>
            <a:r>
              <a:rPr lang="en-US" sz="1400" dirty="0" smtClean="0">
                <a:latin typeface="Helvetica Neue Light" charset="0"/>
                <a:ea typeface="Helvetica Neue Light" charset="0"/>
                <a:cs typeface="Helvetica Neue Light" charset="0"/>
              </a:rPr>
              <a:t>	scenarios </a:t>
            </a:r>
            <a:r>
              <a:rPr lang="en-US" sz="1400" dirty="0">
                <a:latin typeface="Helvetica Neue Light" charset="0"/>
                <a:ea typeface="Helvetica Neue Light" charset="0"/>
                <a:cs typeface="Helvetica Neue Light" charset="0"/>
              </a:rPr>
              <a:t>and disregard pessimistic scenarios while predicting </a:t>
            </a:r>
            <a:r>
              <a:rPr lang="en-US" sz="1400" dirty="0" smtClean="0">
                <a:latin typeface="Helvetica Neue Light" charset="0"/>
                <a:ea typeface="Helvetica Neue Light" charset="0"/>
                <a:cs typeface="Helvetica Neue Light" charset="0"/>
              </a:rPr>
              <a:t>task 	completion 	times</a:t>
            </a:r>
            <a:r>
              <a:rPr lang="en-US" sz="1400" dirty="0">
                <a:latin typeface="Helvetica Neue Light" charset="0"/>
                <a:ea typeface="Helvetica Neue Light" charset="0"/>
                <a:cs typeface="Helvetica Neue Light" charset="0"/>
              </a:rPr>
              <a:t>. </a:t>
            </a:r>
            <a:r>
              <a:rPr lang="en-US" sz="1400" i="1" dirty="0">
                <a:latin typeface="Helvetica Neue Light" charset="0"/>
                <a:ea typeface="Helvetica Neue Light" charset="0"/>
                <a:cs typeface="Helvetica Neue Light" charset="0"/>
              </a:rPr>
              <a:t>Journal of Experimental Psychology: Applied, 6</a:t>
            </a:r>
            <a:r>
              <a:rPr lang="en-US" sz="1400" dirty="0">
                <a:latin typeface="Helvetica Neue Light" charset="0"/>
                <a:ea typeface="Helvetica Neue Light" charset="0"/>
                <a:cs typeface="Helvetica Neue Light" charset="0"/>
              </a:rPr>
              <a:t>(3), 171.</a:t>
            </a:r>
          </a:p>
          <a:p>
            <a:pPr marL="0" indent="0">
              <a:buNone/>
            </a:pPr>
            <a:endParaRPr lang="en-US" sz="1400" dirty="0">
              <a:latin typeface="Helvetica Neue Light" charset="0"/>
              <a:ea typeface="Helvetica Neue Light" charset="0"/>
              <a:cs typeface="Helvetica Neue Light" charset="0"/>
            </a:endParaRPr>
          </a:p>
          <a:p>
            <a:pPr marL="0" indent="0">
              <a:buNone/>
            </a:pPr>
            <a:r>
              <a:rPr lang="en-US" sz="1400" dirty="0">
                <a:latin typeface="Helvetica Neue Light" charset="0"/>
                <a:ea typeface="Helvetica Neue Light" charset="0"/>
                <a:cs typeface="Helvetica Neue Light" charset="0"/>
              </a:rPr>
              <a:t>Ngan, H. (2016, December 1). </a:t>
            </a:r>
            <a:r>
              <a:rPr lang="en-US" sz="1400" i="1" dirty="0">
                <a:latin typeface="Helvetica Neue Light" charset="0"/>
                <a:ea typeface="Helvetica Neue Light" charset="0"/>
                <a:cs typeface="Helvetica Neue Light" charset="0"/>
              </a:rPr>
              <a:t>Employee's perception of career prospects. </a:t>
            </a:r>
            <a:r>
              <a:rPr lang="en-US" sz="1400" dirty="0">
                <a:latin typeface="Helvetica Neue Light" charset="0"/>
                <a:ea typeface="Helvetica Neue Light" charset="0"/>
                <a:cs typeface="Helvetica Neue Light" charset="0"/>
              </a:rPr>
              <a:t>Retrieved from: 	</a:t>
            </a:r>
            <a:r>
              <a:rPr lang="en-US" sz="1400" dirty="0">
                <a:latin typeface="Helvetica Neue Light" charset="0"/>
                <a:ea typeface="Helvetica Neue Light" charset="0"/>
                <a:cs typeface="Helvetica Neue Light" charset="0"/>
                <a:hlinkClick r:id="rId2"/>
              </a:rPr>
              <a:t>http://</a:t>
            </a:r>
            <a:r>
              <a:rPr lang="en-US" sz="1400" dirty="0" smtClean="0">
                <a:latin typeface="Helvetica Neue Light" charset="0"/>
                <a:ea typeface="Helvetica Neue Light" charset="0"/>
                <a:cs typeface="Helvetica Neue Light" charset="0"/>
                <a:hlinkClick r:id="rId2"/>
              </a:rPr>
              <a:t>itrc.ift.edu.mo/mhrm-1/2016/11/23/employees-perception-of-career-prospects</a:t>
            </a:r>
            <a:endParaRPr lang="en-US" sz="1400" dirty="0" smtClean="0">
              <a:latin typeface="Helvetica Neue Light" charset="0"/>
              <a:ea typeface="Helvetica Neue Light" charset="0"/>
              <a:cs typeface="Helvetica Neue Light" charset="0"/>
            </a:endParaRPr>
          </a:p>
          <a:p>
            <a:pPr marL="0" indent="0">
              <a:buNone/>
            </a:pPr>
            <a:endParaRPr lang="en-US" sz="1400" dirty="0">
              <a:latin typeface="Helvetica Neue Light" charset="0"/>
              <a:ea typeface="Helvetica Neue Light" charset="0"/>
              <a:cs typeface="Helvetica Neue Light" charset="0"/>
            </a:endParaRPr>
          </a:p>
          <a:p>
            <a:pPr marL="0" indent="0">
              <a:buNone/>
            </a:pPr>
            <a:r>
              <a:rPr lang="en-US" sz="1400" dirty="0" err="1"/>
              <a:t>Pyszczynski</a:t>
            </a:r>
            <a:r>
              <a:rPr lang="en-US" sz="1400" dirty="0"/>
              <a:t>, T., Holt, K., and Greenberg, J. (1987). Depression, self-focused attention, and </a:t>
            </a:r>
            <a:r>
              <a:rPr lang="en-US" sz="1400" dirty="0" smtClean="0"/>
              <a:t>	expectancies </a:t>
            </a:r>
            <a:r>
              <a:rPr lang="en-US" sz="1400" dirty="0"/>
              <a:t>for positive and negative future life events for self and others. J. Personal. </a:t>
            </a:r>
            <a:r>
              <a:rPr lang="en-US" sz="1400" dirty="0" smtClean="0"/>
              <a:t>	Social </a:t>
            </a:r>
            <a:r>
              <a:rPr lang="en-US" sz="1400" dirty="0" err="1"/>
              <a:t>PsychoL</a:t>
            </a:r>
            <a:r>
              <a:rPr lang="en-US" sz="1400" dirty="0"/>
              <a:t> 52: 994-1001</a:t>
            </a:r>
            <a:r>
              <a:rPr lang="en-US" sz="1400" dirty="0" smtClean="0"/>
              <a:t>.</a:t>
            </a:r>
            <a:endParaRPr lang="en-US" sz="1400" dirty="0">
              <a:latin typeface="Helvetica Neue Light" charset="0"/>
              <a:ea typeface="Helvetica Neue Light" charset="0"/>
              <a:cs typeface="Helvetica Neue Light" charset="0"/>
            </a:endParaRPr>
          </a:p>
          <a:p>
            <a:pPr marL="0" indent="0">
              <a:buNone/>
            </a:pPr>
            <a:endParaRPr lang="en-US" sz="1400" dirty="0">
              <a:latin typeface="Helvetica Neue Light" charset="0"/>
              <a:ea typeface="Helvetica Neue Light" charset="0"/>
              <a:cs typeface="Helvetica Neue Light" charset="0"/>
            </a:endParaRPr>
          </a:p>
          <a:p>
            <a:pPr marL="0" indent="0">
              <a:buNone/>
            </a:pPr>
            <a:r>
              <a:rPr lang="en-US" sz="1400" dirty="0" err="1">
                <a:latin typeface="Helvetica Neue Light" charset="0"/>
                <a:ea typeface="Helvetica Neue Light" charset="0"/>
                <a:cs typeface="Helvetica Neue Light" charset="0"/>
              </a:rPr>
              <a:t>Shepperd</a:t>
            </a:r>
            <a:r>
              <a:rPr lang="en-US" sz="1400" dirty="0">
                <a:latin typeface="Helvetica Neue Light" charset="0"/>
                <a:ea typeface="Helvetica Neue Light" charset="0"/>
                <a:cs typeface="Helvetica Neue Light" charset="0"/>
              </a:rPr>
              <a:t>, J. A., Ouellette, J. A., &amp; Fernandez, J. K. (1996). Abandoning unrealistic optimism: 	Performance estimates and the temporal proximity of self-relevant feedback. </a:t>
            </a:r>
            <a:r>
              <a:rPr lang="en-US" sz="1400" i="1" dirty="0">
                <a:latin typeface="Helvetica Neue Light" charset="0"/>
                <a:ea typeface="Helvetica Neue Light" charset="0"/>
                <a:cs typeface="Helvetica Neue Light" charset="0"/>
              </a:rPr>
              <a:t>Journal of 	Personality and Social Psychology, 70</a:t>
            </a:r>
            <a:r>
              <a:rPr lang="en-US" sz="1400" dirty="0">
                <a:latin typeface="Helvetica Neue Light" charset="0"/>
                <a:ea typeface="Helvetica Neue Light" charset="0"/>
                <a:cs typeface="Helvetica Neue Light" charset="0"/>
              </a:rPr>
              <a:t>(4), 844.</a:t>
            </a:r>
          </a:p>
          <a:p>
            <a:pPr marL="0" indent="0">
              <a:buNone/>
            </a:pPr>
            <a:endParaRPr lang="en-US" sz="1400" dirty="0">
              <a:latin typeface="Helvetica Neue Light" charset="0"/>
              <a:ea typeface="Helvetica Neue Light" charset="0"/>
              <a:cs typeface="Helvetica Neue Light" charset="0"/>
            </a:endParaRPr>
          </a:p>
          <a:p>
            <a:pPr marL="0" indent="0">
              <a:buNone/>
            </a:pPr>
            <a:r>
              <a:rPr lang="en-US" sz="1400" dirty="0" err="1">
                <a:latin typeface="Helvetica Neue Light" charset="0"/>
                <a:ea typeface="Helvetica Neue Light" charset="0"/>
                <a:cs typeface="Helvetica Neue Light" charset="0"/>
              </a:rPr>
              <a:t>Shepperd</a:t>
            </a:r>
            <a:r>
              <a:rPr lang="en-US" sz="1400" dirty="0">
                <a:latin typeface="Helvetica Neue Light" charset="0"/>
                <a:ea typeface="Helvetica Neue Light" charset="0"/>
                <a:cs typeface="Helvetica Neue Light" charset="0"/>
              </a:rPr>
              <a:t>, J. A., Klein, W. M., Waters, E. A., &amp; Weinstein, N. D. (2013). Taking stock of 	unrealistic optimism. </a:t>
            </a:r>
            <a:r>
              <a:rPr lang="en-US" sz="1400" i="1" dirty="0">
                <a:latin typeface="Helvetica Neue Light" charset="0"/>
                <a:ea typeface="Helvetica Neue Light" charset="0"/>
                <a:cs typeface="Helvetica Neue Light" charset="0"/>
              </a:rPr>
              <a:t>Perspectives on Psychological Science, 8</a:t>
            </a:r>
            <a:r>
              <a:rPr lang="en-US" sz="1400" dirty="0">
                <a:latin typeface="Helvetica Neue Light" charset="0"/>
                <a:ea typeface="Helvetica Neue Light" charset="0"/>
                <a:cs typeface="Helvetica Neue Light" charset="0"/>
              </a:rPr>
              <a:t>(4), 395-411</a:t>
            </a:r>
            <a:r>
              <a:rPr lang="en-US" sz="1400" dirty="0" smtClean="0">
                <a:latin typeface="Helvetica Neue Light" charset="0"/>
                <a:ea typeface="Helvetica Neue Light" charset="0"/>
                <a:cs typeface="Helvetica Neue Light" charset="0"/>
              </a:rPr>
              <a:t>.</a:t>
            </a:r>
          </a:p>
        </p:txBody>
      </p:sp>
    </p:spTree>
    <p:extLst>
      <p:ext uri="{BB962C8B-B14F-4D97-AF65-F5344CB8AC3E}">
        <p14:creationId xmlns:p14="http://schemas.microsoft.com/office/powerpoint/2010/main" val="14480257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sz="1600" dirty="0" smtClean="0"/>
              <a:t>Shah</a:t>
            </a:r>
            <a:r>
              <a:rPr lang="en-GB" sz="1600" dirty="0"/>
              <a:t>, P., Harris, A. J. L., Hahn, U., </a:t>
            </a:r>
            <a:r>
              <a:rPr lang="en-GB" sz="1600" dirty="0" err="1"/>
              <a:t>Catmur</a:t>
            </a:r>
            <a:r>
              <a:rPr lang="en-GB" sz="1600" dirty="0"/>
              <a:t>, C., &amp; Bird, G. (2013). </a:t>
            </a:r>
            <a:r>
              <a:rPr lang="en-GB" sz="1600" i="1" dirty="0"/>
              <a:t>A pessimistic view of optimistic belief updating</a:t>
            </a:r>
            <a:r>
              <a:rPr lang="en-GB" sz="1600" dirty="0"/>
              <a:t>. Manuscript submitted for publication.</a:t>
            </a:r>
            <a:endParaRPr lang="en-US" sz="1600" dirty="0">
              <a:latin typeface="Helvetica Neue Light" charset="0"/>
              <a:ea typeface="Helvetica Neue Light" charset="0"/>
              <a:cs typeface="Helvetica Neue Light" charset="0"/>
            </a:endParaRPr>
          </a:p>
          <a:p>
            <a:pPr marL="0" indent="0">
              <a:buNone/>
            </a:pPr>
            <a:endParaRPr lang="en-US" sz="1600" dirty="0">
              <a:latin typeface="Helvetica Neue Light" charset="0"/>
              <a:ea typeface="Helvetica Neue Light" charset="0"/>
              <a:cs typeface="Helvetica Neue Light" charset="0"/>
            </a:endParaRPr>
          </a:p>
          <a:p>
            <a:pPr marL="0" indent="0">
              <a:buNone/>
            </a:pPr>
            <a:r>
              <a:rPr lang="en-GB" sz="1600" dirty="0"/>
              <a:t>Siu, V., Tsang, N., &amp; Wong, S. (1997). What motivates Hong Kong's hotel employees?. </a:t>
            </a:r>
            <a:r>
              <a:rPr lang="en-GB" sz="1600" i="1" dirty="0"/>
              <a:t>Cornell Hospitality Quarterly, 38</a:t>
            </a:r>
            <a:r>
              <a:rPr lang="en-GB" sz="1600" dirty="0"/>
              <a:t>(5), 44.</a:t>
            </a:r>
          </a:p>
          <a:p>
            <a:pPr marL="0" indent="0">
              <a:buNone/>
            </a:pPr>
            <a:endParaRPr lang="en-GB" sz="1600" dirty="0">
              <a:latin typeface="Helvetica Neue Light" charset="0"/>
              <a:ea typeface="Helvetica Neue Light" charset="0"/>
              <a:cs typeface="Helvetica Neue Light" charset="0"/>
            </a:endParaRPr>
          </a:p>
          <a:p>
            <a:pPr marL="0" indent="0">
              <a:buNone/>
            </a:pPr>
            <a:r>
              <a:rPr lang="en-GB" sz="1600" dirty="0"/>
              <a:t>Subramanian, I.D., </a:t>
            </a:r>
            <a:r>
              <a:rPr lang="en-GB" sz="1600" dirty="0" err="1"/>
              <a:t>Shin,Y.N</a:t>
            </a:r>
            <a:r>
              <a:rPr lang="en-GB" sz="1600" dirty="0"/>
              <a:t>. (2013). Perceived Organizational Climate and Turnover Intention of Employees in The Hotel Industry. </a:t>
            </a:r>
            <a:r>
              <a:rPr lang="en-GB" sz="1600" i="1" dirty="0"/>
              <a:t>World Applied Sciences Journal</a:t>
            </a:r>
            <a:r>
              <a:rPr lang="en-GB" sz="1600" dirty="0"/>
              <a:t>, 22 (12): 1751-1759</a:t>
            </a:r>
            <a:endParaRPr lang="en-US" sz="1600" dirty="0">
              <a:latin typeface="Helvetica Neue Light" charset="0"/>
              <a:ea typeface="Helvetica Neue Light" charset="0"/>
              <a:cs typeface="Helvetica Neue Light" charset="0"/>
            </a:endParaRPr>
          </a:p>
          <a:p>
            <a:pPr marL="0" indent="0">
              <a:buNone/>
            </a:pPr>
            <a:endParaRPr lang="en-GB" sz="1600" dirty="0" smtClean="0"/>
          </a:p>
          <a:p>
            <a:pPr marL="0" indent="0">
              <a:buNone/>
            </a:pPr>
            <a:r>
              <a:rPr lang="en-GB" sz="1600" dirty="0" err="1" smtClean="0"/>
              <a:t>Weng</a:t>
            </a:r>
            <a:r>
              <a:rPr lang="en-GB" sz="1600" dirty="0"/>
              <a:t>, Q. X., &amp; Hu, B. (2009). The structure of career growth and its impact on employees' turnover </a:t>
            </a:r>
            <a:r>
              <a:rPr lang="en-GB" sz="1600" i="1" dirty="0"/>
              <a:t>intention. Industrial Engineering and Management, 14</a:t>
            </a:r>
            <a:r>
              <a:rPr lang="en-GB" sz="1600" dirty="0"/>
              <a:t>(1), 14−21</a:t>
            </a:r>
            <a:r>
              <a:rPr lang="en-GB" sz="1600" dirty="0" smtClean="0"/>
              <a:t>.</a:t>
            </a:r>
          </a:p>
          <a:p>
            <a:pPr marL="0" indent="0">
              <a:buNone/>
            </a:pPr>
            <a:endParaRPr lang="en-GB" sz="1600" dirty="0"/>
          </a:p>
          <a:p>
            <a:pPr marL="0" indent="0">
              <a:buNone/>
            </a:pPr>
            <a:r>
              <a:rPr lang="en-US" sz="1600" dirty="0">
                <a:latin typeface="Helvetica Neue Light" charset="0"/>
                <a:ea typeface="Helvetica Neue Light" charset="0"/>
                <a:cs typeface="Helvetica Neue Light" charset="0"/>
              </a:rPr>
              <a:t>Weinstein, N. D. (1980). Unrealistic optimism about future life events. </a:t>
            </a:r>
            <a:r>
              <a:rPr lang="en-US" sz="1600" i="1" dirty="0">
                <a:latin typeface="Helvetica Neue Light" charset="0"/>
                <a:ea typeface="Helvetica Neue Light" charset="0"/>
                <a:cs typeface="Helvetica Neue Light" charset="0"/>
              </a:rPr>
              <a:t>Journal of Personality 	and Social Psychology, 39</a:t>
            </a:r>
            <a:r>
              <a:rPr lang="en-US" sz="1600" dirty="0">
                <a:latin typeface="Helvetica Neue Light" charset="0"/>
                <a:ea typeface="Helvetica Neue Light" charset="0"/>
                <a:cs typeface="Helvetica Neue Light" charset="0"/>
              </a:rPr>
              <a:t>(5), 806.</a:t>
            </a:r>
          </a:p>
          <a:p>
            <a:pPr marL="0" indent="0">
              <a:buNone/>
            </a:pPr>
            <a:endParaRPr lang="en-US" sz="1600" dirty="0"/>
          </a:p>
          <a:p>
            <a:pPr marL="0" indent="0">
              <a:buNone/>
            </a:pPr>
            <a:r>
              <a:rPr lang="en-GB" sz="1600" dirty="0"/>
              <a:t>Zhang, Y. C., Li, S. L., Liu, P., &amp; Deng, J. X. (2005). Interaction effects of promotional chances on marketing employee turnover intention. </a:t>
            </a:r>
            <a:r>
              <a:rPr lang="en-GB" sz="1600" i="1" dirty="0"/>
              <a:t>Chinese Journal of Management, 5</a:t>
            </a:r>
            <a:r>
              <a:rPr lang="en-GB" sz="1600" dirty="0"/>
              <a:t>, 576–581</a:t>
            </a:r>
            <a:r>
              <a:rPr lang="en-GB" sz="1600" dirty="0" smtClean="0"/>
              <a:t>.</a:t>
            </a:r>
          </a:p>
          <a:p>
            <a:pPr marL="0" indent="0">
              <a:buNone/>
            </a:pPr>
            <a:endParaRPr lang="en-GB" sz="1600" dirty="0"/>
          </a:p>
          <a:p>
            <a:pPr marL="0" indent="0">
              <a:buNone/>
            </a:pPr>
            <a:endParaRPr lang="en-US" sz="1600" dirty="0" smtClean="0"/>
          </a:p>
          <a:p>
            <a:pPr marL="0" indent="0">
              <a:buNone/>
            </a:pPr>
            <a:endParaRPr lang="en-GB" sz="1500" dirty="0"/>
          </a:p>
        </p:txBody>
      </p:sp>
    </p:spTree>
    <p:extLst>
      <p:ext uri="{BB962C8B-B14F-4D97-AF65-F5344CB8AC3E}">
        <p14:creationId xmlns:p14="http://schemas.microsoft.com/office/powerpoint/2010/main" val="1681708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a:t>
            </a:r>
            <a:endParaRPr lang="en-GB" dirty="0"/>
          </a:p>
        </p:txBody>
      </p:sp>
      <p:pic>
        <p:nvPicPr>
          <p:cNvPr id="4" name="Picture 3"/>
          <p:cNvPicPr>
            <a:picLocks noChangeAspect="1"/>
          </p:cNvPicPr>
          <p:nvPr/>
        </p:nvPicPr>
        <p:blipFill rotWithShape="1">
          <a:blip r:embed="rId3"/>
          <a:srcRect l="5853" t="11750" r="2328" b="1629"/>
          <a:stretch/>
        </p:blipFill>
        <p:spPr>
          <a:xfrm>
            <a:off x="2534525" y="1905000"/>
            <a:ext cx="6141931" cy="3399882"/>
          </a:xfrm>
          <a:prstGeom prst="rect">
            <a:avLst/>
          </a:prstGeom>
        </p:spPr>
      </p:pic>
    </p:spTree>
    <p:extLst>
      <p:ext uri="{BB962C8B-B14F-4D97-AF65-F5344CB8AC3E}">
        <p14:creationId xmlns:p14="http://schemas.microsoft.com/office/powerpoint/2010/main" val="1346959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a:t>
            </a:r>
            <a:endParaRPr lang="en-GB" dirty="0"/>
          </a:p>
        </p:txBody>
      </p:sp>
      <p:pic>
        <p:nvPicPr>
          <p:cNvPr id="4" name="Picture 3"/>
          <p:cNvPicPr>
            <a:picLocks noChangeAspect="1"/>
          </p:cNvPicPr>
          <p:nvPr/>
        </p:nvPicPr>
        <p:blipFill rotWithShape="1">
          <a:blip r:embed="rId3"/>
          <a:srcRect l="5853" t="11750" r="2328" b="1629"/>
          <a:stretch/>
        </p:blipFill>
        <p:spPr>
          <a:xfrm>
            <a:off x="2534525" y="1905000"/>
            <a:ext cx="6141931" cy="3399882"/>
          </a:xfrm>
          <a:prstGeom prst="rect">
            <a:avLst/>
          </a:prstGeom>
        </p:spPr>
      </p:pic>
      <p:sp>
        <p:nvSpPr>
          <p:cNvPr id="5" name="Rectangle 4"/>
          <p:cNvSpPr/>
          <p:nvPr/>
        </p:nvSpPr>
        <p:spPr>
          <a:xfrm>
            <a:off x="-162744" y="5414427"/>
            <a:ext cx="8839200" cy="1015663"/>
          </a:xfrm>
          <a:prstGeom prst="rect">
            <a:avLst/>
          </a:prstGeom>
        </p:spPr>
        <p:txBody>
          <a:bodyPr wrap="square">
            <a:spAutoFit/>
          </a:bodyPr>
          <a:lstStyle/>
          <a:p>
            <a:pPr marL="0" indent="0" algn="r">
              <a:buNone/>
            </a:pPr>
            <a:r>
              <a:rPr lang="en-US" sz="2000" dirty="0">
                <a:latin typeface="Helvetica Light" charset="0"/>
                <a:ea typeface="Helvetica Light" charset="0"/>
                <a:cs typeface="Helvetica Light" charset="0"/>
              </a:rPr>
              <a:t>How do hotel employees </a:t>
            </a:r>
            <a:r>
              <a:rPr lang="en-US" sz="2000" b="1" dirty="0">
                <a:latin typeface="Helvetica Light" charset="0"/>
                <a:ea typeface="Helvetica Light" charset="0"/>
                <a:cs typeface="Helvetica Light" charset="0"/>
              </a:rPr>
              <a:t>estimate</a:t>
            </a:r>
            <a:r>
              <a:rPr lang="en-US" sz="2000" dirty="0">
                <a:latin typeface="Helvetica Light" charset="0"/>
                <a:ea typeface="Helvetica Light" charset="0"/>
                <a:cs typeface="Helvetica Light" charset="0"/>
              </a:rPr>
              <a:t> their promotion time?</a:t>
            </a:r>
          </a:p>
          <a:p>
            <a:pPr algn="r"/>
            <a:r>
              <a:rPr lang="en-US" sz="2000" dirty="0">
                <a:latin typeface="Helvetica Light" charset="0"/>
                <a:ea typeface="Helvetica Light" charset="0"/>
                <a:cs typeface="Helvetica Light" charset="0"/>
              </a:rPr>
              <a:t>…and what if their </a:t>
            </a:r>
            <a:r>
              <a:rPr lang="en-US" sz="2000" b="1" dirty="0">
                <a:latin typeface="Helvetica Light" charset="0"/>
                <a:ea typeface="Helvetica Light" charset="0"/>
                <a:cs typeface="Helvetica Light" charset="0"/>
              </a:rPr>
              <a:t>expectations</a:t>
            </a:r>
            <a:r>
              <a:rPr lang="en-US" sz="2000" dirty="0">
                <a:latin typeface="Helvetica Light" charset="0"/>
                <a:ea typeface="Helvetica Light" charset="0"/>
                <a:cs typeface="Helvetica Light" charset="0"/>
              </a:rPr>
              <a:t> are not met?</a:t>
            </a:r>
          </a:p>
          <a:p>
            <a:pPr marL="0" indent="0" algn="r">
              <a:buNone/>
            </a:pPr>
            <a:endParaRPr lang="en-US" sz="2000" dirty="0">
              <a:latin typeface="Helvetica Light" charset="0"/>
              <a:ea typeface="Helvetica Light" charset="0"/>
              <a:cs typeface="Helvetica Light" charset="0"/>
            </a:endParaRPr>
          </a:p>
        </p:txBody>
      </p:sp>
    </p:spTree>
    <p:extLst>
      <p:ext uri="{BB962C8B-B14F-4D97-AF65-F5344CB8AC3E}">
        <p14:creationId xmlns:p14="http://schemas.microsoft.com/office/powerpoint/2010/main" val="1718857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884067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a:xfrm>
            <a:off x="381000" y="1700808"/>
            <a:ext cx="8229600" cy="442535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t>Promotion</a:t>
            </a:r>
            <a:endParaRPr lang="en-US" b="1" dirty="0"/>
          </a:p>
        </p:txBody>
      </p:sp>
    </p:spTree>
    <p:extLst>
      <p:ext uri="{BB962C8B-B14F-4D97-AF65-F5344CB8AC3E}">
        <p14:creationId xmlns:p14="http://schemas.microsoft.com/office/powerpoint/2010/main" val="83342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a:xfrm>
            <a:off x="381000" y="1700808"/>
            <a:ext cx="8534400" cy="442535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t>Promotion</a:t>
            </a:r>
          </a:p>
          <a:p>
            <a:pPr>
              <a:buFont typeface="Wingdings" charset="2"/>
              <a:buChar char="§"/>
            </a:pPr>
            <a:r>
              <a:rPr lang="en-GB" sz="2500" dirty="0" smtClean="0">
                <a:latin typeface="Helvetica" charset="0"/>
                <a:ea typeface="Helvetica" charset="0"/>
                <a:cs typeface="Helvetica" charset="0"/>
              </a:rPr>
              <a:t>advancement of an employee in terms of rank or position</a:t>
            </a:r>
          </a:p>
          <a:p>
            <a:pPr>
              <a:buFont typeface="Wingdings" charset="2"/>
              <a:buChar char="§"/>
            </a:pPr>
            <a:r>
              <a:rPr lang="en-GB" sz="2500" dirty="0" smtClean="0">
                <a:latin typeface="Helvetica" charset="0"/>
                <a:ea typeface="Helvetica" charset="0"/>
                <a:cs typeface="Helvetica" charset="0"/>
              </a:rPr>
              <a:t>usually </a:t>
            </a:r>
            <a:r>
              <a:rPr lang="en-GB" sz="2500" dirty="0">
                <a:latin typeface="Helvetica" charset="0"/>
                <a:ea typeface="Helvetica" charset="0"/>
                <a:cs typeface="Helvetica" charset="0"/>
              </a:rPr>
              <a:t>based on skills, attendance, seniority, experience</a:t>
            </a:r>
            <a:r>
              <a:rPr lang="en-US" sz="2500" dirty="0">
                <a:latin typeface="Helvetica" charset="0"/>
                <a:ea typeface="Helvetica" charset="0"/>
                <a:cs typeface="Helvetica"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p:txBody>
      </p:sp>
    </p:spTree>
    <p:extLst>
      <p:ext uri="{BB962C8B-B14F-4D97-AF65-F5344CB8AC3E}">
        <p14:creationId xmlns:p14="http://schemas.microsoft.com/office/powerpoint/2010/main" val="1386031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master_template_ISCONTOUR_2017</Template>
  <TotalTime>1079</TotalTime>
  <Words>3395</Words>
  <Application>Microsoft Macintosh PowerPoint</Application>
  <PresentationFormat>On-screen Show (4:3)</PresentationFormat>
  <Paragraphs>318</Paragraphs>
  <Slides>43</Slides>
  <Notes>40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Calibri</vt:lpstr>
      <vt:lpstr>Cambria Math</vt:lpstr>
      <vt:lpstr>Helvetica</vt:lpstr>
      <vt:lpstr>Helvetica 45 Light</vt:lpstr>
      <vt:lpstr>Helvetica Light</vt:lpstr>
      <vt:lpstr>Helvetica Neue Light</vt:lpstr>
      <vt:lpstr>Symbol</vt:lpstr>
      <vt:lpstr>Trebuchet MS</vt:lpstr>
      <vt:lpstr>Wingdings</vt:lpstr>
      <vt:lpstr>ヒラギノ角ゴ Pro W3</vt:lpstr>
      <vt:lpstr>Arial</vt:lpstr>
      <vt:lpstr>Larissa</vt:lpstr>
      <vt:lpstr>Hotel employees’ optimistic bias on promotion perception and its association with turnover intention</vt:lpstr>
      <vt:lpstr>Introduction</vt:lpstr>
      <vt:lpstr>Introduction</vt:lpstr>
      <vt:lpstr>Introduction</vt:lpstr>
      <vt:lpstr>Objective</vt:lpstr>
      <vt:lpstr>Objective</vt:lpstr>
      <vt:lpstr>Literature Review</vt:lpstr>
      <vt:lpstr>Literature Review</vt:lpstr>
      <vt:lpstr>Literature Review</vt:lpstr>
      <vt:lpstr>Literature Review</vt:lpstr>
      <vt:lpstr>Literature Review</vt:lpstr>
      <vt:lpstr>Literature Review</vt:lpstr>
      <vt:lpstr>Literature Review</vt:lpstr>
      <vt:lpstr>Literature Review</vt:lpstr>
      <vt:lpstr>Literature Review</vt:lpstr>
      <vt:lpstr>Literature Review</vt:lpstr>
      <vt:lpstr>Literature Review</vt:lpstr>
      <vt:lpstr>PowerPoint Presentation</vt:lpstr>
      <vt:lpstr>PowerPoint Presentation</vt:lpstr>
      <vt:lpstr>Literature Review</vt:lpstr>
      <vt:lpstr>Literature Review</vt:lpstr>
      <vt:lpstr>Literature Review</vt:lpstr>
      <vt:lpstr>Methodology</vt:lpstr>
      <vt:lpstr>Methodology</vt:lpstr>
      <vt:lpstr>Methodology</vt:lpstr>
      <vt:lpstr>Methodology</vt:lpstr>
      <vt:lpstr>Methodology</vt:lpstr>
      <vt:lpstr>Results</vt:lpstr>
      <vt:lpstr>Results</vt:lpstr>
      <vt:lpstr>Results</vt:lpstr>
      <vt:lpstr>Results</vt:lpstr>
      <vt:lpstr>Results</vt:lpstr>
      <vt:lpstr>Discussion</vt:lpstr>
      <vt:lpstr>Discussion</vt:lpstr>
      <vt:lpstr>Conclusion</vt:lpstr>
      <vt:lpstr>Conclusion</vt:lpstr>
      <vt:lpstr>Managerial Implication</vt:lpstr>
      <vt:lpstr>Managerial Implication</vt:lpstr>
      <vt:lpstr>Limitations</vt:lpstr>
      <vt:lpstr>PowerPoint Presentation</vt:lpstr>
      <vt:lpstr>Reference</vt:lpstr>
      <vt:lpstr>Reference</vt:lpstr>
      <vt:lpstr>Reference</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Hotel employees’ optimistic bias on promotion perception and its association with turnover intention</dc:title>
  <dc:creator>MARIA JOELA DIZON ISON</dc:creator>
  <cp:lastModifiedBy>MARIA JOELA DIZON ISON</cp:lastModifiedBy>
  <cp:revision>64</cp:revision>
  <cp:lastPrinted>2017-05-10T08:37:47Z</cp:lastPrinted>
  <dcterms:created xsi:type="dcterms:W3CDTF">2017-04-27T04:23:53Z</dcterms:created>
  <dcterms:modified xsi:type="dcterms:W3CDTF">2017-05-11T09:00:45Z</dcterms:modified>
</cp:coreProperties>
</file>