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990033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0929"/>
  </p:normalViewPr>
  <p:slideViewPr>
    <p:cSldViewPr>
      <p:cViewPr>
        <p:scale>
          <a:sx n="112" d="100"/>
          <a:sy n="112" d="100"/>
        </p:scale>
        <p:origin x="-152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rleyli:Desktop:Figure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rleyli:Desktop:Figure%202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9903856214221"/>
          <c:y val="0.269077778654637"/>
          <c:w val="0.427581240107812"/>
          <c:h val="0.6900684970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Number of People</c:v>
                </c:pt>
              </c:strCache>
            </c:strRef>
          </c:tx>
          <c:spPr>
            <a:solidFill>
              <a:srgbClr val="48A2A0"/>
            </a:solidFill>
            <a:ln w="25400" cap="flat" cmpd="sng" algn="ctr">
              <a:solidFill>
                <a:srgbClr val="48A2A0"/>
              </a:solidFill>
              <a:prstDash val="solid"/>
            </a:ln>
            <a:effectLst/>
          </c:spPr>
          <c:invertIfNegative val="0"/>
          <c:cat>
            <c:strRef>
              <c:f>工作表1!$B$2:$I$2</c:f>
              <c:strCache>
                <c:ptCount val="8"/>
                <c:pt idx="0">
                  <c:v>Informed by hotel via email</c:v>
                </c:pt>
                <c:pt idx="1">
                  <c:v>I read it when I visited Hotel's Official Website</c:v>
                </c:pt>
                <c:pt idx="2">
                  <c:v>I read it When I visited the Hotel's Social Media Account</c:v>
                </c:pt>
                <c:pt idx="3">
                  <c:v>Informed by hotel via text message on my phone </c:v>
                </c:pt>
                <c:pt idx="4">
                  <c:v>Informed by hotel when switching on in-room TV</c:v>
                </c:pt>
                <c:pt idx="5">
                  <c:v>By reading posters in the public areas</c:v>
                </c:pt>
                <c:pt idx="6">
                  <c:v>By reading in-room Paper Notices</c:v>
                </c:pt>
                <c:pt idx="7">
                  <c:v>Informed by hotel Staff</c:v>
                </c:pt>
              </c:strCache>
            </c:strRef>
          </c:cat>
          <c:val>
            <c:numRef>
              <c:f>工作表1!$B$3:$I$3</c:f>
              <c:numCache>
                <c:formatCode>General</c:formatCode>
                <c:ptCount val="8"/>
                <c:pt idx="0">
                  <c:v>9.0</c:v>
                </c:pt>
                <c:pt idx="1">
                  <c:v>12.0</c:v>
                </c:pt>
                <c:pt idx="2">
                  <c:v>16.0</c:v>
                </c:pt>
                <c:pt idx="3">
                  <c:v>18.0</c:v>
                </c:pt>
                <c:pt idx="4">
                  <c:v>35.0</c:v>
                </c:pt>
                <c:pt idx="5">
                  <c:v>37.0</c:v>
                </c:pt>
                <c:pt idx="6">
                  <c:v>67.0</c:v>
                </c:pt>
                <c:pt idx="7">
                  <c:v>70.0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5840296"/>
        <c:axId val="-2125720488"/>
      </c:barChart>
      <c:catAx>
        <c:axId val="-21258402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l">
              <a:defRPr sz="1100" b="0">
                <a:solidFill>
                  <a:srgbClr val="000000"/>
                </a:solidFill>
                <a:latin typeface="Century Gothic"/>
                <a:cs typeface="Century Gothic"/>
              </a:defRPr>
            </a:pPr>
            <a:endParaRPr lang="zh-CN"/>
          </a:p>
        </c:txPr>
        <c:crossAx val="-2125720488"/>
        <c:crosses val="autoZero"/>
        <c:auto val="1"/>
        <c:lblAlgn val="ctr"/>
        <c:lblOffset val="100"/>
        <c:noMultiLvlLbl val="0"/>
      </c:catAx>
      <c:valAx>
        <c:axId val="-2125720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5840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30428141630586"/>
          <c:y val="0.886222076554594"/>
          <c:w val="0.232034573264549"/>
          <c:h val="0.0783412073490814"/>
        </c:manualLayout>
      </c:layout>
      <c:overlay val="0"/>
      <c:txPr>
        <a:bodyPr/>
        <a:lstStyle/>
        <a:p>
          <a:pPr>
            <a:defRPr>
              <a:latin typeface="Century Gothic"/>
              <a:cs typeface="Century Gothic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93742307635"/>
          <c:y val="0.248262415382779"/>
          <c:w val="0.392311342438127"/>
          <c:h val="0.6671411799644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Number of people </c:v>
                </c:pt>
              </c:strCache>
            </c:strRef>
          </c:tx>
          <c:spPr>
            <a:solidFill>
              <a:srgbClr val="6C92C0"/>
            </a:solidFill>
            <a:ln w="25400" cap="flat" cmpd="sng" algn="ctr">
              <a:solidFill>
                <a:srgbClr val="6C92C0"/>
              </a:solidFill>
              <a:prstDash val="solid"/>
            </a:ln>
            <a:effectLst/>
          </c:spPr>
          <c:invertIfNegative val="0"/>
          <c:cat>
            <c:strRef>
              <c:f>工作表1!$B$1:$I$1</c:f>
              <c:strCache>
                <c:ptCount val="8"/>
                <c:pt idx="0">
                  <c:v>Informed by hotel via text message on my phone</c:v>
                </c:pt>
                <c:pt idx="1">
                  <c:v>Informed by hotel via email</c:v>
                </c:pt>
                <c:pt idx="2">
                  <c:v>I read it When I visited the Hotel's Social Media Account</c:v>
                </c:pt>
                <c:pt idx="3">
                  <c:v>I read it when I visited the hotel's Official Website </c:v>
                </c:pt>
                <c:pt idx="4">
                  <c:v>Informed by hotel when switching on in-room TV</c:v>
                </c:pt>
                <c:pt idx="5">
                  <c:v>Informed by hotel Staff</c:v>
                </c:pt>
                <c:pt idx="6">
                  <c:v>By reading posters in the public areas</c:v>
                </c:pt>
                <c:pt idx="7">
                  <c:v>By reading in-room Paper Notices</c:v>
                </c:pt>
              </c:strCache>
            </c:strRef>
          </c:cat>
          <c:val>
            <c:numRef>
              <c:f>工作表1!$B$2:$I$2</c:f>
              <c:numCache>
                <c:formatCode>General</c:formatCode>
                <c:ptCount val="8"/>
                <c:pt idx="0">
                  <c:v>11.0</c:v>
                </c:pt>
                <c:pt idx="1">
                  <c:v>15.0</c:v>
                </c:pt>
                <c:pt idx="2">
                  <c:v>31.0</c:v>
                </c:pt>
                <c:pt idx="3">
                  <c:v>32.0</c:v>
                </c:pt>
                <c:pt idx="4">
                  <c:v>36.0</c:v>
                </c:pt>
                <c:pt idx="5">
                  <c:v>55.0</c:v>
                </c:pt>
                <c:pt idx="6">
                  <c:v>63.0</c:v>
                </c:pt>
                <c:pt idx="7">
                  <c:v>65.0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1181320"/>
        <c:axId val="-2111249448"/>
      </c:barChart>
      <c:catAx>
        <c:axId val="-211118132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zh-CN"/>
          </a:p>
        </c:txPr>
        <c:crossAx val="-2111249448"/>
        <c:crosses val="autoZero"/>
        <c:auto val="1"/>
        <c:lblAlgn val="ctr"/>
        <c:lblOffset val="100"/>
        <c:noMultiLvlLbl val="0"/>
      </c:catAx>
      <c:valAx>
        <c:axId val="-2111249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1181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94332047980404"/>
          <c:y val="0.882922922922923"/>
          <c:w val="0.252496678655909"/>
          <c:h val="0.0813543307086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entury Gothic"/>
          <a:cs typeface="Century Gothic"/>
        </a:defRPr>
      </a:pPr>
      <a:endParaRPr lang="zh-CN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1C548-B5BD-F44C-9565-7D50F8BD9E84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94A76D-0E80-FD4A-AEC0-6209A971B04B}">
      <dgm:prSet phldrT="[文本]" custT="1"/>
      <dgm:spPr/>
      <dgm:t>
        <a:bodyPr/>
        <a:lstStyle/>
        <a:p>
          <a:r>
            <a:rPr lang="en-US" altLang="zh-CN" sz="1600" b="1" dirty="0" smtClean="0">
              <a:latin typeface="Century Gothic"/>
              <a:cs typeface="Century Gothic"/>
            </a:rPr>
            <a:t>Current</a:t>
          </a:r>
          <a:r>
            <a:rPr lang="zh-CN" altLang="en-US" sz="1600" b="1" dirty="0" smtClean="0">
              <a:latin typeface="Century Gothic"/>
              <a:cs typeface="Century Gothic"/>
            </a:rPr>
            <a:t> </a:t>
          </a:r>
          <a:r>
            <a:rPr lang="en-US" altLang="zh-CN" sz="1600" b="1" dirty="0" smtClean="0">
              <a:latin typeface="Century Gothic"/>
              <a:cs typeface="Century Gothic"/>
            </a:rPr>
            <a:t>Literature</a:t>
          </a:r>
          <a:endParaRPr lang="zh-CN" altLang="en-US" sz="1600" b="1" dirty="0">
            <a:latin typeface="Century Gothic"/>
            <a:cs typeface="Century Gothic"/>
          </a:endParaRPr>
        </a:p>
      </dgm:t>
    </dgm:pt>
    <dgm:pt modelId="{C9FB8194-6505-4546-9579-C0F0C5E84115}" type="parTrans" cxnId="{0B406FA2-24B1-854D-8FED-84357A82502E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E301096A-D9B7-4D4F-A8EB-906BD4874032}" type="sibTrans" cxnId="{0B406FA2-24B1-854D-8FED-84357A82502E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779D79B9-DE5A-DC48-8739-C22C437D6710}">
      <dgm:prSet phldrT="[文本]" custT="1"/>
      <dgm:spPr/>
      <dgm:t>
        <a:bodyPr/>
        <a:lstStyle/>
        <a:p>
          <a:r>
            <a:rPr lang="en-US" altLang="zh-CN" sz="1600" dirty="0" smtClean="0">
              <a:latin typeface="Century Gothic"/>
              <a:cs typeface="Century Gothic"/>
            </a:rPr>
            <a:t>Reasons</a:t>
          </a:r>
          <a:r>
            <a:rPr lang="zh-CN" altLang="en-US" sz="1600" dirty="0" smtClean="0">
              <a:latin typeface="Century Gothic"/>
              <a:cs typeface="Century Gothic"/>
            </a:rPr>
            <a:t> </a:t>
          </a:r>
          <a:r>
            <a:rPr lang="en-US" altLang="zh-CN" sz="1600" dirty="0" smtClean="0">
              <a:latin typeface="Century Gothic"/>
              <a:cs typeface="Century Gothic"/>
            </a:rPr>
            <a:t>to</a:t>
          </a:r>
          <a:r>
            <a:rPr lang="zh-CN" altLang="en-US" sz="1600" dirty="0" smtClean="0">
              <a:latin typeface="Century Gothic"/>
              <a:cs typeface="Century Gothic"/>
            </a:rPr>
            <a:t> </a:t>
          </a:r>
          <a:r>
            <a:rPr lang="en-US" altLang="zh-CN" sz="1600" dirty="0" smtClean="0">
              <a:latin typeface="Century Gothic"/>
              <a:cs typeface="Century Gothic"/>
            </a:rPr>
            <a:t>go</a:t>
          </a:r>
          <a:r>
            <a:rPr lang="zh-CN" altLang="en-US" sz="1600" dirty="0" smtClean="0">
              <a:latin typeface="Century Gothic"/>
              <a:cs typeface="Century Gothic"/>
            </a:rPr>
            <a:t> </a:t>
          </a:r>
          <a:r>
            <a:rPr lang="en-US" altLang="zh-CN" sz="1600" dirty="0" smtClean="0">
              <a:latin typeface="Century Gothic"/>
              <a:cs typeface="Century Gothic"/>
            </a:rPr>
            <a:t>green</a:t>
          </a:r>
          <a:endParaRPr lang="zh-CN" altLang="en-US" sz="1600" dirty="0">
            <a:latin typeface="Century Gothic"/>
            <a:cs typeface="Century Gothic"/>
          </a:endParaRPr>
        </a:p>
      </dgm:t>
    </dgm:pt>
    <dgm:pt modelId="{216A34F4-FC14-3543-AEB6-6314B745B905}" type="parTrans" cxnId="{5F31CEC4-F323-7C41-8735-4380D4DB85A7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9292DA1B-2F27-824F-A200-329D369D4FB8}" type="sibTrans" cxnId="{5F31CEC4-F323-7C41-8735-4380D4DB85A7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42110E07-8E6C-7340-A841-043099FADE64}">
      <dgm:prSet phldrT="[文本]" custT="1"/>
      <dgm:spPr/>
      <dgm:t>
        <a:bodyPr/>
        <a:lstStyle/>
        <a:p>
          <a:r>
            <a:rPr lang="en-US" altLang="zh-CN" sz="1600" dirty="0" smtClean="0">
              <a:latin typeface="Century Gothic"/>
              <a:cs typeface="Century Gothic"/>
            </a:rPr>
            <a:t>Necessity</a:t>
          </a:r>
          <a:endParaRPr lang="zh-CN" altLang="en-US" sz="1600" dirty="0">
            <a:latin typeface="Century Gothic"/>
            <a:cs typeface="Century Gothic"/>
          </a:endParaRPr>
        </a:p>
      </dgm:t>
    </dgm:pt>
    <dgm:pt modelId="{CDE09694-B7A3-4E49-AA2C-D39E87B02D31}" type="parTrans" cxnId="{EB9DE730-AF96-7749-A4C6-A7AF03BE63EC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588FE175-3C6A-FA42-BEC3-078C92C91D0E}" type="sibTrans" cxnId="{EB9DE730-AF96-7749-A4C6-A7AF03BE63EC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1CAF4E74-BC3F-1A40-9D79-BFDC935824C0}">
      <dgm:prSet phldrT="[文本]" custT="1"/>
      <dgm:spPr/>
      <dgm:t>
        <a:bodyPr/>
        <a:lstStyle/>
        <a:p>
          <a:r>
            <a:rPr lang="en-US" altLang="zh-CN" sz="1600" dirty="0" smtClean="0">
              <a:latin typeface="Century Gothic"/>
              <a:cs typeface="Century Gothic"/>
            </a:rPr>
            <a:t>Benefits</a:t>
          </a:r>
          <a:r>
            <a:rPr lang="zh-CN" altLang="en-US" sz="1600" dirty="0" smtClean="0">
              <a:latin typeface="Century Gothic"/>
              <a:cs typeface="Century Gothic"/>
            </a:rPr>
            <a:t> </a:t>
          </a:r>
          <a:r>
            <a:rPr lang="en-US" altLang="zh-CN" sz="1600" dirty="0" smtClean="0">
              <a:latin typeface="Century Gothic"/>
              <a:cs typeface="Century Gothic"/>
            </a:rPr>
            <a:t>(PEST)</a:t>
          </a:r>
          <a:endParaRPr lang="zh-CN" altLang="en-US" sz="1600" dirty="0">
            <a:latin typeface="Century Gothic"/>
            <a:cs typeface="Century Gothic"/>
          </a:endParaRPr>
        </a:p>
      </dgm:t>
    </dgm:pt>
    <dgm:pt modelId="{3E90A197-110D-A842-8217-4EB83EF1CD4A}" type="parTrans" cxnId="{DB40275D-F582-EF47-BDAB-75B29B79F448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7C876531-0CFB-A942-9AEC-ADC65E7A8173}" type="sibTrans" cxnId="{DB40275D-F582-EF47-BDAB-75B29B79F448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742BA9ED-4490-C04E-B34B-81F696635F0E}">
      <dgm:prSet phldrT="[文本]" custT="1"/>
      <dgm:spPr/>
      <dgm:t>
        <a:bodyPr/>
        <a:lstStyle/>
        <a:p>
          <a:r>
            <a:rPr lang="en-US" altLang="zh-CN" sz="1400" dirty="0" smtClean="0">
              <a:latin typeface="Century Gothic"/>
              <a:cs typeface="Century Gothic"/>
            </a:rPr>
            <a:t>Green</a:t>
          </a:r>
          <a:r>
            <a:rPr lang="zh-CN" altLang="en-US" sz="1400" dirty="0" smtClean="0">
              <a:latin typeface="Century Gothic"/>
              <a:cs typeface="Century Gothic"/>
            </a:rPr>
            <a:t> </a:t>
          </a:r>
          <a:r>
            <a:rPr lang="en-US" altLang="zh-CN" sz="1400" dirty="0" smtClean="0">
              <a:latin typeface="Century Gothic"/>
              <a:cs typeface="Century Gothic"/>
            </a:rPr>
            <a:t>Communication</a:t>
          </a:r>
          <a:endParaRPr lang="zh-CN" altLang="en-US" sz="1400" dirty="0" smtClean="0">
            <a:latin typeface="Century Gothic"/>
            <a:cs typeface="Century Gothic"/>
          </a:endParaRPr>
        </a:p>
      </dgm:t>
    </dgm:pt>
    <dgm:pt modelId="{F340126E-D634-804C-BCA7-B7397EB73C19}" type="parTrans" cxnId="{1FD74AF6-4BF1-9140-988B-CA2F7DB3805D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6C9ACEBE-582E-5F47-852B-156AC48AC28A}" type="sibTrans" cxnId="{1FD74AF6-4BF1-9140-988B-CA2F7DB3805D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AD701E8F-2B93-A946-80D6-022AB09826CF}">
      <dgm:prSet custT="1"/>
      <dgm:spPr/>
      <dgm:t>
        <a:bodyPr/>
        <a:lstStyle/>
        <a:p>
          <a:r>
            <a:rPr lang="en-US" altLang="zh-CN" sz="1400" dirty="0" smtClean="0">
              <a:latin typeface="Century Gothic"/>
              <a:cs typeface="Century Gothic"/>
            </a:rPr>
            <a:t>Environmental</a:t>
          </a:r>
          <a:r>
            <a:rPr lang="zh-CN" altLang="en-US" sz="1400" dirty="0" smtClean="0">
              <a:latin typeface="Century Gothic"/>
              <a:cs typeface="Century Gothic"/>
            </a:rPr>
            <a:t> </a:t>
          </a:r>
          <a:r>
            <a:rPr lang="en-US" altLang="zh-CN" sz="1400" dirty="0" smtClean="0">
              <a:latin typeface="Century Gothic"/>
              <a:cs typeface="Century Gothic"/>
            </a:rPr>
            <a:t>Education</a:t>
          </a:r>
          <a:endParaRPr lang="zh-CN" altLang="en-US" sz="1400" dirty="0">
            <a:latin typeface="Century Gothic"/>
            <a:cs typeface="Century Gothic"/>
          </a:endParaRPr>
        </a:p>
      </dgm:t>
    </dgm:pt>
    <dgm:pt modelId="{52ED3F92-3752-F243-9CB3-B38977563E08}" type="parTrans" cxnId="{2E20344C-C473-E14E-B968-67132443BEAD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EC005FA1-B9AF-E149-9064-CBA54D07C333}" type="sibTrans" cxnId="{2E20344C-C473-E14E-B968-67132443BEAD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9F747D81-4485-0143-B6EA-3142D858B54A}">
      <dgm:prSet custT="1"/>
      <dgm:spPr/>
      <dgm:t>
        <a:bodyPr/>
        <a:lstStyle/>
        <a:p>
          <a:r>
            <a:rPr lang="en-US" altLang="zh-CN" sz="1600" dirty="0" smtClean="0">
              <a:latin typeface="Century Gothic"/>
              <a:cs typeface="Century Gothic"/>
            </a:rPr>
            <a:t>Mediums</a:t>
          </a:r>
          <a:endParaRPr lang="zh-CN" altLang="en-US" sz="1600" dirty="0">
            <a:latin typeface="Century Gothic"/>
            <a:cs typeface="Century Gothic"/>
          </a:endParaRPr>
        </a:p>
      </dgm:t>
    </dgm:pt>
    <dgm:pt modelId="{52D19F94-AD88-EC48-98DC-7B7D49B82404}" type="parTrans" cxnId="{CB373071-2433-7A47-9A13-52AA3AD399C3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FC3B83B7-827A-D94D-9741-3CBB58B6B339}" type="sibTrans" cxnId="{CB373071-2433-7A47-9A13-52AA3AD399C3}">
      <dgm:prSet/>
      <dgm:spPr/>
      <dgm:t>
        <a:bodyPr/>
        <a:lstStyle/>
        <a:p>
          <a:endParaRPr lang="zh-CN" altLang="en-US" sz="2400">
            <a:latin typeface="Century Gothic"/>
            <a:cs typeface="Century Gothic"/>
          </a:endParaRPr>
        </a:p>
      </dgm:t>
    </dgm:pt>
    <dgm:pt modelId="{787B10BA-A814-DF4D-A494-CE9BE44B9B2E}" type="pres">
      <dgm:prSet presAssocID="{6C41C548-B5BD-F44C-9565-7D50F8BD9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D9F7987-F615-4947-8D0E-B27928C4EC05}" type="pres">
      <dgm:prSet presAssocID="{EF94A76D-0E80-FD4A-AEC0-6209A971B04B}" presName="hierRoot1" presStyleCnt="0"/>
      <dgm:spPr/>
    </dgm:pt>
    <dgm:pt modelId="{AFD53F28-FA31-CE41-8F90-5BE3D58E241C}" type="pres">
      <dgm:prSet presAssocID="{EF94A76D-0E80-FD4A-AEC0-6209A971B04B}" presName="composite" presStyleCnt="0"/>
      <dgm:spPr/>
    </dgm:pt>
    <dgm:pt modelId="{463B8949-0932-5940-B144-CA601A4D09E2}" type="pres">
      <dgm:prSet presAssocID="{EF94A76D-0E80-FD4A-AEC0-6209A971B04B}" presName="background" presStyleLbl="node0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6C92C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12E86276-F73B-1A4E-BDF5-B51519085712}" type="pres">
      <dgm:prSet presAssocID="{EF94A76D-0E80-FD4A-AEC0-6209A971B04B}" presName="text" presStyleLbl="fgAcc0" presStyleIdx="0" presStyleCnt="1" custScaleX="113823" custScaleY="98441" custLinFactNeighborX="-6619" custLinFactNeighborY="-308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B97BAD5-09AC-2846-B97F-2881030891AA}" type="pres">
      <dgm:prSet presAssocID="{EF94A76D-0E80-FD4A-AEC0-6209A971B04B}" presName="hierChild2" presStyleCnt="0"/>
      <dgm:spPr/>
    </dgm:pt>
    <dgm:pt modelId="{C8D2341B-B1E9-DB4F-B9D6-47CAFC985553}" type="pres">
      <dgm:prSet presAssocID="{216A34F4-FC14-3543-AEB6-6314B745B905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0803032E-C295-D44D-806F-EF769E7BF1E3}" type="pres">
      <dgm:prSet presAssocID="{779D79B9-DE5A-DC48-8739-C22C437D6710}" presName="hierRoot2" presStyleCnt="0"/>
      <dgm:spPr/>
    </dgm:pt>
    <dgm:pt modelId="{D12BB588-3B4A-8444-89E6-EB0A54B9B69A}" type="pres">
      <dgm:prSet presAssocID="{779D79B9-DE5A-DC48-8739-C22C437D6710}" presName="composite2" presStyleCnt="0"/>
      <dgm:spPr/>
    </dgm:pt>
    <dgm:pt modelId="{691CADD9-76A4-6049-A438-24E0989A494E}" type="pres">
      <dgm:prSet presAssocID="{779D79B9-DE5A-DC48-8739-C22C437D6710}" presName="background2" presStyleLbl="node2" presStyleIdx="0" presStyleCnt="3"/>
      <dgm:spPr>
        <a:solidFill>
          <a:srgbClr val="6C92C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FE94409E-8789-5E45-B088-699654B155E0}" type="pres">
      <dgm:prSet presAssocID="{779D79B9-DE5A-DC48-8739-C22C437D6710}" presName="text2" presStyleLbl="fgAcc2" presStyleIdx="0" presStyleCnt="3" custScaleX="76595" custScaleY="8066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333EBE-0B88-FA45-B4E1-A0A0940A7844}" type="pres">
      <dgm:prSet presAssocID="{779D79B9-DE5A-DC48-8739-C22C437D6710}" presName="hierChild3" presStyleCnt="0"/>
      <dgm:spPr/>
    </dgm:pt>
    <dgm:pt modelId="{F44C6C2F-AA7A-1C49-ADD8-46A8CB0A1C0A}" type="pres">
      <dgm:prSet presAssocID="{CDE09694-B7A3-4E49-AA2C-D39E87B02D31}" presName="Name17" presStyleLbl="parChTrans1D3" presStyleIdx="0" presStyleCnt="3"/>
      <dgm:spPr/>
      <dgm:t>
        <a:bodyPr/>
        <a:lstStyle/>
        <a:p>
          <a:endParaRPr lang="zh-CN" altLang="en-US"/>
        </a:p>
      </dgm:t>
    </dgm:pt>
    <dgm:pt modelId="{FE5ED7F0-9A1B-F044-B7BC-8175CDBF983C}" type="pres">
      <dgm:prSet presAssocID="{42110E07-8E6C-7340-A841-043099FADE64}" presName="hierRoot3" presStyleCnt="0"/>
      <dgm:spPr/>
    </dgm:pt>
    <dgm:pt modelId="{6BD19B7A-0159-F949-96B5-B88CEE034404}" type="pres">
      <dgm:prSet presAssocID="{42110E07-8E6C-7340-A841-043099FADE64}" presName="composite3" presStyleCnt="0"/>
      <dgm:spPr/>
    </dgm:pt>
    <dgm:pt modelId="{C3DCCD43-CBBE-D041-B649-3C15F08057D8}" type="pres">
      <dgm:prSet presAssocID="{42110E07-8E6C-7340-A841-043099FADE64}" presName="background3" presStyleLbl="node3" presStyleIdx="0" presStyleCnt="3"/>
      <dgm:spPr>
        <a:solidFill>
          <a:srgbClr val="6C92C0"/>
        </a:solidFill>
      </dgm:spPr>
      <dgm:t>
        <a:bodyPr/>
        <a:lstStyle/>
        <a:p>
          <a:endParaRPr lang="zh-CN" altLang="en-US"/>
        </a:p>
      </dgm:t>
    </dgm:pt>
    <dgm:pt modelId="{A2C85B76-4527-914D-B9B4-514652AA032A}" type="pres">
      <dgm:prSet presAssocID="{42110E07-8E6C-7340-A841-043099FADE64}" presName="text3" presStyleLbl="fgAcc3" presStyleIdx="0" presStyleCnt="3" custScaleX="79972" custScaleY="775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CDB97F6-B46C-3248-A419-04A7B44C9476}" type="pres">
      <dgm:prSet presAssocID="{42110E07-8E6C-7340-A841-043099FADE64}" presName="hierChild4" presStyleCnt="0"/>
      <dgm:spPr/>
    </dgm:pt>
    <dgm:pt modelId="{6637FEB2-6FDB-0A49-8E94-11D7DA4ECEF5}" type="pres">
      <dgm:prSet presAssocID="{3E90A197-110D-A842-8217-4EB83EF1CD4A}" presName="Name17" presStyleLbl="parChTrans1D3" presStyleIdx="1" presStyleCnt="3"/>
      <dgm:spPr/>
      <dgm:t>
        <a:bodyPr/>
        <a:lstStyle/>
        <a:p>
          <a:endParaRPr lang="zh-CN" altLang="en-US"/>
        </a:p>
      </dgm:t>
    </dgm:pt>
    <dgm:pt modelId="{AA3E79EA-7012-1B49-82CD-598E6352578C}" type="pres">
      <dgm:prSet presAssocID="{1CAF4E74-BC3F-1A40-9D79-BFDC935824C0}" presName="hierRoot3" presStyleCnt="0"/>
      <dgm:spPr/>
    </dgm:pt>
    <dgm:pt modelId="{3E7897B6-A1B6-194D-8E3F-F0AFEA03AA89}" type="pres">
      <dgm:prSet presAssocID="{1CAF4E74-BC3F-1A40-9D79-BFDC935824C0}" presName="composite3" presStyleCnt="0"/>
      <dgm:spPr/>
    </dgm:pt>
    <dgm:pt modelId="{9BC5B734-EF53-E044-894D-2BCE4063D5CF}" type="pres">
      <dgm:prSet presAssocID="{1CAF4E74-BC3F-1A40-9D79-BFDC935824C0}" presName="background3" presStyleLbl="node3" presStyleIdx="1" presStyleCnt="3"/>
      <dgm:spPr>
        <a:solidFill>
          <a:srgbClr val="6C92C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BEE58AC7-1B88-5C41-B807-91AE5C225C63}" type="pres">
      <dgm:prSet presAssocID="{1CAF4E74-BC3F-1A40-9D79-BFDC935824C0}" presName="text3" presStyleLbl="fgAcc3" presStyleIdx="1" presStyleCnt="3" custScaleX="95238" custScaleY="809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0ACA048-9F1F-9D49-BCCD-EC68D5F1ED4E}" type="pres">
      <dgm:prSet presAssocID="{1CAF4E74-BC3F-1A40-9D79-BFDC935824C0}" presName="hierChild4" presStyleCnt="0"/>
      <dgm:spPr/>
    </dgm:pt>
    <dgm:pt modelId="{8F9DC203-DF88-144C-892E-881B9EB6606C}" type="pres">
      <dgm:prSet presAssocID="{F340126E-D634-804C-BCA7-B7397EB73C19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7C635694-3F25-3542-AA08-8B0A1FC61A7E}" type="pres">
      <dgm:prSet presAssocID="{742BA9ED-4490-C04E-B34B-81F696635F0E}" presName="hierRoot2" presStyleCnt="0"/>
      <dgm:spPr/>
    </dgm:pt>
    <dgm:pt modelId="{9057487C-6439-1342-9ADC-83D8582E07E1}" type="pres">
      <dgm:prSet presAssocID="{742BA9ED-4490-C04E-B34B-81F696635F0E}" presName="composite2" presStyleCnt="0"/>
      <dgm:spPr/>
    </dgm:pt>
    <dgm:pt modelId="{F882A4C8-5A64-A94C-BCFD-EF5031E233F5}" type="pres">
      <dgm:prSet presAssocID="{742BA9ED-4490-C04E-B34B-81F696635F0E}" presName="background2" presStyleLbl="node2" presStyleIdx="1" presStyleCnt="3"/>
      <dgm:spPr>
        <a:solidFill>
          <a:srgbClr val="6C92C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5309BA1E-583C-2D49-8809-6E272336ED93}" type="pres">
      <dgm:prSet presAssocID="{742BA9ED-4490-C04E-B34B-81F696635F0E}" presName="text2" presStyleLbl="fgAcc2" presStyleIdx="1" presStyleCnt="3" custScaleX="111586" custScaleY="81717" custLinFactNeighborX="8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19AB6B-99AF-1B4A-8AEC-82B48CC31FD6}" type="pres">
      <dgm:prSet presAssocID="{742BA9ED-4490-C04E-B34B-81F696635F0E}" presName="hierChild3" presStyleCnt="0"/>
      <dgm:spPr/>
    </dgm:pt>
    <dgm:pt modelId="{1862BEF7-3DB8-7246-9870-6491ED8C2966}" type="pres">
      <dgm:prSet presAssocID="{52ED3F92-3752-F243-9CB3-B38977563E08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DDF5B80E-38FB-A445-843F-EB47ADDC8A7A}" type="pres">
      <dgm:prSet presAssocID="{AD701E8F-2B93-A946-80D6-022AB09826CF}" presName="hierRoot2" presStyleCnt="0"/>
      <dgm:spPr/>
    </dgm:pt>
    <dgm:pt modelId="{AF923352-5D0E-354F-A92D-56CC30845F44}" type="pres">
      <dgm:prSet presAssocID="{AD701E8F-2B93-A946-80D6-022AB09826CF}" presName="composite2" presStyleCnt="0"/>
      <dgm:spPr/>
    </dgm:pt>
    <dgm:pt modelId="{FABCE60A-ED23-5542-B81E-C64BA025E44A}" type="pres">
      <dgm:prSet presAssocID="{AD701E8F-2B93-A946-80D6-022AB09826CF}" presName="background2" presStyleLbl="node2" presStyleIdx="2" presStyleCnt="3"/>
      <dgm:spPr>
        <a:solidFill>
          <a:srgbClr val="6C92C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08418069-A649-5547-899A-7D3E104D74F5}" type="pres">
      <dgm:prSet presAssocID="{AD701E8F-2B93-A946-80D6-022AB09826CF}" presName="text2" presStyleLbl="fgAcc2" presStyleIdx="2" presStyleCnt="3" custScaleX="107148" custScaleY="81438" custLinFactNeighborX="1075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3A7C8F-C1CB-2B42-AB0A-0AF1C5E290BE}" type="pres">
      <dgm:prSet presAssocID="{AD701E8F-2B93-A946-80D6-022AB09826CF}" presName="hierChild3" presStyleCnt="0"/>
      <dgm:spPr/>
    </dgm:pt>
    <dgm:pt modelId="{045AEE6C-8A18-4B40-A95C-3E5AE6352DEF}" type="pres">
      <dgm:prSet presAssocID="{52D19F94-AD88-EC48-98DC-7B7D49B82404}" presName="Name17" presStyleLbl="parChTrans1D3" presStyleIdx="2" presStyleCnt="3"/>
      <dgm:spPr/>
      <dgm:t>
        <a:bodyPr/>
        <a:lstStyle/>
        <a:p>
          <a:endParaRPr lang="zh-CN" altLang="en-US"/>
        </a:p>
      </dgm:t>
    </dgm:pt>
    <dgm:pt modelId="{4C3FFB5D-950D-D040-A4B1-A166A5F2FAA6}" type="pres">
      <dgm:prSet presAssocID="{9F747D81-4485-0143-B6EA-3142D858B54A}" presName="hierRoot3" presStyleCnt="0"/>
      <dgm:spPr/>
    </dgm:pt>
    <dgm:pt modelId="{AADC3FE4-1B6C-DC42-9C10-7DF41CD1FE7E}" type="pres">
      <dgm:prSet presAssocID="{9F747D81-4485-0143-B6EA-3142D858B54A}" presName="composite3" presStyleCnt="0"/>
      <dgm:spPr/>
    </dgm:pt>
    <dgm:pt modelId="{7FE8E16F-6BF4-8749-9126-84A9A80FFD94}" type="pres">
      <dgm:prSet presAssocID="{9F747D81-4485-0143-B6EA-3142D858B54A}" presName="background3" presStyleLbl="node3" presStyleIdx="2" presStyleCnt="3"/>
      <dgm:spPr>
        <a:solidFill>
          <a:srgbClr val="6C92C0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FF5E7925-4657-7E44-8496-B759D8CFE9D0}" type="pres">
      <dgm:prSet presAssocID="{9F747D81-4485-0143-B6EA-3142D858B54A}" presName="text3" presStyleLbl="fgAcc3" presStyleIdx="2" presStyleCnt="3" custScaleX="92777" custScaleY="82767" custLinFactNeighborX="-19373" custLinFactNeighborY="-45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BD0F01-F298-6048-BE64-EB8FE9A29C23}" type="pres">
      <dgm:prSet presAssocID="{9F747D81-4485-0143-B6EA-3142D858B54A}" presName="hierChild4" presStyleCnt="0"/>
      <dgm:spPr/>
    </dgm:pt>
  </dgm:ptLst>
  <dgm:cxnLst>
    <dgm:cxn modelId="{1773E531-1273-A54B-A0A2-F1858EF3AF2A}" type="presOf" srcId="{216A34F4-FC14-3543-AEB6-6314B745B905}" destId="{C8D2341B-B1E9-DB4F-B9D6-47CAFC985553}" srcOrd="0" destOrd="0" presId="urn:microsoft.com/office/officeart/2005/8/layout/hierarchy1"/>
    <dgm:cxn modelId="{EB9DE730-AF96-7749-A4C6-A7AF03BE63EC}" srcId="{779D79B9-DE5A-DC48-8739-C22C437D6710}" destId="{42110E07-8E6C-7340-A841-043099FADE64}" srcOrd="0" destOrd="0" parTransId="{CDE09694-B7A3-4E49-AA2C-D39E87B02D31}" sibTransId="{588FE175-3C6A-FA42-BEC3-078C92C91D0E}"/>
    <dgm:cxn modelId="{0B406FA2-24B1-854D-8FED-84357A82502E}" srcId="{6C41C548-B5BD-F44C-9565-7D50F8BD9E84}" destId="{EF94A76D-0E80-FD4A-AEC0-6209A971B04B}" srcOrd="0" destOrd="0" parTransId="{C9FB8194-6505-4546-9579-C0F0C5E84115}" sibTransId="{E301096A-D9B7-4D4F-A8EB-906BD4874032}"/>
    <dgm:cxn modelId="{5F31CEC4-F323-7C41-8735-4380D4DB85A7}" srcId="{EF94A76D-0E80-FD4A-AEC0-6209A971B04B}" destId="{779D79B9-DE5A-DC48-8739-C22C437D6710}" srcOrd="0" destOrd="0" parTransId="{216A34F4-FC14-3543-AEB6-6314B745B905}" sibTransId="{9292DA1B-2F27-824F-A200-329D369D4FB8}"/>
    <dgm:cxn modelId="{5523D829-BFA4-7241-BD1E-8CDD706D6FE8}" type="presOf" srcId="{52ED3F92-3752-F243-9CB3-B38977563E08}" destId="{1862BEF7-3DB8-7246-9870-6491ED8C2966}" srcOrd="0" destOrd="0" presId="urn:microsoft.com/office/officeart/2005/8/layout/hierarchy1"/>
    <dgm:cxn modelId="{0A674781-68C4-1A49-9389-73F5EAE67A70}" type="presOf" srcId="{9F747D81-4485-0143-B6EA-3142D858B54A}" destId="{FF5E7925-4657-7E44-8496-B759D8CFE9D0}" srcOrd="0" destOrd="0" presId="urn:microsoft.com/office/officeart/2005/8/layout/hierarchy1"/>
    <dgm:cxn modelId="{B453AF83-4BC2-684F-ADC9-68635F9C5272}" type="presOf" srcId="{3E90A197-110D-A842-8217-4EB83EF1CD4A}" destId="{6637FEB2-6FDB-0A49-8E94-11D7DA4ECEF5}" srcOrd="0" destOrd="0" presId="urn:microsoft.com/office/officeart/2005/8/layout/hierarchy1"/>
    <dgm:cxn modelId="{FFA4F081-B83D-BC42-82DE-C234DB85874B}" type="presOf" srcId="{AD701E8F-2B93-A946-80D6-022AB09826CF}" destId="{08418069-A649-5547-899A-7D3E104D74F5}" srcOrd="0" destOrd="0" presId="urn:microsoft.com/office/officeart/2005/8/layout/hierarchy1"/>
    <dgm:cxn modelId="{2A711410-3220-CF4B-9724-E6029F5EDAB9}" type="presOf" srcId="{779D79B9-DE5A-DC48-8739-C22C437D6710}" destId="{FE94409E-8789-5E45-B088-699654B155E0}" srcOrd="0" destOrd="0" presId="urn:microsoft.com/office/officeart/2005/8/layout/hierarchy1"/>
    <dgm:cxn modelId="{C354DDC5-3611-134D-A5D0-BAFAFBE6A2B8}" type="presOf" srcId="{1CAF4E74-BC3F-1A40-9D79-BFDC935824C0}" destId="{BEE58AC7-1B88-5C41-B807-91AE5C225C63}" srcOrd="0" destOrd="0" presId="urn:microsoft.com/office/officeart/2005/8/layout/hierarchy1"/>
    <dgm:cxn modelId="{1FB4D37E-07AC-304F-96A5-0DC84FA43BB6}" type="presOf" srcId="{F340126E-D634-804C-BCA7-B7397EB73C19}" destId="{8F9DC203-DF88-144C-892E-881B9EB6606C}" srcOrd="0" destOrd="0" presId="urn:microsoft.com/office/officeart/2005/8/layout/hierarchy1"/>
    <dgm:cxn modelId="{2E20344C-C473-E14E-B968-67132443BEAD}" srcId="{EF94A76D-0E80-FD4A-AEC0-6209A971B04B}" destId="{AD701E8F-2B93-A946-80D6-022AB09826CF}" srcOrd="2" destOrd="0" parTransId="{52ED3F92-3752-F243-9CB3-B38977563E08}" sibTransId="{EC005FA1-B9AF-E149-9064-CBA54D07C333}"/>
    <dgm:cxn modelId="{DB40275D-F582-EF47-BDAB-75B29B79F448}" srcId="{779D79B9-DE5A-DC48-8739-C22C437D6710}" destId="{1CAF4E74-BC3F-1A40-9D79-BFDC935824C0}" srcOrd="1" destOrd="0" parTransId="{3E90A197-110D-A842-8217-4EB83EF1CD4A}" sibTransId="{7C876531-0CFB-A942-9AEC-ADC65E7A8173}"/>
    <dgm:cxn modelId="{1B72CB37-8447-A940-A01C-8D6C7C71ABBF}" type="presOf" srcId="{6C41C548-B5BD-F44C-9565-7D50F8BD9E84}" destId="{787B10BA-A814-DF4D-A494-CE9BE44B9B2E}" srcOrd="0" destOrd="0" presId="urn:microsoft.com/office/officeart/2005/8/layout/hierarchy1"/>
    <dgm:cxn modelId="{7F84F08A-B839-634E-AFBA-266FCC5B8143}" type="presOf" srcId="{42110E07-8E6C-7340-A841-043099FADE64}" destId="{A2C85B76-4527-914D-B9B4-514652AA032A}" srcOrd="0" destOrd="0" presId="urn:microsoft.com/office/officeart/2005/8/layout/hierarchy1"/>
    <dgm:cxn modelId="{8C1FAF8B-34ED-D94A-9B8B-AEA35F1249D5}" type="presOf" srcId="{CDE09694-B7A3-4E49-AA2C-D39E87B02D31}" destId="{F44C6C2F-AA7A-1C49-ADD8-46A8CB0A1C0A}" srcOrd="0" destOrd="0" presId="urn:microsoft.com/office/officeart/2005/8/layout/hierarchy1"/>
    <dgm:cxn modelId="{1AB57A3D-2D14-9A4A-B1B6-B18B5506D0CB}" type="presOf" srcId="{52D19F94-AD88-EC48-98DC-7B7D49B82404}" destId="{045AEE6C-8A18-4B40-A95C-3E5AE6352DEF}" srcOrd="0" destOrd="0" presId="urn:microsoft.com/office/officeart/2005/8/layout/hierarchy1"/>
    <dgm:cxn modelId="{1FD74AF6-4BF1-9140-988B-CA2F7DB3805D}" srcId="{EF94A76D-0E80-FD4A-AEC0-6209A971B04B}" destId="{742BA9ED-4490-C04E-B34B-81F696635F0E}" srcOrd="1" destOrd="0" parTransId="{F340126E-D634-804C-BCA7-B7397EB73C19}" sibTransId="{6C9ACEBE-582E-5F47-852B-156AC48AC28A}"/>
    <dgm:cxn modelId="{E81A32CC-D6AF-CC49-BE6F-783DA0BDF60B}" type="presOf" srcId="{742BA9ED-4490-C04E-B34B-81F696635F0E}" destId="{5309BA1E-583C-2D49-8809-6E272336ED93}" srcOrd="0" destOrd="0" presId="urn:microsoft.com/office/officeart/2005/8/layout/hierarchy1"/>
    <dgm:cxn modelId="{CB373071-2433-7A47-9A13-52AA3AD399C3}" srcId="{AD701E8F-2B93-A946-80D6-022AB09826CF}" destId="{9F747D81-4485-0143-B6EA-3142D858B54A}" srcOrd="0" destOrd="0" parTransId="{52D19F94-AD88-EC48-98DC-7B7D49B82404}" sibTransId="{FC3B83B7-827A-D94D-9741-3CBB58B6B339}"/>
    <dgm:cxn modelId="{1B3030C9-9C99-2649-94ED-B7BF6A5B59CE}" type="presOf" srcId="{EF94A76D-0E80-FD4A-AEC0-6209A971B04B}" destId="{12E86276-F73B-1A4E-BDF5-B51519085712}" srcOrd="0" destOrd="0" presId="urn:microsoft.com/office/officeart/2005/8/layout/hierarchy1"/>
    <dgm:cxn modelId="{065EA552-1D16-C645-BA6A-D6F2958CAA29}" type="presParOf" srcId="{787B10BA-A814-DF4D-A494-CE9BE44B9B2E}" destId="{6D9F7987-F615-4947-8D0E-B27928C4EC05}" srcOrd="0" destOrd="0" presId="urn:microsoft.com/office/officeart/2005/8/layout/hierarchy1"/>
    <dgm:cxn modelId="{F53EA454-E270-1844-8D50-AA7E844EDAFB}" type="presParOf" srcId="{6D9F7987-F615-4947-8D0E-B27928C4EC05}" destId="{AFD53F28-FA31-CE41-8F90-5BE3D58E241C}" srcOrd="0" destOrd="0" presId="urn:microsoft.com/office/officeart/2005/8/layout/hierarchy1"/>
    <dgm:cxn modelId="{B2D1F205-6FA2-6C4A-9EAB-CEE40CB7E23C}" type="presParOf" srcId="{AFD53F28-FA31-CE41-8F90-5BE3D58E241C}" destId="{463B8949-0932-5940-B144-CA601A4D09E2}" srcOrd="0" destOrd="0" presId="urn:microsoft.com/office/officeart/2005/8/layout/hierarchy1"/>
    <dgm:cxn modelId="{F58A3056-072B-3447-9CED-AE6D64662543}" type="presParOf" srcId="{AFD53F28-FA31-CE41-8F90-5BE3D58E241C}" destId="{12E86276-F73B-1A4E-BDF5-B51519085712}" srcOrd="1" destOrd="0" presId="urn:microsoft.com/office/officeart/2005/8/layout/hierarchy1"/>
    <dgm:cxn modelId="{E71EB727-C7F9-5C4B-9E4A-10F8B53F89A1}" type="presParOf" srcId="{6D9F7987-F615-4947-8D0E-B27928C4EC05}" destId="{3B97BAD5-09AC-2846-B97F-2881030891AA}" srcOrd="1" destOrd="0" presId="urn:microsoft.com/office/officeart/2005/8/layout/hierarchy1"/>
    <dgm:cxn modelId="{C4C544A0-4733-FD45-A19B-EFA45E0F67C6}" type="presParOf" srcId="{3B97BAD5-09AC-2846-B97F-2881030891AA}" destId="{C8D2341B-B1E9-DB4F-B9D6-47CAFC985553}" srcOrd="0" destOrd="0" presId="urn:microsoft.com/office/officeart/2005/8/layout/hierarchy1"/>
    <dgm:cxn modelId="{C0205157-BDDF-A34D-917A-4A891166152E}" type="presParOf" srcId="{3B97BAD5-09AC-2846-B97F-2881030891AA}" destId="{0803032E-C295-D44D-806F-EF769E7BF1E3}" srcOrd="1" destOrd="0" presId="urn:microsoft.com/office/officeart/2005/8/layout/hierarchy1"/>
    <dgm:cxn modelId="{055D2750-8622-374D-815E-2F06844E0937}" type="presParOf" srcId="{0803032E-C295-D44D-806F-EF769E7BF1E3}" destId="{D12BB588-3B4A-8444-89E6-EB0A54B9B69A}" srcOrd="0" destOrd="0" presId="urn:microsoft.com/office/officeart/2005/8/layout/hierarchy1"/>
    <dgm:cxn modelId="{BDA0BDC8-07E7-5146-B359-C5F7912C1326}" type="presParOf" srcId="{D12BB588-3B4A-8444-89E6-EB0A54B9B69A}" destId="{691CADD9-76A4-6049-A438-24E0989A494E}" srcOrd="0" destOrd="0" presId="urn:microsoft.com/office/officeart/2005/8/layout/hierarchy1"/>
    <dgm:cxn modelId="{48E6C5F6-75E3-5C42-BEF3-870B633F2A81}" type="presParOf" srcId="{D12BB588-3B4A-8444-89E6-EB0A54B9B69A}" destId="{FE94409E-8789-5E45-B088-699654B155E0}" srcOrd="1" destOrd="0" presId="urn:microsoft.com/office/officeart/2005/8/layout/hierarchy1"/>
    <dgm:cxn modelId="{033F5C34-DC62-174A-9619-110895015B4F}" type="presParOf" srcId="{0803032E-C295-D44D-806F-EF769E7BF1E3}" destId="{B0333EBE-0B88-FA45-B4E1-A0A0940A7844}" srcOrd="1" destOrd="0" presId="urn:microsoft.com/office/officeart/2005/8/layout/hierarchy1"/>
    <dgm:cxn modelId="{245DAEFD-DDC2-FA47-84CD-1E6A42293910}" type="presParOf" srcId="{B0333EBE-0B88-FA45-B4E1-A0A0940A7844}" destId="{F44C6C2F-AA7A-1C49-ADD8-46A8CB0A1C0A}" srcOrd="0" destOrd="0" presId="urn:microsoft.com/office/officeart/2005/8/layout/hierarchy1"/>
    <dgm:cxn modelId="{A84C25BF-4E97-AD48-885B-C76E7815B902}" type="presParOf" srcId="{B0333EBE-0B88-FA45-B4E1-A0A0940A7844}" destId="{FE5ED7F0-9A1B-F044-B7BC-8175CDBF983C}" srcOrd="1" destOrd="0" presId="urn:microsoft.com/office/officeart/2005/8/layout/hierarchy1"/>
    <dgm:cxn modelId="{F727C4BA-EBC9-7040-8329-176764AD0144}" type="presParOf" srcId="{FE5ED7F0-9A1B-F044-B7BC-8175CDBF983C}" destId="{6BD19B7A-0159-F949-96B5-B88CEE034404}" srcOrd="0" destOrd="0" presId="urn:microsoft.com/office/officeart/2005/8/layout/hierarchy1"/>
    <dgm:cxn modelId="{33FDEF04-E175-6248-979F-984F5B05C8F3}" type="presParOf" srcId="{6BD19B7A-0159-F949-96B5-B88CEE034404}" destId="{C3DCCD43-CBBE-D041-B649-3C15F08057D8}" srcOrd="0" destOrd="0" presId="urn:microsoft.com/office/officeart/2005/8/layout/hierarchy1"/>
    <dgm:cxn modelId="{FCB6BB8F-DC2A-0F45-A34E-D8D8927A287A}" type="presParOf" srcId="{6BD19B7A-0159-F949-96B5-B88CEE034404}" destId="{A2C85B76-4527-914D-B9B4-514652AA032A}" srcOrd="1" destOrd="0" presId="urn:microsoft.com/office/officeart/2005/8/layout/hierarchy1"/>
    <dgm:cxn modelId="{590E8784-D40A-4E48-ADAE-E68BA998B730}" type="presParOf" srcId="{FE5ED7F0-9A1B-F044-B7BC-8175CDBF983C}" destId="{2CDB97F6-B46C-3248-A419-04A7B44C9476}" srcOrd="1" destOrd="0" presId="urn:microsoft.com/office/officeart/2005/8/layout/hierarchy1"/>
    <dgm:cxn modelId="{F6DBD318-9989-684E-AFF6-9B6A93F4E2E4}" type="presParOf" srcId="{B0333EBE-0B88-FA45-B4E1-A0A0940A7844}" destId="{6637FEB2-6FDB-0A49-8E94-11D7DA4ECEF5}" srcOrd="2" destOrd="0" presId="urn:microsoft.com/office/officeart/2005/8/layout/hierarchy1"/>
    <dgm:cxn modelId="{EB47526D-35FD-4841-AB07-01395FD5A9B7}" type="presParOf" srcId="{B0333EBE-0B88-FA45-B4E1-A0A0940A7844}" destId="{AA3E79EA-7012-1B49-82CD-598E6352578C}" srcOrd="3" destOrd="0" presId="urn:microsoft.com/office/officeart/2005/8/layout/hierarchy1"/>
    <dgm:cxn modelId="{CA762E32-65B2-AD48-88B5-0B70F881E464}" type="presParOf" srcId="{AA3E79EA-7012-1B49-82CD-598E6352578C}" destId="{3E7897B6-A1B6-194D-8E3F-F0AFEA03AA89}" srcOrd="0" destOrd="0" presId="urn:microsoft.com/office/officeart/2005/8/layout/hierarchy1"/>
    <dgm:cxn modelId="{30E07EB3-0776-DE4C-AB97-E6EBA3F6F7CB}" type="presParOf" srcId="{3E7897B6-A1B6-194D-8E3F-F0AFEA03AA89}" destId="{9BC5B734-EF53-E044-894D-2BCE4063D5CF}" srcOrd="0" destOrd="0" presId="urn:microsoft.com/office/officeart/2005/8/layout/hierarchy1"/>
    <dgm:cxn modelId="{C4BAE477-0124-B24D-9242-1BE825FFA770}" type="presParOf" srcId="{3E7897B6-A1B6-194D-8E3F-F0AFEA03AA89}" destId="{BEE58AC7-1B88-5C41-B807-91AE5C225C63}" srcOrd="1" destOrd="0" presId="urn:microsoft.com/office/officeart/2005/8/layout/hierarchy1"/>
    <dgm:cxn modelId="{7FF4C20A-A73E-4248-93D4-18C390F3578B}" type="presParOf" srcId="{AA3E79EA-7012-1B49-82CD-598E6352578C}" destId="{80ACA048-9F1F-9D49-BCCD-EC68D5F1ED4E}" srcOrd="1" destOrd="0" presId="urn:microsoft.com/office/officeart/2005/8/layout/hierarchy1"/>
    <dgm:cxn modelId="{6022F96E-3BEB-7448-8EE7-4DFE2FE02BE7}" type="presParOf" srcId="{3B97BAD5-09AC-2846-B97F-2881030891AA}" destId="{8F9DC203-DF88-144C-892E-881B9EB6606C}" srcOrd="2" destOrd="0" presId="urn:microsoft.com/office/officeart/2005/8/layout/hierarchy1"/>
    <dgm:cxn modelId="{C50E9317-240F-6049-93CA-915CDE4A5D37}" type="presParOf" srcId="{3B97BAD5-09AC-2846-B97F-2881030891AA}" destId="{7C635694-3F25-3542-AA08-8B0A1FC61A7E}" srcOrd="3" destOrd="0" presId="urn:microsoft.com/office/officeart/2005/8/layout/hierarchy1"/>
    <dgm:cxn modelId="{C7871CE2-2B62-9147-8B90-93FA671011CC}" type="presParOf" srcId="{7C635694-3F25-3542-AA08-8B0A1FC61A7E}" destId="{9057487C-6439-1342-9ADC-83D8582E07E1}" srcOrd="0" destOrd="0" presId="urn:microsoft.com/office/officeart/2005/8/layout/hierarchy1"/>
    <dgm:cxn modelId="{AE28A839-AEDD-914D-97E3-1F4A30A79B88}" type="presParOf" srcId="{9057487C-6439-1342-9ADC-83D8582E07E1}" destId="{F882A4C8-5A64-A94C-BCFD-EF5031E233F5}" srcOrd="0" destOrd="0" presId="urn:microsoft.com/office/officeart/2005/8/layout/hierarchy1"/>
    <dgm:cxn modelId="{EE37022D-B33E-634D-8E24-13D38F8DDE95}" type="presParOf" srcId="{9057487C-6439-1342-9ADC-83D8582E07E1}" destId="{5309BA1E-583C-2D49-8809-6E272336ED93}" srcOrd="1" destOrd="0" presId="urn:microsoft.com/office/officeart/2005/8/layout/hierarchy1"/>
    <dgm:cxn modelId="{9271F363-54D3-834E-8AC9-2FFA124F802C}" type="presParOf" srcId="{7C635694-3F25-3542-AA08-8B0A1FC61A7E}" destId="{6819AB6B-99AF-1B4A-8AEC-82B48CC31FD6}" srcOrd="1" destOrd="0" presId="urn:microsoft.com/office/officeart/2005/8/layout/hierarchy1"/>
    <dgm:cxn modelId="{4A0E15F6-8A47-0443-A4F6-2674EC1C96E2}" type="presParOf" srcId="{3B97BAD5-09AC-2846-B97F-2881030891AA}" destId="{1862BEF7-3DB8-7246-9870-6491ED8C2966}" srcOrd="4" destOrd="0" presId="urn:microsoft.com/office/officeart/2005/8/layout/hierarchy1"/>
    <dgm:cxn modelId="{9D255D76-879E-B449-843C-EA15204EEBD7}" type="presParOf" srcId="{3B97BAD5-09AC-2846-B97F-2881030891AA}" destId="{DDF5B80E-38FB-A445-843F-EB47ADDC8A7A}" srcOrd="5" destOrd="0" presId="urn:microsoft.com/office/officeart/2005/8/layout/hierarchy1"/>
    <dgm:cxn modelId="{DE215AD6-4D34-E94B-9ADE-812CDA954769}" type="presParOf" srcId="{DDF5B80E-38FB-A445-843F-EB47ADDC8A7A}" destId="{AF923352-5D0E-354F-A92D-56CC30845F44}" srcOrd="0" destOrd="0" presId="urn:microsoft.com/office/officeart/2005/8/layout/hierarchy1"/>
    <dgm:cxn modelId="{B08169E0-336C-1249-8DDD-6B59DE4D68DD}" type="presParOf" srcId="{AF923352-5D0E-354F-A92D-56CC30845F44}" destId="{FABCE60A-ED23-5542-B81E-C64BA025E44A}" srcOrd="0" destOrd="0" presId="urn:microsoft.com/office/officeart/2005/8/layout/hierarchy1"/>
    <dgm:cxn modelId="{474D8723-C1DF-1641-8BF3-7BF1B2CB8E53}" type="presParOf" srcId="{AF923352-5D0E-354F-A92D-56CC30845F44}" destId="{08418069-A649-5547-899A-7D3E104D74F5}" srcOrd="1" destOrd="0" presId="urn:microsoft.com/office/officeart/2005/8/layout/hierarchy1"/>
    <dgm:cxn modelId="{2459AEC7-716E-9241-B12F-DB5285DD5643}" type="presParOf" srcId="{DDF5B80E-38FB-A445-843F-EB47ADDC8A7A}" destId="{A53A7C8F-C1CB-2B42-AB0A-0AF1C5E290BE}" srcOrd="1" destOrd="0" presId="urn:microsoft.com/office/officeart/2005/8/layout/hierarchy1"/>
    <dgm:cxn modelId="{C1D79418-50BC-504D-8CC8-87B278BE7E2E}" type="presParOf" srcId="{A53A7C8F-C1CB-2B42-AB0A-0AF1C5E290BE}" destId="{045AEE6C-8A18-4B40-A95C-3E5AE6352DEF}" srcOrd="0" destOrd="0" presId="urn:microsoft.com/office/officeart/2005/8/layout/hierarchy1"/>
    <dgm:cxn modelId="{B3021F61-00A1-F941-957A-322E56B8FEBA}" type="presParOf" srcId="{A53A7C8F-C1CB-2B42-AB0A-0AF1C5E290BE}" destId="{4C3FFB5D-950D-D040-A4B1-A166A5F2FAA6}" srcOrd="1" destOrd="0" presId="urn:microsoft.com/office/officeart/2005/8/layout/hierarchy1"/>
    <dgm:cxn modelId="{877B0218-A563-2441-8457-C2E86C85A12C}" type="presParOf" srcId="{4C3FFB5D-950D-D040-A4B1-A166A5F2FAA6}" destId="{AADC3FE4-1B6C-DC42-9C10-7DF41CD1FE7E}" srcOrd="0" destOrd="0" presId="urn:microsoft.com/office/officeart/2005/8/layout/hierarchy1"/>
    <dgm:cxn modelId="{7D3FC462-1FE4-9645-B798-D895432E599C}" type="presParOf" srcId="{AADC3FE4-1B6C-DC42-9C10-7DF41CD1FE7E}" destId="{7FE8E16F-6BF4-8749-9126-84A9A80FFD94}" srcOrd="0" destOrd="0" presId="urn:microsoft.com/office/officeart/2005/8/layout/hierarchy1"/>
    <dgm:cxn modelId="{37813F5A-C892-B545-9F9A-34BF0347D5EB}" type="presParOf" srcId="{AADC3FE4-1B6C-DC42-9C10-7DF41CD1FE7E}" destId="{FF5E7925-4657-7E44-8496-B759D8CFE9D0}" srcOrd="1" destOrd="0" presId="urn:microsoft.com/office/officeart/2005/8/layout/hierarchy1"/>
    <dgm:cxn modelId="{7A5D8D87-7E24-B940-BEB7-074DAEEB1184}" type="presParOf" srcId="{4C3FFB5D-950D-D040-A4B1-A166A5F2FAA6}" destId="{48BD0F01-F298-6048-BE64-EB8FE9A29C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EE6C-8A18-4B40-A95C-3E5AE6352DEF}">
      <dsp:nvSpPr>
        <dsp:cNvPr id="0" name=""/>
        <dsp:cNvSpPr/>
      </dsp:nvSpPr>
      <dsp:spPr>
        <a:xfrm>
          <a:off x="4540070" y="2138309"/>
          <a:ext cx="270011" cy="363327"/>
        </a:xfrm>
        <a:custGeom>
          <a:avLst/>
          <a:gdLst/>
          <a:ahLst/>
          <a:cxnLst/>
          <a:rect l="0" t="0" r="0" b="0"/>
          <a:pathLst>
            <a:path>
              <a:moveTo>
                <a:pt x="270011" y="0"/>
              </a:moveTo>
              <a:lnTo>
                <a:pt x="270011" y="234841"/>
              </a:lnTo>
              <a:lnTo>
                <a:pt x="0" y="234841"/>
              </a:lnTo>
              <a:lnTo>
                <a:pt x="0" y="363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2BEF7-3DB8-7246-9870-6491ED8C2966}">
      <dsp:nvSpPr>
        <dsp:cNvPr id="0" name=""/>
        <dsp:cNvSpPr/>
      </dsp:nvSpPr>
      <dsp:spPr>
        <a:xfrm>
          <a:off x="3103753" y="745685"/>
          <a:ext cx="1706328" cy="675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897"/>
              </a:lnTo>
              <a:lnTo>
                <a:pt x="1706328" y="546897"/>
              </a:lnTo>
              <a:lnTo>
                <a:pt x="1706328" y="6753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DC203-DF88-144C-892E-881B9EB6606C}">
      <dsp:nvSpPr>
        <dsp:cNvPr id="0" name=""/>
        <dsp:cNvSpPr/>
      </dsp:nvSpPr>
      <dsp:spPr>
        <a:xfrm>
          <a:off x="3056084" y="745685"/>
          <a:ext cx="91440" cy="675384"/>
        </a:xfrm>
        <a:custGeom>
          <a:avLst/>
          <a:gdLst/>
          <a:ahLst/>
          <a:cxnLst/>
          <a:rect l="0" t="0" r="0" b="0"/>
          <a:pathLst>
            <a:path>
              <a:moveTo>
                <a:pt x="47668" y="0"/>
              </a:moveTo>
              <a:lnTo>
                <a:pt x="47668" y="546897"/>
              </a:lnTo>
              <a:lnTo>
                <a:pt x="45720" y="546897"/>
              </a:lnTo>
              <a:lnTo>
                <a:pt x="45720" y="6753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7FEB2-6FDB-0A49-8E94-11D7DA4ECEF5}">
      <dsp:nvSpPr>
        <dsp:cNvPr id="0" name=""/>
        <dsp:cNvSpPr/>
      </dsp:nvSpPr>
      <dsp:spPr>
        <a:xfrm>
          <a:off x="1370467" y="2131527"/>
          <a:ext cx="708696" cy="403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87"/>
              </a:lnTo>
              <a:lnTo>
                <a:pt x="708696" y="274887"/>
              </a:lnTo>
              <a:lnTo>
                <a:pt x="708696" y="40337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C6C2F-AA7A-1C49-ADD8-46A8CB0A1C0A}">
      <dsp:nvSpPr>
        <dsp:cNvPr id="0" name=""/>
        <dsp:cNvSpPr/>
      </dsp:nvSpPr>
      <dsp:spPr>
        <a:xfrm>
          <a:off x="555905" y="2131527"/>
          <a:ext cx="814562" cy="403373"/>
        </a:xfrm>
        <a:custGeom>
          <a:avLst/>
          <a:gdLst/>
          <a:ahLst/>
          <a:cxnLst/>
          <a:rect l="0" t="0" r="0" b="0"/>
          <a:pathLst>
            <a:path>
              <a:moveTo>
                <a:pt x="814562" y="0"/>
              </a:moveTo>
              <a:lnTo>
                <a:pt x="814562" y="274887"/>
              </a:lnTo>
              <a:lnTo>
                <a:pt x="0" y="274887"/>
              </a:lnTo>
              <a:lnTo>
                <a:pt x="0" y="40337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2341B-B1E9-DB4F-B9D6-47CAFC985553}">
      <dsp:nvSpPr>
        <dsp:cNvPr id="0" name=""/>
        <dsp:cNvSpPr/>
      </dsp:nvSpPr>
      <dsp:spPr>
        <a:xfrm>
          <a:off x="1370467" y="745685"/>
          <a:ext cx="1733285" cy="675384"/>
        </a:xfrm>
        <a:custGeom>
          <a:avLst/>
          <a:gdLst/>
          <a:ahLst/>
          <a:cxnLst/>
          <a:rect l="0" t="0" r="0" b="0"/>
          <a:pathLst>
            <a:path>
              <a:moveTo>
                <a:pt x="1733285" y="0"/>
              </a:moveTo>
              <a:lnTo>
                <a:pt x="1733285" y="546897"/>
              </a:lnTo>
              <a:lnTo>
                <a:pt x="0" y="546897"/>
              </a:lnTo>
              <a:lnTo>
                <a:pt x="0" y="67538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8949-0932-5940-B144-CA601A4D09E2}">
      <dsp:nvSpPr>
        <dsp:cNvPr id="0" name=""/>
        <dsp:cNvSpPr/>
      </dsp:nvSpPr>
      <dsp:spPr>
        <a:xfrm>
          <a:off x="2314414" y="-121303"/>
          <a:ext cx="1578678" cy="866988"/>
        </a:xfrm>
        <a:prstGeom prst="roundRect">
          <a:avLst>
            <a:gd name="adj" fmla="val 10000"/>
          </a:avLst>
        </a:prstGeom>
        <a:solidFill>
          <a:srgbClr val="6C92C0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12E86276-F73B-1A4E-BDF5-B51519085712}">
      <dsp:nvSpPr>
        <dsp:cNvPr id="0" name=""/>
        <dsp:cNvSpPr/>
      </dsp:nvSpPr>
      <dsp:spPr>
        <a:xfrm>
          <a:off x="2468520" y="25097"/>
          <a:ext cx="1578678" cy="866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entury Gothic"/>
              <a:cs typeface="Century Gothic"/>
            </a:rPr>
            <a:t>Current</a:t>
          </a:r>
          <a:r>
            <a:rPr lang="zh-CN" altLang="en-US" sz="1600" b="1" kern="1200" dirty="0" smtClean="0">
              <a:latin typeface="Century Gothic"/>
              <a:cs typeface="Century Gothic"/>
            </a:rPr>
            <a:t> </a:t>
          </a:r>
          <a:r>
            <a:rPr lang="en-US" altLang="zh-CN" sz="1600" b="1" kern="1200" dirty="0" smtClean="0">
              <a:latin typeface="Century Gothic"/>
              <a:cs typeface="Century Gothic"/>
            </a:rPr>
            <a:t>Literature</a:t>
          </a:r>
          <a:endParaRPr lang="zh-CN" altLang="en-US" sz="1600" b="1" kern="1200" dirty="0">
            <a:latin typeface="Century Gothic"/>
            <a:cs typeface="Century Gothic"/>
          </a:endParaRPr>
        </a:p>
      </dsp:txBody>
      <dsp:txXfrm>
        <a:off x="2493913" y="50490"/>
        <a:ext cx="1527892" cy="816202"/>
      </dsp:txXfrm>
    </dsp:sp>
    <dsp:sp modelId="{691CADD9-76A4-6049-A438-24E0989A494E}">
      <dsp:nvSpPr>
        <dsp:cNvPr id="0" name=""/>
        <dsp:cNvSpPr/>
      </dsp:nvSpPr>
      <dsp:spPr>
        <a:xfrm>
          <a:off x="839296" y="1421069"/>
          <a:ext cx="1062341" cy="710458"/>
        </a:xfrm>
        <a:prstGeom prst="roundRect">
          <a:avLst>
            <a:gd name="adj" fmla="val 10000"/>
          </a:avLst>
        </a:prstGeom>
        <a:solidFill>
          <a:srgbClr val="6C92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4409E-8789-5E45-B088-699654B155E0}">
      <dsp:nvSpPr>
        <dsp:cNvPr id="0" name=""/>
        <dsp:cNvSpPr/>
      </dsp:nvSpPr>
      <dsp:spPr>
        <a:xfrm>
          <a:off x="993403" y="1567470"/>
          <a:ext cx="1062341" cy="7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Century Gothic"/>
              <a:cs typeface="Century Gothic"/>
            </a:rPr>
            <a:t>Reasons</a:t>
          </a:r>
          <a:r>
            <a:rPr lang="zh-CN" altLang="en-US" sz="1600" kern="1200" dirty="0" smtClean="0">
              <a:latin typeface="Century Gothic"/>
              <a:cs typeface="Century Gothic"/>
            </a:rPr>
            <a:t> </a:t>
          </a:r>
          <a:r>
            <a:rPr lang="en-US" altLang="zh-CN" sz="1600" kern="1200" dirty="0" smtClean="0">
              <a:latin typeface="Century Gothic"/>
              <a:cs typeface="Century Gothic"/>
            </a:rPr>
            <a:t>to</a:t>
          </a:r>
          <a:r>
            <a:rPr lang="zh-CN" altLang="en-US" sz="1600" kern="1200" dirty="0" smtClean="0">
              <a:latin typeface="Century Gothic"/>
              <a:cs typeface="Century Gothic"/>
            </a:rPr>
            <a:t> </a:t>
          </a:r>
          <a:r>
            <a:rPr lang="en-US" altLang="zh-CN" sz="1600" kern="1200" dirty="0" smtClean="0">
              <a:latin typeface="Century Gothic"/>
              <a:cs typeface="Century Gothic"/>
            </a:rPr>
            <a:t>go</a:t>
          </a:r>
          <a:r>
            <a:rPr lang="zh-CN" altLang="en-US" sz="1600" kern="1200" dirty="0" smtClean="0">
              <a:latin typeface="Century Gothic"/>
              <a:cs typeface="Century Gothic"/>
            </a:rPr>
            <a:t> </a:t>
          </a:r>
          <a:r>
            <a:rPr lang="en-US" altLang="zh-CN" sz="1600" kern="1200" dirty="0" smtClean="0">
              <a:latin typeface="Century Gothic"/>
              <a:cs typeface="Century Gothic"/>
            </a:rPr>
            <a:t>green</a:t>
          </a:r>
          <a:endParaRPr lang="zh-CN" altLang="en-US" sz="1600" kern="1200" dirty="0">
            <a:latin typeface="Century Gothic"/>
            <a:cs typeface="Century Gothic"/>
          </a:endParaRPr>
        </a:p>
      </dsp:txBody>
      <dsp:txXfrm>
        <a:off x="1014212" y="1588279"/>
        <a:ext cx="1020723" cy="668840"/>
      </dsp:txXfrm>
    </dsp:sp>
    <dsp:sp modelId="{C3DCCD43-CBBE-D041-B649-3C15F08057D8}">
      <dsp:nvSpPr>
        <dsp:cNvPr id="0" name=""/>
        <dsp:cNvSpPr/>
      </dsp:nvSpPr>
      <dsp:spPr>
        <a:xfrm>
          <a:off x="1315" y="2534901"/>
          <a:ext cx="1109178" cy="682645"/>
        </a:xfrm>
        <a:prstGeom prst="roundRect">
          <a:avLst>
            <a:gd name="adj" fmla="val 10000"/>
          </a:avLst>
        </a:prstGeom>
        <a:solidFill>
          <a:srgbClr val="6C92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85B76-4527-914D-B9B4-514652AA032A}">
      <dsp:nvSpPr>
        <dsp:cNvPr id="0" name=""/>
        <dsp:cNvSpPr/>
      </dsp:nvSpPr>
      <dsp:spPr>
        <a:xfrm>
          <a:off x="155422" y="2681302"/>
          <a:ext cx="1109178" cy="682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Century Gothic"/>
              <a:cs typeface="Century Gothic"/>
            </a:rPr>
            <a:t>Necessity</a:t>
          </a:r>
          <a:endParaRPr lang="zh-CN" altLang="en-US" sz="1600" kern="1200" dirty="0">
            <a:latin typeface="Century Gothic"/>
            <a:cs typeface="Century Gothic"/>
          </a:endParaRPr>
        </a:p>
      </dsp:txBody>
      <dsp:txXfrm>
        <a:off x="175416" y="2701296"/>
        <a:ext cx="1069190" cy="642657"/>
      </dsp:txXfrm>
    </dsp:sp>
    <dsp:sp modelId="{9BC5B734-EF53-E044-894D-2BCE4063D5CF}">
      <dsp:nvSpPr>
        <dsp:cNvPr id="0" name=""/>
        <dsp:cNvSpPr/>
      </dsp:nvSpPr>
      <dsp:spPr>
        <a:xfrm>
          <a:off x="1418707" y="2534901"/>
          <a:ext cx="1320912" cy="712915"/>
        </a:xfrm>
        <a:prstGeom prst="roundRect">
          <a:avLst>
            <a:gd name="adj" fmla="val 10000"/>
          </a:avLst>
        </a:prstGeom>
        <a:solidFill>
          <a:srgbClr val="6C92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58AC7-1B88-5C41-B807-91AE5C225C63}">
      <dsp:nvSpPr>
        <dsp:cNvPr id="0" name=""/>
        <dsp:cNvSpPr/>
      </dsp:nvSpPr>
      <dsp:spPr>
        <a:xfrm>
          <a:off x="1572814" y="2681302"/>
          <a:ext cx="1320912" cy="71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Century Gothic"/>
              <a:cs typeface="Century Gothic"/>
            </a:rPr>
            <a:t>Benefits</a:t>
          </a:r>
          <a:r>
            <a:rPr lang="zh-CN" altLang="en-US" sz="1600" kern="1200" dirty="0" smtClean="0">
              <a:latin typeface="Century Gothic"/>
              <a:cs typeface="Century Gothic"/>
            </a:rPr>
            <a:t> </a:t>
          </a:r>
          <a:r>
            <a:rPr lang="en-US" altLang="zh-CN" sz="1600" kern="1200" dirty="0" smtClean="0">
              <a:latin typeface="Century Gothic"/>
              <a:cs typeface="Century Gothic"/>
            </a:rPr>
            <a:t>(PEST)</a:t>
          </a:r>
          <a:endParaRPr lang="zh-CN" altLang="en-US" sz="1600" kern="1200" dirty="0">
            <a:latin typeface="Century Gothic"/>
            <a:cs typeface="Century Gothic"/>
          </a:endParaRPr>
        </a:p>
      </dsp:txBody>
      <dsp:txXfrm>
        <a:off x="1593695" y="2702183"/>
        <a:ext cx="1279150" cy="671153"/>
      </dsp:txXfrm>
    </dsp:sp>
    <dsp:sp modelId="{F882A4C8-5A64-A94C-BCFD-EF5031E233F5}">
      <dsp:nvSpPr>
        <dsp:cNvPr id="0" name=""/>
        <dsp:cNvSpPr/>
      </dsp:nvSpPr>
      <dsp:spPr>
        <a:xfrm>
          <a:off x="2327978" y="1421069"/>
          <a:ext cx="1547652" cy="719697"/>
        </a:xfrm>
        <a:prstGeom prst="roundRect">
          <a:avLst>
            <a:gd name="adj" fmla="val 10000"/>
          </a:avLst>
        </a:prstGeom>
        <a:solidFill>
          <a:srgbClr val="6C92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9BA1E-583C-2D49-8809-6E272336ED93}">
      <dsp:nvSpPr>
        <dsp:cNvPr id="0" name=""/>
        <dsp:cNvSpPr/>
      </dsp:nvSpPr>
      <dsp:spPr>
        <a:xfrm>
          <a:off x="2482085" y="1567470"/>
          <a:ext cx="1547652" cy="719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Century Gothic"/>
              <a:cs typeface="Century Gothic"/>
            </a:rPr>
            <a:t>Green</a:t>
          </a:r>
          <a:r>
            <a:rPr lang="zh-CN" altLang="en-US" sz="1400" kern="1200" dirty="0" smtClean="0">
              <a:latin typeface="Century Gothic"/>
              <a:cs typeface="Century Gothic"/>
            </a:rPr>
            <a:t> </a:t>
          </a:r>
          <a:r>
            <a:rPr lang="en-US" altLang="zh-CN" sz="1400" kern="1200" dirty="0" smtClean="0">
              <a:latin typeface="Century Gothic"/>
              <a:cs typeface="Century Gothic"/>
            </a:rPr>
            <a:t>Communication</a:t>
          </a:r>
          <a:endParaRPr lang="zh-CN" altLang="en-US" sz="1400" kern="1200" dirty="0" smtClean="0">
            <a:latin typeface="Century Gothic"/>
            <a:cs typeface="Century Gothic"/>
          </a:endParaRPr>
        </a:p>
      </dsp:txBody>
      <dsp:txXfrm>
        <a:off x="2503164" y="1588549"/>
        <a:ext cx="1505494" cy="677539"/>
      </dsp:txXfrm>
    </dsp:sp>
    <dsp:sp modelId="{FABCE60A-ED23-5542-B81E-C64BA025E44A}">
      <dsp:nvSpPr>
        <dsp:cNvPr id="0" name=""/>
        <dsp:cNvSpPr/>
      </dsp:nvSpPr>
      <dsp:spPr>
        <a:xfrm>
          <a:off x="4067032" y="1421069"/>
          <a:ext cx="1486098" cy="717239"/>
        </a:xfrm>
        <a:prstGeom prst="roundRect">
          <a:avLst>
            <a:gd name="adj" fmla="val 10000"/>
          </a:avLst>
        </a:prstGeom>
        <a:solidFill>
          <a:srgbClr val="6C92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18069-A649-5547-899A-7D3E104D74F5}">
      <dsp:nvSpPr>
        <dsp:cNvPr id="0" name=""/>
        <dsp:cNvSpPr/>
      </dsp:nvSpPr>
      <dsp:spPr>
        <a:xfrm>
          <a:off x="4221139" y="1567470"/>
          <a:ext cx="1486098" cy="717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Century Gothic"/>
              <a:cs typeface="Century Gothic"/>
            </a:rPr>
            <a:t>Environmental</a:t>
          </a:r>
          <a:r>
            <a:rPr lang="zh-CN" altLang="en-US" sz="1400" kern="1200" dirty="0" smtClean="0">
              <a:latin typeface="Century Gothic"/>
              <a:cs typeface="Century Gothic"/>
            </a:rPr>
            <a:t> </a:t>
          </a:r>
          <a:r>
            <a:rPr lang="en-US" altLang="zh-CN" sz="1400" kern="1200" dirty="0" smtClean="0">
              <a:latin typeface="Century Gothic"/>
              <a:cs typeface="Century Gothic"/>
            </a:rPr>
            <a:t>Education</a:t>
          </a:r>
          <a:endParaRPr lang="zh-CN" altLang="en-US" sz="1400" kern="1200" dirty="0">
            <a:latin typeface="Century Gothic"/>
            <a:cs typeface="Century Gothic"/>
          </a:endParaRPr>
        </a:p>
      </dsp:txBody>
      <dsp:txXfrm>
        <a:off x="4242146" y="1588477"/>
        <a:ext cx="1444084" cy="675225"/>
      </dsp:txXfrm>
    </dsp:sp>
    <dsp:sp modelId="{7FE8E16F-6BF4-8749-9126-84A9A80FFD94}">
      <dsp:nvSpPr>
        <dsp:cNvPr id="0" name=""/>
        <dsp:cNvSpPr/>
      </dsp:nvSpPr>
      <dsp:spPr>
        <a:xfrm>
          <a:off x="3896681" y="2501636"/>
          <a:ext cx="1286779" cy="728944"/>
        </a:xfrm>
        <a:prstGeom prst="roundRect">
          <a:avLst>
            <a:gd name="adj" fmla="val 10000"/>
          </a:avLst>
        </a:prstGeom>
        <a:solidFill>
          <a:srgbClr val="6C92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E7925-4657-7E44-8496-B759D8CFE9D0}">
      <dsp:nvSpPr>
        <dsp:cNvPr id="0" name=""/>
        <dsp:cNvSpPr/>
      </dsp:nvSpPr>
      <dsp:spPr>
        <a:xfrm>
          <a:off x="4050787" y="2648038"/>
          <a:ext cx="1286779" cy="728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Century Gothic"/>
              <a:cs typeface="Century Gothic"/>
            </a:rPr>
            <a:t>Mediums</a:t>
          </a:r>
          <a:endParaRPr lang="zh-CN" altLang="en-US" sz="1600" kern="1200" dirty="0">
            <a:latin typeface="Century Gothic"/>
            <a:cs typeface="Century Gothic"/>
          </a:endParaRPr>
        </a:p>
      </dsp:txBody>
      <dsp:txXfrm>
        <a:off x="4072137" y="2669388"/>
        <a:ext cx="1244079" cy="686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0.05707</cdr:x>
      <cdr:y>0.15892</cdr:y>
    </cdr:from>
    <cdr:to>
      <cdr:x>0.92194</cdr:x>
      <cdr:y>0.28207</cdr:y>
    </cdr:to>
    <cdr:sp macro="" textlink="">
      <cdr:nvSpPr>
        <cdr:cNvPr id="2" name="Text Box 8"/>
        <cdr:cNvSpPr txBox="1"/>
      </cdr:nvSpPr>
      <cdr:spPr>
        <a:xfrm xmlns:a="http://schemas.openxmlformats.org/drawingml/2006/main">
          <a:off x="432048" y="504056"/>
          <a:ext cx="6547393" cy="390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56616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713232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69848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426464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83080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139696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96312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852928" algn="l" defTabSz="713232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GB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Most</a:t>
          </a:r>
          <a:r>
            <a:rPr lang="zh-CN" altLang="en-US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 </a:t>
          </a:r>
          <a:r>
            <a:rPr lang="en-GB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Preferred Environmental</a:t>
          </a:r>
          <a:r>
            <a:rPr lang="zh-CN" altLang="en-US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 </a:t>
          </a:r>
          <a:r>
            <a:rPr lang="en-US" altLang="zh-CN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Education</a:t>
          </a:r>
          <a:r>
            <a:rPr lang="zh-CN" altLang="en-US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 </a:t>
          </a:r>
          <a:r>
            <a:rPr lang="en-GB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Tools </a:t>
          </a:r>
          <a:r>
            <a:rPr lang="en-GB" sz="1600" b="1" dirty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by the </a:t>
          </a:r>
          <a:r>
            <a:rPr lang="en-GB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Hotel</a:t>
          </a:r>
          <a:r>
            <a:rPr lang="zh-CN" altLang="en-US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 </a:t>
          </a:r>
          <a:r>
            <a:rPr lang="en-GB" sz="1600" b="1" dirty="0" smtClean="0">
              <a:solidFill>
                <a:srgbClr val="000000"/>
              </a:solidFill>
              <a:effectLst/>
              <a:latin typeface="Century Gothic"/>
              <a:ea typeface="新細明體"/>
              <a:cs typeface="Century Gothic"/>
            </a:rPr>
            <a:t>Guests</a:t>
          </a:r>
          <a:endParaRPr lang="zh-CN" sz="1600" b="1" dirty="0">
            <a:solidFill>
              <a:srgbClr val="000000"/>
            </a:solidFill>
            <a:effectLst/>
            <a:latin typeface="Century Gothic"/>
            <a:ea typeface="新細明體"/>
            <a:cs typeface="Century Gothic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17/5/9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988840"/>
            <a:ext cx="7776864" cy="1470025"/>
          </a:xfrm>
          <a:ln>
            <a:noFill/>
          </a:ln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5904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Name, University, Country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2741"/>
            <a:ext cx="2376264" cy="158473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357301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www.tourism-student-conference.com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4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F933-4CCF-400C-B85E-213ACAFF80D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6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8FEE-CBF9-453D-A54B-9C8A6133C25E}" type="slidenum">
              <a:rPr lang="de-DE" smtClean="0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6201-6C0A-45C0-A20A-D4D777C995B7}" type="slidenum">
              <a:rPr lang="de-DE" smtClean="0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45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F933-4CCF-400C-B85E-213ACAFF80D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83944"/>
            <a:ext cx="1558615" cy="5548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15586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ec.gov.mo/Statistic.aspx?NodeGuid=8fc36a27-54c5-4a12-bf32-2365dfa1ba02" TargetMode="External"/><Relationship Id="rId4" Type="http://schemas.openxmlformats.org/officeDocument/2006/relationships/hyperlink" Target="http://www.dsec.gov.mo/Statistic.aspx?NodeGuid=f22bc742-c891-4988-9b6e-3952db8000e9" TargetMode="External"/><Relationship Id="rId5" Type="http://schemas.openxmlformats.org/officeDocument/2006/relationships/hyperlink" Target="http://scholarship.sha.cornell.edu/cgi/viewcontent.cgi?article=1011&amp;context=chr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works.umass.edu/cgi/viewcontent.cgi?article=1555&amp;context=refere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source=images&amp;cd=&amp;cad=rja&amp;uact=8&amp;ved=0ahUKEwip-PKanafNAhUCVZQKHchqD_sQjRwIBw&amp;url=http://www.umac.mo/fba/conferences/asianfa2011/Sponsorship.html&amp;psig=AFQjCNGxFGfSskAL6JVMZSeAynufMagl8A&amp;ust=1465983753124321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0ahUKEwiAvKfNnKfNAhVHWhQKHZTKAdAQjRwIBw&amp;url=https://itunes.apple.com/tw/app/dspa-ao-men-huan-jing-zi-xun/id1057080065?l=zh&amp;mt=8&amp;psig=AFQjCNEEIL-Nldbe5l5-naqCTkiF_rQkog&amp;ust=146598358139153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Exploring </a:t>
            </a:r>
            <a:r>
              <a:rPr lang="en-US" altLang="zh-CN" dirty="0"/>
              <a:t>Green Hotel's Communication and Environmental Education Methods and Guest-Involvement in Macau</a:t>
            </a:r>
            <a:endParaRPr lang="de-AT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 smtClean="0"/>
              <a:t>Jing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Li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Institute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Tourism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Studies,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Macau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 and Findings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251520" y="1052736"/>
            <a:ext cx="8409959" cy="2983962"/>
            <a:chOff x="-174885" y="-648044"/>
            <a:chExt cx="7594811" cy="3104515"/>
          </a:xfrm>
        </p:grpSpPr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3632225529"/>
                </p:ext>
              </p:extLst>
            </p:nvPr>
          </p:nvGraphicFramePr>
          <p:xfrm>
            <a:off x="-174885" y="-648044"/>
            <a:ext cx="6343996" cy="3104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 Box 8"/>
            <p:cNvSpPr txBox="1"/>
            <p:nvPr/>
          </p:nvSpPr>
          <p:spPr>
            <a:xfrm>
              <a:off x="85229" y="-48707"/>
              <a:ext cx="7334697" cy="406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b="1" dirty="0" smtClean="0">
                  <a:effectLst/>
                  <a:latin typeface="Century Gothic"/>
                  <a:ea typeface="新細明體"/>
                  <a:cs typeface="Century Gothic"/>
                </a:rPr>
                <a:t>Most</a:t>
              </a:r>
              <a:r>
                <a:rPr lang="zh-CN" altLang="en-US" sz="1600" b="1" dirty="0" smtClean="0">
                  <a:effectLst/>
                  <a:latin typeface="Century Gothic"/>
                  <a:ea typeface="新細明體"/>
                  <a:cs typeface="Century Gothic"/>
                </a:rPr>
                <a:t> </a:t>
              </a:r>
              <a:r>
                <a:rPr lang="en-GB" sz="1600" b="1" dirty="0" smtClean="0">
                  <a:effectLst/>
                  <a:latin typeface="Century Gothic"/>
                  <a:ea typeface="新細明體"/>
                  <a:cs typeface="Century Gothic"/>
                </a:rPr>
                <a:t>Preferred </a:t>
              </a:r>
              <a:r>
                <a:rPr lang="en-GB" sz="1600" b="1" dirty="0">
                  <a:effectLst/>
                  <a:latin typeface="Century Gothic"/>
                  <a:ea typeface="新細明體"/>
                  <a:cs typeface="Century Gothic"/>
                </a:rPr>
                <a:t>Green Communication Tools by the Hotel Guests</a:t>
              </a:r>
              <a:endParaRPr lang="zh-CN" sz="1600" b="1" dirty="0">
                <a:effectLst/>
                <a:latin typeface="Century Gothic"/>
                <a:ea typeface="新細明體"/>
                <a:cs typeface="Century Gothic"/>
              </a:endParaRPr>
            </a:p>
          </p:txBody>
        </p:sp>
      </p:grpSp>
      <p:sp>
        <p:nvSpPr>
          <p:cNvPr id="8" name="矩形 5"/>
          <p:cNvSpPr/>
          <p:nvPr/>
        </p:nvSpPr>
        <p:spPr>
          <a:xfrm>
            <a:off x="1195479" y="1916832"/>
            <a:ext cx="2656441" cy="720080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300192" y="2780928"/>
            <a:ext cx="570953" cy="535940"/>
          </a:xfrm>
          <a:prstGeom prst="rightArrow">
            <a:avLst/>
          </a:prstGeom>
          <a:solidFill>
            <a:srgbClr val="B0C4DD"/>
          </a:solidFill>
          <a:ln>
            <a:solidFill>
              <a:srgbClr val="B0C4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48264" y="2636912"/>
            <a:ext cx="1656183" cy="73866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latin typeface="Century Gothic"/>
                <a:cs typeface="Century Gothic"/>
              </a:rPr>
              <a:t>Same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as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the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most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commonly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used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tools</a:t>
            </a:r>
            <a:endParaRPr kumimoji="1" lang="zh-CN" altLang="en-US" sz="1400" b="1" dirty="0">
              <a:latin typeface="Century Gothic"/>
              <a:cs typeface="Century Gothic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889033258"/>
              </p:ext>
            </p:extLst>
          </p:nvPr>
        </p:nvGraphicFramePr>
        <p:xfrm>
          <a:off x="107504" y="3501008"/>
          <a:ext cx="7570424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右箭头 11"/>
          <p:cNvSpPr/>
          <p:nvPr/>
        </p:nvSpPr>
        <p:spPr>
          <a:xfrm>
            <a:off x="6305303" y="5341332"/>
            <a:ext cx="570953" cy="535940"/>
          </a:xfrm>
          <a:prstGeom prst="rightArrow">
            <a:avLst/>
          </a:prstGeom>
          <a:solidFill>
            <a:srgbClr val="B0C4DD"/>
          </a:solidFill>
          <a:ln>
            <a:solidFill>
              <a:srgbClr val="B0C4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48264" y="5354052"/>
            <a:ext cx="1728191" cy="52322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latin typeface="Century Gothic"/>
                <a:cs typeface="Century Gothic"/>
              </a:rPr>
              <a:t>Different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order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400" b="1" dirty="0" smtClean="0">
                <a:latin typeface="Century Gothic"/>
                <a:cs typeface="Century Gothic"/>
              </a:rPr>
              <a:t>of</a:t>
            </a:r>
            <a:r>
              <a:rPr kumimoji="1" lang="zh-CN" altLang="en-US" sz="1400" b="1" dirty="0" smtClean="0">
                <a:latin typeface="Century Gothic"/>
                <a:cs typeface="Century Gothic"/>
              </a:rPr>
              <a:t> </a:t>
            </a:r>
            <a:endParaRPr kumimoji="1" lang="en-US" altLang="zh-CN" sz="1400" b="1" dirty="0" smtClean="0">
              <a:latin typeface="Century Gothic"/>
              <a:cs typeface="Century Gothic"/>
            </a:endParaRPr>
          </a:p>
          <a:p>
            <a:r>
              <a:rPr kumimoji="1" lang="en-US" altLang="zh-CN" sz="1400" b="1" dirty="0" smtClean="0">
                <a:latin typeface="Century Gothic"/>
                <a:cs typeface="Century Gothic"/>
              </a:rPr>
              <a:t>preference</a:t>
            </a:r>
            <a:endParaRPr kumimoji="1" lang="zh-CN" altLang="en-US" sz="1400" b="1" dirty="0">
              <a:latin typeface="Century Gothic"/>
              <a:cs typeface="Century Gothic"/>
            </a:endParaRPr>
          </a:p>
        </p:txBody>
      </p:sp>
      <p:sp>
        <p:nvSpPr>
          <p:cNvPr id="14" name="矩形 5"/>
          <p:cNvSpPr/>
          <p:nvPr/>
        </p:nvSpPr>
        <p:spPr>
          <a:xfrm>
            <a:off x="971600" y="4293096"/>
            <a:ext cx="2872465" cy="792088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08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1" grpId="0">
        <p:bldAsOne/>
      </p:bldGraphic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3" y="3189319"/>
            <a:ext cx="7691855" cy="3192009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 and Findings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5536" y="2276872"/>
            <a:ext cx="84249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70%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GB" altLang="zh-CN" sz="1400" dirty="0" smtClean="0">
                <a:latin typeface="Century Gothic"/>
                <a:cs typeface="Century Gothic"/>
              </a:rPr>
              <a:t>of </a:t>
            </a:r>
            <a:r>
              <a:rPr lang="en-GB" altLang="zh-CN" sz="1400" dirty="0">
                <a:latin typeface="Century Gothic"/>
                <a:cs typeface="Century Gothic"/>
              </a:rPr>
              <a:t>the respondents </a:t>
            </a:r>
            <a:r>
              <a:rPr lang="en-GB" altLang="zh-CN" sz="1400" dirty="0" smtClean="0">
                <a:latin typeface="Century Gothic"/>
                <a:cs typeface="Century Gothic"/>
              </a:rPr>
              <a:t>were </a:t>
            </a:r>
            <a:r>
              <a:rPr lang="en-GB" altLang="zh-CN" sz="1400" b="1" dirty="0">
                <a:latin typeface="Century Gothic"/>
                <a:cs typeface="Century Gothic"/>
              </a:rPr>
              <a:t>not informed</a:t>
            </a:r>
            <a:r>
              <a:rPr lang="en-GB" altLang="zh-CN" sz="1400" dirty="0">
                <a:latin typeface="Century Gothic"/>
                <a:cs typeface="Century Gothic"/>
              </a:rPr>
              <a:t> or </a:t>
            </a:r>
            <a:r>
              <a:rPr lang="en-GB" altLang="zh-CN" sz="1400" b="1" dirty="0">
                <a:latin typeface="Century Gothic"/>
                <a:cs typeface="Century Gothic"/>
              </a:rPr>
              <a:t>not sure</a:t>
            </a:r>
            <a:r>
              <a:rPr lang="en-GB" altLang="zh-CN" sz="1400" dirty="0">
                <a:latin typeface="Century Gothic"/>
                <a:cs typeface="Century Gothic"/>
              </a:rPr>
              <a:t> </a:t>
            </a:r>
            <a:r>
              <a:rPr lang="en-GB" altLang="zh-CN" sz="1400" b="1" dirty="0">
                <a:latin typeface="Century Gothic"/>
                <a:cs typeface="Century Gothic"/>
              </a:rPr>
              <a:t>whether they were informed</a:t>
            </a:r>
            <a:r>
              <a:rPr lang="en-GB" altLang="zh-CN" sz="1400" dirty="0">
                <a:latin typeface="Century Gothic"/>
                <a:cs typeface="Century Gothic"/>
              </a:rPr>
              <a:t> that their hotel was a green hotel.</a:t>
            </a:r>
            <a:r>
              <a:rPr lang="zh-CN" altLang="zh-CN" sz="1400" dirty="0">
                <a:latin typeface="Century Gothic"/>
                <a:cs typeface="Century Gothic"/>
              </a:rPr>
              <a:t> </a:t>
            </a:r>
            <a:endParaRPr lang="zh-CN" altLang="en-US" sz="1400" dirty="0">
              <a:latin typeface="Century Gothic"/>
              <a:cs typeface="Century Gothic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1043" y="2852936"/>
            <a:ext cx="8642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i="1" dirty="0" smtClean="0">
                <a:latin typeface="Century Gothic"/>
                <a:cs typeface="Century Gothic"/>
              </a:rPr>
              <a:t>    </a:t>
            </a:r>
            <a:r>
              <a:rPr lang="en-GB" altLang="zh-CN" sz="1400" i="1" dirty="0" smtClean="0">
                <a:latin typeface="Century Gothic"/>
                <a:cs typeface="Century Gothic"/>
              </a:rPr>
              <a:t>In</a:t>
            </a:r>
            <a:r>
              <a:rPr lang="zh-CN" altLang="en-US" sz="1400" i="1" dirty="0" smtClean="0">
                <a:latin typeface="Century Gothic"/>
                <a:cs typeface="Century Gothic"/>
              </a:rPr>
              <a:t> </a:t>
            </a:r>
            <a:r>
              <a:rPr lang="en-US" altLang="zh-CN" sz="1400" i="1" dirty="0" smtClean="0">
                <a:latin typeface="Century Gothic"/>
                <a:cs typeface="Century Gothic"/>
              </a:rPr>
              <a:t>accordance</a:t>
            </a:r>
            <a:r>
              <a:rPr lang="zh-CN" altLang="en-US" sz="1400" i="1" dirty="0" smtClean="0">
                <a:latin typeface="Century Gothic"/>
                <a:cs typeface="Century Gothic"/>
              </a:rPr>
              <a:t> </a:t>
            </a:r>
            <a:r>
              <a:rPr lang="en-US" altLang="zh-CN" sz="1400" i="1" dirty="0" smtClean="0">
                <a:latin typeface="Century Gothic"/>
                <a:cs typeface="Century Gothic"/>
              </a:rPr>
              <a:t>with</a:t>
            </a:r>
            <a:r>
              <a:rPr lang="zh-CN" altLang="en-US" sz="1400" i="1" dirty="0" smtClean="0">
                <a:latin typeface="Century Gothic"/>
                <a:cs typeface="Century Gothic"/>
              </a:rPr>
              <a:t> </a:t>
            </a:r>
            <a:r>
              <a:rPr lang="en-GB" altLang="zh-CN" sz="1400" i="1" dirty="0" smtClean="0">
                <a:latin typeface="Century Gothic"/>
                <a:cs typeface="Century Gothic"/>
              </a:rPr>
              <a:t>North America</a:t>
            </a:r>
            <a:r>
              <a:rPr lang="zh-CN" altLang="en-US" sz="1400" i="1" dirty="0" smtClean="0">
                <a:latin typeface="Century Gothic"/>
                <a:cs typeface="Century Gothic"/>
              </a:rPr>
              <a:t> </a:t>
            </a:r>
            <a:r>
              <a:rPr lang="en-US" altLang="zh-CN" sz="1400" i="1" dirty="0" smtClean="0">
                <a:latin typeface="Century Gothic"/>
                <a:cs typeface="Century Gothic"/>
              </a:rPr>
              <a:t>(</a:t>
            </a:r>
            <a:r>
              <a:rPr lang="en-GB" altLang="zh-CN" sz="1400" i="1" dirty="0" smtClean="0">
                <a:latin typeface="Century Gothic"/>
                <a:cs typeface="Century Gothic"/>
              </a:rPr>
              <a:t>nearly </a:t>
            </a:r>
            <a:r>
              <a:rPr lang="en-US" altLang="zh-CN" sz="1400" i="1" dirty="0">
                <a:latin typeface="Century Gothic"/>
                <a:cs typeface="Century Gothic"/>
              </a:rPr>
              <a:t>75</a:t>
            </a:r>
            <a:r>
              <a:rPr lang="en-US" altLang="zh-CN" sz="1400" i="1" dirty="0" smtClean="0">
                <a:latin typeface="Century Gothic"/>
                <a:cs typeface="Century Gothic"/>
              </a:rPr>
              <a:t>%)</a:t>
            </a:r>
            <a:r>
              <a:rPr lang="zh-CN" altLang="zh-CN" sz="1400" i="1" dirty="0">
                <a:latin typeface="Century Gothic"/>
                <a:cs typeface="Century Gothic"/>
              </a:rPr>
              <a:t> </a:t>
            </a:r>
            <a:r>
              <a:rPr lang="en-GB" altLang="zh-CN" sz="1400" i="1" dirty="0" smtClean="0">
                <a:latin typeface="Century Gothic"/>
                <a:cs typeface="Century Gothic"/>
              </a:rPr>
              <a:t>and</a:t>
            </a:r>
            <a:r>
              <a:rPr lang="zh-CN" altLang="en-US" sz="1400" i="1" dirty="0" smtClean="0">
                <a:latin typeface="Century Gothic"/>
                <a:cs typeface="Century Gothic"/>
              </a:rPr>
              <a:t> </a:t>
            </a:r>
            <a:r>
              <a:rPr lang="en-GB" altLang="zh-CN" sz="1400" i="1" dirty="0">
                <a:latin typeface="Century Gothic"/>
                <a:cs typeface="Century Gothic"/>
              </a:rPr>
              <a:t>Accra</a:t>
            </a:r>
            <a:r>
              <a:rPr lang="zh-CN" altLang="en-US" sz="1400" i="1" dirty="0">
                <a:latin typeface="Century Gothic"/>
                <a:cs typeface="Century Gothic"/>
              </a:rPr>
              <a:t>, </a:t>
            </a:r>
            <a:r>
              <a:rPr lang="en-US" altLang="zh-CN" sz="1400" i="1" dirty="0" smtClean="0">
                <a:latin typeface="Century Gothic"/>
                <a:cs typeface="Century Gothic"/>
              </a:rPr>
              <a:t>Ghana</a:t>
            </a:r>
            <a:r>
              <a:rPr lang="zh-CN" altLang="en-US" sz="1400" i="1" dirty="0" smtClean="0">
                <a:latin typeface="Century Gothic"/>
                <a:cs typeface="Century Gothic"/>
              </a:rPr>
              <a:t> </a:t>
            </a:r>
            <a:r>
              <a:rPr lang="en-US" altLang="zh-CN" sz="1400" i="1" dirty="0" smtClean="0">
                <a:latin typeface="Century Gothic"/>
                <a:cs typeface="Century Gothic"/>
              </a:rPr>
              <a:t>(74</a:t>
            </a:r>
            <a:r>
              <a:rPr lang="en-US" altLang="zh-CN" sz="1400" i="1" dirty="0">
                <a:latin typeface="Century Gothic"/>
                <a:cs typeface="Century Gothic"/>
              </a:rPr>
              <a:t>%</a:t>
            </a:r>
            <a:r>
              <a:rPr lang="en-GB" altLang="zh-CN" sz="1400" i="1" dirty="0">
                <a:latin typeface="Century Gothic"/>
                <a:cs typeface="Century Gothic"/>
              </a:rPr>
              <a:t> </a:t>
            </a:r>
            <a:r>
              <a:rPr lang="en-US" altLang="zh-CN" sz="1400" i="1" dirty="0" smtClean="0">
                <a:latin typeface="Century Gothic"/>
                <a:cs typeface="Century Gothic"/>
              </a:rPr>
              <a:t>)</a:t>
            </a:r>
            <a:endParaRPr lang="zh-CN" altLang="en-US" sz="1400" i="1" dirty="0">
              <a:latin typeface="Century Gothic"/>
              <a:cs typeface="Century Gothic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2280" y="3140968"/>
            <a:ext cx="1354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smtClean="0">
                <a:latin typeface="Century Gothic"/>
                <a:cs typeface="Century Gothic"/>
              </a:rPr>
              <a:t>(</a:t>
            </a:r>
            <a:r>
              <a:rPr lang="en-GB" altLang="zh-CN" sz="1200" i="1" dirty="0" err="1" smtClean="0">
                <a:latin typeface="Century Gothic"/>
                <a:cs typeface="Century Gothic"/>
              </a:rPr>
              <a:t>Mensah</a:t>
            </a:r>
            <a:r>
              <a:rPr lang="zh-CN" altLang="zh-CN" sz="1200" i="1" dirty="0" smtClean="0">
                <a:latin typeface="Century Gothic"/>
                <a:cs typeface="Century Gothic"/>
              </a:rPr>
              <a:t>,</a:t>
            </a:r>
            <a:r>
              <a:rPr lang="zh-CN" altLang="en-US" sz="1200" i="1" dirty="0" smtClean="0">
                <a:latin typeface="Century Gothic"/>
                <a:cs typeface="Century Gothic"/>
              </a:rPr>
              <a:t> </a:t>
            </a:r>
            <a:r>
              <a:rPr lang="en-GB" altLang="zh-CN" sz="1200" i="1" dirty="0" smtClean="0">
                <a:latin typeface="Century Gothic"/>
                <a:cs typeface="Century Gothic"/>
              </a:rPr>
              <a:t>2015</a:t>
            </a:r>
            <a:r>
              <a:rPr lang="en-GB" altLang="zh-CN" sz="1200" i="1" dirty="0">
                <a:latin typeface="Century Gothic"/>
                <a:cs typeface="Century Gothic"/>
              </a:rPr>
              <a:t>)</a:t>
            </a:r>
            <a:r>
              <a:rPr lang="zh-CN" altLang="zh-CN" sz="1200" i="1" dirty="0">
                <a:latin typeface="Century Gothic"/>
                <a:cs typeface="Century Gothic"/>
              </a:rPr>
              <a:t> </a:t>
            </a:r>
            <a:endParaRPr lang="zh-CN" altLang="en-US" sz="1200" i="1" dirty="0">
              <a:latin typeface="Century Gothic"/>
              <a:cs typeface="Century Gothic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1628800"/>
            <a:ext cx="8028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800" b="1" dirty="0">
                <a:solidFill>
                  <a:srgbClr val="48A2A0"/>
                </a:solidFill>
                <a:latin typeface="Century Gothic"/>
                <a:cs typeface="Century Gothic"/>
              </a:rPr>
              <a:t>Guests’ Perceived Effectiveness of Green Communication </a:t>
            </a:r>
            <a:r>
              <a:rPr lang="en-GB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and</a:t>
            </a:r>
            <a:r>
              <a:rPr lang="zh-CN" altLang="en-US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 </a:t>
            </a:r>
            <a:r>
              <a:rPr lang="en-GB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Environmental Education</a:t>
            </a:r>
            <a:endParaRPr lang="zh-CN" altLang="en-US" sz="1800" b="1" dirty="0">
              <a:solidFill>
                <a:srgbClr val="48A2A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15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 and Findings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1558"/>
          <a:stretch/>
        </p:blipFill>
        <p:spPr>
          <a:xfrm>
            <a:off x="1763688" y="1988840"/>
            <a:ext cx="5613400" cy="46276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91680" y="153762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400" b="1" dirty="0">
                <a:latin typeface="Century Gothic"/>
                <a:cs typeface="Century Gothic"/>
              </a:rPr>
              <a:t>Independent Sample T-test Results: </a:t>
            </a:r>
          </a:p>
          <a:p>
            <a:pPr algn="ctr"/>
            <a:r>
              <a:rPr lang="en-US" altLang="zh-CN" sz="1400" b="1" dirty="0" smtClean="0">
                <a:latin typeface="Century Gothic"/>
                <a:cs typeface="Century Gothic"/>
              </a:rPr>
              <a:t>Green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Communication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GB" altLang="zh-CN" sz="1400" b="1" dirty="0" smtClean="0">
                <a:latin typeface="Century Gothic"/>
                <a:cs typeface="Century Gothic"/>
              </a:rPr>
              <a:t>and Guest</a:t>
            </a:r>
            <a:r>
              <a:rPr lang="en-US" altLang="zh-CN" sz="1400" b="1" dirty="0" smtClean="0">
                <a:latin typeface="Century Gothic"/>
                <a:cs typeface="Century Gothic"/>
              </a:rPr>
              <a:t>s’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Involvement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in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ERB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endParaRPr lang="zh-CN" altLang="en-US" sz="1400" dirty="0">
              <a:latin typeface="Century Gothic"/>
              <a:cs typeface="Century Gothic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1920" y="2492896"/>
            <a:ext cx="864096" cy="432048"/>
          </a:xfrm>
          <a:prstGeom prst="rect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223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</p:spPr>
        <p:txBody>
          <a:bodyPr/>
          <a:lstStyle/>
          <a:p>
            <a:r>
              <a:rPr kumimoji="1" lang="en-US" altLang="zh-CN" dirty="0" smtClean="0"/>
              <a:t>Results and Findings</a:t>
            </a:r>
            <a:endParaRPr kumimoji="1"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t="11297"/>
          <a:stretch/>
        </p:blipFill>
        <p:spPr>
          <a:xfrm>
            <a:off x="1763688" y="1988840"/>
            <a:ext cx="6235700" cy="450611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835696" y="160963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400" b="1" dirty="0">
                <a:latin typeface="Century Gothic"/>
                <a:cs typeface="Century Gothic"/>
              </a:rPr>
              <a:t>Independent Sample T-test Results: </a:t>
            </a:r>
          </a:p>
          <a:p>
            <a:pPr algn="ctr"/>
            <a:r>
              <a:rPr lang="en-GB" altLang="zh-CN" sz="1400" b="1" dirty="0">
                <a:latin typeface="Century Gothic"/>
                <a:cs typeface="Century Gothic"/>
              </a:rPr>
              <a:t>Environmental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Education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GB" altLang="zh-CN" sz="1400" b="1" dirty="0">
                <a:latin typeface="Century Gothic"/>
                <a:cs typeface="Century Gothic"/>
              </a:rPr>
              <a:t>and </a:t>
            </a:r>
            <a:r>
              <a:rPr lang="en-GB" altLang="zh-CN" sz="1400" b="1" dirty="0" smtClean="0">
                <a:latin typeface="Century Gothic"/>
                <a:cs typeface="Century Gothic"/>
              </a:rPr>
              <a:t>Guest</a:t>
            </a:r>
            <a:r>
              <a:rPr lang="en-US" altLang="zh-CN" sz="1400" b="1" dirty="0" smtClean="0">
                <a:latin typeface="Century Gothic"/>
                <a:cs typeface="Century Gothic"/>
              </a:rPr>
              <a:t>s’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Involvement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in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ERB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endParaRPr lang="zh-CN" altLang="en-US" sz="1400" dirty="0">
              <a:latin typeface="Century Gothic"/>
              <a:cs typeface="Century Gothic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51920" y="2420888"/>
            <a:ext cx="936104" cy="504056"/>
          </a:xfrm>
          <a:prstGeom prst="rect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86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Century Gothic" pitchFamily="34" charset="0"/>
                <a:cs typeface="Century Gothic"/>
              </a:rPr>
              <a:t>Most </a:t>
            </a:r>
            <a:r>
              <a:rPr lang="en-GB" sz="1600" dirty="0" smtClean="0">
                <a:latin typeface="Century Gothic" pitchFamily="34" charset="0"/>
              </a:rPr>
              <a:t>of </a:t>
            </a:r>
            <a:r>
              <a:rPr lang="en-GB" sz="1600" dirty="0">
                <a:latin typeface="Century Gothic" pitchFamily="34" charset="0"/>
              </a:rPr>
              <a:t>the green hotels in Macau </a:t>
            </a:r>
            <a:r>
              <a:rPr lang="en-GB" sz="1600" b="1" dirty="0" smtClean="0">
                <a:latin typeface="Century Gothic" pitchFamily="34" charset="0"/>
              </a:rPr>
              <a:t>missed </a:t>
            </a:r>
            <a:r>
              <a:rPr lang="en-GB" sz="1600" b="1" dirty="0">
                <a:latin typeface="Century Gothic" pitchFamily="34" charset="0"/>
              </a:rPr>
              <a:t>the opportunity</a:t>
            </a:r>
            <a:r>
              <a:rPr lang="en-GB" sz="1600" dirty="0">
                <a:latin typeface="Century Gothic" pitchFamily="34" charset="0"/>
              </a:rPr>
              <a:t> to gain their </a:t>
            </a:r>
            <a:r>
              <a:rPr lang="en-GB" sz="1600" b="1" dirty="0">
                <a:latin typeface="Century Gothic" pitchFamily="34" charset="0"/>
              </a:rPr>
              <a:t>guests’ awareness</a:t>
            </a:r>
            <a:r>
              <a:rPr lang="en-GB" sz="1600" dirty="0">
                <a:latin typeface="Century Gothic" pitchFamily="34" charset="0"/>
              </a:rPr>
              <a:t> of the hotels’ green nature</a:t>
            </a:r>
            <a:endParaRPr lang="zh-CN" altLang="en-US" sz="1600" dirty="0">
              <a:latin typeface="Century Gothic" pitchFamily="34" charset="0"/>
              <a:cs typeface="Century Gothic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348880"/>
            <a:ext cx="8275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altLang="zh-CN" sz="1600" dirty="0" smtClean="0">
                <a:latin typeface="Century Gothic" pitchFamily="34" charset="0"/>
                <a:cs typeface="Century Gothic"/>
              </a:rPr>
              <a:t>Overall perceived </a:t>
            </a:r>
            <a:r>
              <a:rPr lang="en-GB" altLang="zh-CN" sz="1800" b="1" dirty="0">
                <a:latin typeface="Century Gothic" pitchFamily="34" charset="0"/>
                <a:cs typeface="Century Gothic"/>
              </a:rPr>
              <a:t>effectiveness</a:t>
            </a:r>
            <a:r>
              <a:rPr lang="en-GB" altLang="zh-CN" sz="1600" dirty="0">
                <a:latin typeface="Century Gothic" pitchFamily="34" charset="0"/>
                <a:cs typeface="Century Gothic"/>
              </a:rPr>
              <a:t> of </a:t>
            </a:r>
            <a:r>
              <a:rPr lang="en-GB" altLang="zh-CN" sz="1600" dirty="0" smtClean="0">
                <a:latin typeface="Century Gothic" pitchFamily="34" charset="0"/>
                <a:cs typeface="Century Gothic"/>
              </a:rPr>
              <a:t>green </a:t>
            </a:r>
            <a:r>
              <a:rPr lang="en-GB" altLang="zh-CN" sz="1600" dirty="0">
                <a:latin typeface="Century Gothic" pitchFamily="34" charset="0"/>
                <a:cs typeface="Century Gothic"/>
              </a:rPr>
              <a:t>communication and education </a:t>
            </a:r>
            <a:r>
              <a:rPr lang="en-GB" altLang="zh-CN" sz="1600" dirty="0" smtClean="0">
                <a:latin typeface="Century Gothic" pitchFamily="34" charset="0"/>
                <a:cs typeface="Century Gothic"/>
              </a:rPr>
              <a:t>was </a:t>
            </a:r>
            <a:r>
              <a:rPr lang="en-GB" altLang="zh-CN" sz="1800" b="1" dirty="0" smtClean="0">
                <a:latin typeface="Century Gothic" pitchFamily="34" charset="0"/>
                <a:cs typeface="Century Gothic"/>
              </a:rPr>
              <a:t>not satisfying</a:t>
            </a:r>
            <a:endParaRPr lang="zh-CN" altLang="en-US" sz="1600" b="1" dirty="0">
              <a:latin typeface="Century Gothic" pitchFamily="34" charset="0"/>
              <a:cs typeface="Century Gothic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3068960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1600" dirty="0" smtClean="0">
                <a:latin typeface="Century Gothic"/>
                <a:cs typeface="Century Gothic"/>
              </a:rPr>
              <a:t>Most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commonly used and most preferred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Tools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of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Communication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and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Education</a:t>
            </a:r>
            <a:endParaRPr lang="zh-CN" altLang="en-US" sz="1600" b="1" dirty="0">
              <a:solidFill>
                <a:srgbClr val="6C92C0"/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827584" y="3645024"/>
            <a:ext cx="2479503" cy="2335692"/>
            <a:chOff x="325004" y="3949649"/>
            <a:chExt cx="2479503" cy="233569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5004" y="3949649"/>
              <a:ext cx="2479503" cy="233569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圆角矩形 8"/>
            <p:cNvSpPr/>
            <p:nvPr/>
          </p:nvSpPr>
          <p:spPr>
            <a:xfrm>
              <a:off x="329600" y="4808720"/>
              <a:ext cx="2472007" cy="53322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atMod val="103000"/>
                    <a:lumMod val="102000"/>
                    <a:tint val="94000"/>
                    <a:alpha val="72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  <a:alpha val="72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  <a:alpha val="72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rgbClr val="000000"/>
                  </a:solidFill>
                  <a:latin typeface="Century Gothic"/>
                  <a:cs typeface="Century Gothic"/>
                </a:rPr>
                <a:t>i</a:t>
              </a:r>
              <a:r>
                <a:rPr kumimoji="1" lang="en-US" altLang="zh-CN" sz="16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n-room</a:t>
              </a:r>
              <a:r>
                <a:rPr kumimoji="1" lang="zh-CN" altLang="en-US" sz="16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kumimoji="1" lang="en-US" altLang="zh-CN" sz="16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paper</a:t>
              </a:r>
              <a:r>
                <a:rPr kumimoji="1" lang="zh-CN" altLang="en-US" sz="16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kumimoji="1" lang="en-US" altLang="zh-CN" sz="16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notices</a:t>
              </a:r>
              <a:endParaRPr kumimoji="1" lang="zh-CN" altLang="en-US" sz="16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3491880" y="3645024"/>
            <a:ext cx="1800200" cy="2338705"/>
            <a:chOff x="3276619" y="4019554"/>
            <a:chExt cx="1847174" cy="226669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>
              <a:alphaModFix amt="78000"/>
            </a:blip>
            <a:srcRect t="9514" b="3164"/>
            <a:stretch/>
          </p:blipFill>
          <p:spPr>
            <a:xfrm>
              <a:off x="3288209" y="4019554"/>
              <a:ext cx="1835584" cy="2266697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3276619" y="4854475"/>
              <a:ext cx="1847173" cy="53322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atMod val="103000"/>
                    <a:lumMod val="102000"/>
                    <a:tint val="94000"/>
                    <a:alpha val="72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  <a:alpha val="72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  <a:alpha val="72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  <a:latin typeface="Century Gothic"/>
                  <a:cs typeface="Century Gothic"/>
                </a:rPr>
                <a:t>p</a:t>
              </a:r>
              <a:r>
                <a:rPr kumimoji="1" lang="en-US" altLang="zh-CN" sz="16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osters</a:t>
              </a:r>
              <a:endParaRPr kumimoji="1" lang="zh-CN" altLang="en-US" sz="1600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5436096" y="3722747"/>
            <a:ext cx="3339800" cy="2226533"/>
            <a:chOff x="5467445" y="4042855"/>
            <a:chExt cx="3339800" cy="222653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7445" y="4042855"/>
              <a:ext cx="3339800" cy="2226533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5467445" y="4854475"/>
              <a:ext cx="3334836" cy="53322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atMod val="103000"/>
                    <a:lumMod val="102000"/>
                    <a:tint val="94000"/>
                    <a:alpha val="72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  <a:alpha val="72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  <a:alpha val="72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Informed</a:t>
              </a:r>
              <a:r>
                <a:rPr kumimoji="1" lang="zh-CN" altLang="en-US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kumimoji="1" lang="en-US" altLang="zh-CN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by</a:t>
              </a:r>
              <a:r>
                <a:rPr kumimoji="1" lang="zh-CN" altLang="en-US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kumimoji="1" lang="en-US" altLang="zh-CN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hotel</a:t>
              </a:r>
              <a:r>
                <a:rPr kumimoji="1" lang="zh-CN" altLang="en-US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r>
                <a:rPr kumimoji="1" lang="en-US" altLang="zh-CN" sz="18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staff</a:t>
              </a:r>
              <a:endParaRPr kumimoji="1" lang="zh-CN" altLang="en-US" sz="18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475656" y="3347700"/>
            <a:ext cx="69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No.1</a:t>
            </a:r>
            <a:endParaRPr lang="zh-CN" altLang="en-US" sz="1800" dirty="0"/>
          </a:p>
        </p:txBody>
      </p:sp>
      <p:sp>
        <p:nvSpPr>
          <p:cNvPr id="17" name="矩形 16"/>
          <p:cNvSpPr/>
          <p:nvPr/>
        </p:nvSpPr>
        <p:spPr>
          <a:xfrm>
            <a:off x="4028149" y="3347700"/>
            <a:ext cx="68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No</a:t>
            </a:r>
            <a:r>
              <a:rPr lang="zh-CN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.</a:t>
            </a:r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2</a:t>
            </a:r>
            <a:endParaRPr lang="zh-CN" alt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6804248" y="3356992"/>
            <a:ext cx="69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No.3</a:t>
            </a:r>
            <a:endParaRPr lang="zh-CN" altLang="en-US" sz="1800" dirty="0"/>
          </a:p>
        </p:txBody>
      </p:sp>
      <p:sp>
        <p:nvSpPr>
          <p:cNvPr id="19" name="矩形 18"/>
          <p:cNvSpPr/>
          <p:nvPr/>
        </p:nvSpPr>
        <p:spPr>
          <a:xfrm>
            <a:off x="1498685" y="5949280"/>
            <a:ext cx="69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No.2</a:t>
            </a:r>
            <a:endParaRPr lang="zh-CN" altLang="en-US" sz="1800" b="1" dirty="0">
              <a:solidFill>
                <a:srgbClr val="6C92C0"/>
              </a:solidFill>
              <a:latin typeface="Century Gothic"/>
              <a:cs typeface="Century Gothic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00157" y="5949280"/>
            <a:ext cx="68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No</a:t>
            </a:r>
            <a:r>
              <a:rPr lang="zh-CN" altLang="zh-CN" sz="18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.</a:t>
            </a:r>
            <a:r>
              <a:rPr lang="en-US" altLang="zh-CN" sz="18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3</a:t>
            </a:r>
            <a:endParaRPr lang="zh-CN" altLang="en-US" sz="1800" b="1" dirty="0">
              <a:solidFill>
                <a:srgbClr val="6C92C0"/>
              </a:solidFill>
              <a:latin typeface="Century Gothic"/>
              <a:cs typeface="Century Gothic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48264" y="5939988"/>
            <a:ext cx="69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No.1</a:t>
            </a:r>
            <a:endParaRPr lang="zh-CN" altLang="en-US" sz="1800" b="1" dirty="0">
              <a:solidFill>
                <a:srgbClr val="6C92C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89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700" dirty="0">
                <a:latin typeface="Century Gothic"/>
                <a:cs typeface="Century Gothic"/>
              </a:rPr>
              <a:t>H</a:t>
            </a:r>
            <a:r>
              <a:rPr lang="en-GB" altLang="zh-CN" sz="1700" dirty="0" smtClean="0">
                <a:latin typeface="Century Gothic"/>
                <a:cs typeface="Century Gothic"/>
              </a:rPr>
              <a:t>otel </a:t>
            </a:r>
            <a:r>
              <a:rPr lang="en-GB" altLang="zh-CN" sz="1700" dirty="0">
                <a:latin typeface="Century Gothic"/>
                <a:cs typeface="Century Gothic"/>
              </a:rPr>
              <a:t>guests are </a:t>
            </a:r>
            <a:r>
              <a:rPr lang="en-GB" altLang="zh-CN" sz="1700" b="1" dirty="0">
                <a:latin typeface="Century Gothic"/>
                <a:cs typeface="Century Gothic"/>
              </a:rPr>
              <a:t>more motivated </a:t>
            </a:r>
            <a:r>
              <a:rPr lang="en-GB" altLang="zh-CN" sz="1700" dirty="0">
                <a:latin typeface="Century Gothic"/>
                <a:cs typeface="Century Gothic"/>
              </a:rPr>
              <a:t>to engage in </a:t>
            </a:r>
            <a:r>
              <a:rPr lang="en-GB" altLang="zh-CN" sz="1700" dirty="0" smtClean="0">
                <a:latin typeface="Century Gothic"/>
                <a:cs typeface="Century Gothic"/>
              </a:rPr>
              <a:t>ERBs </a:t>
            </a:r>
            <a:r>
              <a:rPr lang="en-GB" altLang="zh-CN" sz="1700" b="1" dirty="0" smtClean="0">
                <a:latin typeface="Century Gothic"/>
                <a:cs typeface="Century Gothic"/>
              </a:rPr>
              <a:t>when</a:t>
            </a:r>
            <a:r>
              <a:rPr lang="en-GB" altLang="zh-CN" sz="1700" dirty="0" smtClean="0">
                <a:latin typeface="Century Gothic"/>
                <a:cs typeface="Century Gothic"/>
              </a:rPr>
              <a:t> </a:t>
            </a:r>
            <a:r>
              <a:rPr lang="en-GB" altLang="zh-CN" sz="1700" dirty="0">
                <a:latin typeface="Century Gothic"/>
                <a:cs typeface="Century Gothic"/>
              </a:rPr>
              <a:t>the relevant </a:t>
            </a:r>
            <a:r>
              <a:rPr lang="en-GB" altLang="zh-CN" sz="1700" b="1" dirty="0">
                <a:latin typeface="Century Gothic"/>
                <a:cs typeface="Century Gothic"/>
              </a:rPr>
              <a:t>communication and education</a:t>
            </a:r>
            <a:r>
              <a:rPr lang="en-GB" altLang="zh-CN" sz="1700" dirty="0">
                <a:latin typeface="Century Gothic"/>
                <a:cs typeface="Century Gothic"/>
              </a:rPr>
              <a:t> by the hotel management is </a:t>
            </a:r>
            <a:r>
              <a:rPr lang="en-GB" altLang="zh-CN" sz="1700" b="1" dirty="0">
                <a:latin typeface="Century Gothic"/>
                <a:cs typeface="Century Gothic"/>
              </a:rPr>
              <a:t>effective</a:t>
            </a:r>
            <a:r>
              <a:rPr lang="en-GB" altLang="zh-CN" sz="1700" dirty="0">
                <a:latin typeface="Century Gothic"/>
                <a:cs typeface="Century Gothic"/>
              </a:rPr>
              <a:t>.</a:t>
            </a:r>
            <a:r>
              <a:rPr lang="zh-CN" altLang="zh-CN" sz="1700" dirty="0">
                <a:latin typeface="Century Gothic"/>
                <a:cs typeface="Century Gothic"/>
              </a:rPr>
              <a:t> </a:t>
            </a:r>
            <a:endParaRPr lang="zh-CN" altLang="en-US" sz="1700" dirty="0">
              <a:latin typeface="Century Gothic"/>
              <a:cs typeface="Century Gothic"/>
            </a:endParaRPr>
          </a:p>
        </p:txBody>
      </p:sp>
      <p:sp>
        <p:nvSpPr>
          <p:cNvPr id="6" name="右箭头 5"/>
          <p:cNvSpPr/>
          <p:nvPr/>
        </p:nvSpPr>
        <p:spPr>
          <a:xfrm rot="5400000">
            <a:off x="4194453" y="2438395"/>
            <a:ext cx="570953" cy="535940"/>
          </a:xfrm>
          <a:prstGeom prst="rightArrow">
            <a:avLst/>
          </a:prstGeom>
          <a:solidFill>
            <a:srgbClr val="B0C4DD"/>
          </a:solidFill>
          <a:ln>
            <a:solidFill>
              <a:srgbClr val="B0C4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7864" y="2996952"/>
            <a:ext cx="240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Stop</a:t>
            </a:r>
            <a:r>
              <a:rPr lang="zh-CN" altLang="en-US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being</a:t>
            </a:r>
            <a:r>
              <a:rPr lang="zh-CN" altLang="en-US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modest</a:t>
            </a:r>
            <a:r>
              <a:rPr lang="zh-CN" altLang="en-US" sz="1800" b="1" dirty="0" smtClean="0">
                <a:solidFill>
                  <a:srgbClr val="48A2A0"/>
                </a:solidFill>
                <a:latin typeface="Century Gothic"/>
                <a:cs typeface="Century Gothic"/>
              </a:rPr>
              <a:t> </a:t>
            </a:r>
            <a:r>
              <a:rPr lang="zh-CN" altLang="zh-CN" sz="1800" b="1" dirty="0">
                <a:solidFill>
                  <a:srgbClr val="48A2A0"/>
                </a:solidFill>
                <a:latin typeface="Century Gothic"/>
                <a:cs typeface="Century Gothic"/>
              </a:rPr>
              <a:t>!</a:t>
            </a:r>
            <a:endParaRPr lang="zh-CN" altLang="en-US" sz="1800" b="1" dirty="0">
              <a:solidFill>
                <a:srgbClr val="48A2A0"/>
              </a:solidFill>
              <a:latin typeface="Century Gothic"/>
              <a:cs typeface="Century Gothic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1324" y="3861048"/>
            <a:ext cx="87126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latin typeface="Century Gothic"/>
                <a:cs typeface="Century Gothic"/>
              </a:rPr>
              <a:t> </a:t>
            </a:r>
            <a:r>
              <a:rPr lang="zh-CN" altLang="en-US" sz="2000" b="1" dirty="0" smtClean="0">
                <a:latin typeface="Century Gothic"/>
                <a:cs typeface="Century Gothic"/>
              </a:rPr>
              <a:t>  </a:t>
            </a:r>
            <a:r>
              <a:rPr lang="en-US" altLang="zh-CN" sz="2000" b="1" dirty="0" smtClean="0">
                <a:latin typeface="Century Gothic"/>
                <a:cs typeface="Century Gothic"/>
              </a:rPr>
              <a:t>Limitations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>
                <a:latin typeface="Century Gothic"/>
                <a:cs typeface="Century Gothic"/>
              </a:rPr>
              <a:t>Small</a:t>
            </a:r>
            <a:r>
              <a:rPr lang="zh-CN" altLang="zh-CN" sz="1800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sample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1800" dirty="0" smtClean="0">
                <a:latin typeface="Century Gothic"/>
                <a:cs typeface="Century Gothic"/>
              </a:rPr>
              <a:t>Other factors like gender, education and age may affect the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>
                <a:latin typeface="Century Gothic"/>
                <a:cs typeface="Century Gothic"/>
              </a:rPr>
              <a:t>Respondents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recalled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memories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-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GB" altLang="zh-CN" sz="1800" dirty="0" smtClean="0">
                <a:latin typeface="Century Gothic"/>
                <a:cs typeface="Century Gothic"/>
              </a:rPr>
              <a:t>inaccurate </a:t>
            </a:r>
            <a:r>
              <a:rPr lang="en-GB" altLang="zh-CN" sz="1800" dirty="0">
                <a:latin typeface="Century Gothic"/>
                <a:cs typeface="Century Gothic"/>
              </a:rPr>
              <a:t>and made-up </a:t>
            </a:r>
            <a:r>
              <a:rPr lang="en-GB" altLang="zh-CN" sz="1800" dirty="0" smtClean="0">
                <a:latin typeface="Century Gothic"/>
                <a:cs typeface="Century Gothic"/>
              </a:rPr>
              <a:t>answers</a:t>
            </a:r>
            <a:endParaRPr lang="en-US" altLang="zh-CN" sz="1800" dirty="0">
              <a:latin typeface="Century Gothic"/>
              <a:cs typeface="Century Gothic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800" dirty="0" smtClean="0">
                <a:latin typeface="Century Gothic"/>
                <a:cs typeface="Century Gothic"/>
              </a:rPr>
              <a:t>Low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generalizability</a:t>
            </a:r>
            <a:r>
              <a:rPr lang="zh-CN" altLang="zh-CN" sz="1800" dirty="0" smtClean="0">
                <a:latin typeface="Century Gothic"/>
                <a:cs typeface="Century Gothic"/>
              </a:rPr>
              <a:t> </a:t>
            </a:r>
            <a:endParaRPr lang="zh-CN" altLang="en-US"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869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References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1844824"/>
            <a:ext cx="8172162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200" dirty="0">
                <a:latin typeface="Century Gothic"/>
                <a:cs typeface="Century Gothic"/>
              </a:rPr>
              <a:t>Levy, S. E., &amp; </a:t>
            </a:r>
            <a:r>
              <a:rPr lang="en-GB" altLang="zh-CN" sz="1200" dirty="0" err="1">
                <a:latin typeface="Century Gothic"/>
                <a:cs typeface="Century Gothic"/>
              </a:rPr>
              <a:t>Duverger</a:t>
            </a:r>
            <a:r>
              <a:rPr lang="en-GB" altLang="zh-CN" sz="1200" dirty="0">
                <a:latin typeface="Century Gothic"/>
                <a:cs typeface="Century Gothic"/>
              </a:rPr>
              <a:t>, P. (2010). </a:t>
            </a:r>
            <a:r>
              <a:rPr lang="en-GB" altLang="zh-CN" sz="1200" i="1" dirty="0">
                <a:latin typeface="Century Gothic"/>
                <a:cs typeface="Century Gothic"/>
              </a:rPr>
              <a:t>Consumer perceptions of sustainability in the lodging </a:t>
            </a:r>
            <a:r>
              <a:rPr lang="en-GB" altLang="zh-CN" sz="1200" i="1" dirty="0" smtClean="0">
                <a:latin typeface="Century Gothic"/>
                <a:cs typeface="Century Gothic"/>
              </a:rPr>
              <a:t>industry</a:t>
            </a:r>
            <a:r>
              <a:rPr lang="en-GB" altLang="zh-CN" sz="1200" i="1" dirty="0">
                <a:latin typeface="Century Gothic"/>
                <a:cs typeface="Century Gothic"/>
              </a:rPr>
              <a:t>: examination of sustainable tourism criteria.</a:t>
            </a:r>
            <a:r>
              <a:rPr lang="en-GB" altLang="zh-CN" sz="1200" dirty="0">
                <a:latin typeface="Century Gothic"/>
                <a:cs typeface="Century Gothic"/>
              </a:rPr>
              <a:t> Paper presented at the </a:t>
            </a:r>
            <a:r>
              <a:rPr lang="en-GB" altLang="zh-CN" sz="1200" dirty="0" smtClean="0">
                <a:latin typeface="Century Gothic"/>
                <a:cs typeface="Century Gothic"/>
              </a:rPr>
              <a:t>International </a:t>
            </a:r>
            <a:r>
              <a:rPr lang="en-GB" altLang="zh-CN" sz="1200" dirty="0">
                <a:latin typeface="Century Gothic"/>
                <a:cs typeface="Century Gothic"/>
              </a:rPr>
              <a:t>Council on Hotel, Restaurant and Institutional Education [ICHRIE] </a:t>
            </a:r>
            <a:r>
              <a:rPr lang="en-GB" altLang="zh-CN" sz="1200" dirty="0" smtClean="0">
                <a:latin typeface="Century Gothic"/>
                <a:cs typeface="Century Gothic"/>
              </a:rPr>
              <a:t>Conference</a:t>
            </a:r>
            <a:r>
              <a:rPr lang="en-GB" altLang="zh-CN" sz="1200" dirty="0">
                <a:latin typeface="Century Gothic"/>
                <a:cs typeface="Century Gothic"/>
              </a:rPr>
              <a:t>, San Juan, Puerto Rico, USA. Retrieved from: </a:t>
            </a:r>
            <a:r>
              <a:rPr lang="en-GB" altLang="zh-CN" sz="1200" u="sng" dirty="0" smtClean="0">
                <a:latin typeface="Century Gothic"/>
                <a:cs typeface="Century Gothic"/>
                <a:hlinkClick r:id="rId2"/>
              </a:rPr>
              <a:t>http</a:t>
            </a:r>
            <a:r>
              <a:rPr lang="en-GB" altLang="zh-CN" sz="1200" u="sng" dirty="0">
                <a:latin typeface="Century Gothic"/>
                <a:cs typeface="Century Gothic"/>
                <a:hlinkClick r:id="rId2"/>
              </a:rPr>
              <a:t>://scholarworks.umass.edu/cgi/viewcontent.cgi?article=1555&amp;context=refereed</a:t>
            </a:r>
            <a:r>
              <a:rPr lang="zh-CN" altLang="zh-CN" sz="1200" dirty="0">
                <a:latin typeface="Century Gothic"/>
                <a:cs typeface="Century Gothic"/>
              </a:rPr>
              <a:t> </a:t>
            </a:r>
            <a:endParaRPr lang="en-GB" altLang="zh-CN" sz="1200" dirty="0" smtClean="0">
              <a:latin typeface="Century Gothic"/>
              <a:cs typeface="Century Gothic"/>
            </a:endParaRPr>
          </a:p>
          <a:p>
            <a:endParaRPr lang="en-GB" altLang="zh-CN" sz="1200" dirty="0">
              <a:latin typeface="Century Gothic"/>
              <a:cs typeface="Century Gothic"/>
            </a:endParaRPr>
          </a:p>
          <a:p>
            <a:r>
              <a:rPr lang="en-GB" altLang="zh-CN" sz="1200" dirty="0" smtClean="0">
                <a:latin typeface="Century Gothic"/>
                <a:cs typeface="Century Gothic"/>
              </a:rPr>
              <a:t>Macau </a:t>
            </a:r>
            <a:r>
              <a:rPr lang="en-GB" altLang="zh-CN" sz="1200" dirty="0">
                <a:latin typeface="Century Gothic"/>
                <a:cs typeface="Century Gothic"/>
              </a:rPr>
              <a:t>Census and Statistics </a:t>
            </a:r>
            <a:r>
              <a:rPr lang="en-GB" altLang="zh-CN" sz="1200" dirty="0" err="1">
                <a:latin typeface="Century Gothic"/>
                <a:cs typeface="Century Gothic"/>
              </a:rPr>
              <a:t>Sevices</a:t>
            </a:r>
            <a:r>
              <a:rPr lang="en-GB" altLang="zh-CN" sz="1200" dirty="0">
                <a:latin typeface="Century Gothic"/>
                <a:cs typeface="Century Gothic"/>
              </a:rPr>
              <a:t> [DSEC] (2014). </a:t>
            </a:r>
            <a:r>
              <a:rPr lang="en-GB" altLang="zh-CN" sz="1200" i="1" dirty="0">
                <a:latin typeface="Century Gothic"/>
                <a:cs typeface="Century Gothic"/>
              </a:rPr>
              <a:t>Hotels and Similar Establishments Survey, </a:t>
            </a:r>
            <a:r>
              <a:rPr lang="en-GB" altLang="zh-CN" sz="1200" dirty="0">
                <a:latin typeface="Century Gothic"/>
                <a:cs typeface="Century Gothic"/>
              </a:rPr>
              <a:t>Retrieved from: </a:t>
            </a:r>
            <a:r>
              <a:rPr lang="en-GB" altLang="zh-CN" sz="1200" u="sng" dirty="0">
                <a:latin typeface="Century Gothic"/>
                <a:cs typeface="Century Gothic"/>
                <a:hlinkClick r:id="rId3"/>
              </a:rPr>
              <a:t>http://www.dsec.gov.mo/Statistic.aspx?NodeGuid=8fc36a27-54c5-4a12-bf32-2365dfa1ba02</a:t>
            </a:r>
            <a:endParaRPr lang="zh-CN" altLang="zh-CN" sz="1200" dirty="0">
              <a:latin typeface="Century Gothic"/>
              <a:cs typeface="Century Gothic"/>
            </a:endParaRPr>
          </a:p>
          <a:p>
            <a:endParaRPr lang="en-GB" altLang="zh-CN" sz="1200" dirty="0" smtClean="0">
              <a:latin typeface="Century Gothic"/>
              <a:cs typeface="Century Gothic"/>
            </a:endParaRPr>
          </a:p>
          <a:p>
            <a:r>
              <a:rPr lang="en-GB" altLang="zh-CN" sz="1200" dirty="0" smtClean="0">
                <a:latin typeface="Century Gothic"/>
                <a:cs typeface="Century Gothic"/>
              </a:rPr>
              <a:t>Macau </a:t>
            </a:r>
            <a:r>
              <a:rPr lang="en-GB" altLang="zh-CN" sz="1200" dirty="0">
                <a:latin typeface="Century Gothic"/>
                <a:cs typeface="Century Gothic"/>
              </a:rPr>
              <a:t>Census and Statistics </a:t>
            </a:r>
            <a:r>
              <a:rPr lang="en-GB" altLang="zh-CN" sz="1200" dirty="0" err="1">
                <a:latin typeface="Century Gothic"/>
                <a:cs typeface="Century Gothic"/>
              </a:rPr>
              <a:t>Sevices</a:t>
            </a:r>
            <a:r>
              <a:rPr lang="en-GB" altLang="zh-CN" sz="1200" dirty="0">
                <a:latin typeface="Century Gothic"/>
                <a:cs typeface="Century Gothic"/>
              </a:rPr>
              <a:t> [DSEC] (2015). </a:t>
            </a:r>
            <a:r>
              <a:rPr lang="en-GB" altLang="zh-CN" sz="1200" i="1" dirty="0">
                <a:latin typeface="Century Gothic"/>
                <a:cs typeface="Century Gothic"/>
              </a:rPr>
              <a:t>Package Tours and Hotel Occupancy Rate, </a:t>
            </a:r>
            <a:r>
              <a:rPr lang="en-GB" altLang="zh-CN" sz="1200" dirty="0">
                <a:latin typeface="Century Gothic"/>
                <a:cs typeface="Century Gothic"/>
              </a:rPr>
              <a:t>Retrieved from: </a:t>
            </a:r>
            <a:r>
              <a:rPr lang="en-GB" altLang="zh-CN" sz="1200" u="sng" dirty="0">
                <a:latin typeface="Century Gothic"/>
                <a:cs typeface="Century Gothic"/>
                <a:hlinkClick r:id="rId4"/>
              </a:rPr>
              <a:t>http://www.dsec.gov.mo/Statistic.aspx?NodeGuid=f22bc742-c891-4988-9b6e-3952db8000e9</a:t>
            </a:r>
            <a:r>
              <a:rPr lang="zh-CN" altLang="zh-CN" sz="1200" dirty="0">
                <a:latin typeface="Century Gothic"/>
                <a:cs typeface="Century Gothic"/>
              </a:rPr>
              <a:t> </a:t>
            </a:r>
            <a:endParaRPr lang="en-US" altLang="zh-CN" sz="1200" dirty="0" smtClean="0">
              <a:latin typeface="Century Gothic"/>
              <a:cs typeface="Century Gothic"/>
            </a:endParaRPr>
          </a:p>
          <a:p>
            <a:endParaRPr lang="en-US" altLang="zh-CN" sz="1200" dirty="0" smtClean="0">
              <a:latin typeface="Century Gothic"/>
              <a:cs typeface="Century Gothic"/>
            </a:endParaRPr>
          </a:p>
          <a:p>
            <a:r>
              <a:rPr lang="en-GB" altLang="zh-CN" sz="1200" dirty="0" err="1">
                <a:latin typeface="Century Gothic"/>
                <a:cs typeface="Century Gothic"/>
              </a:rPr>
              <a:t>Mensah</a:t>
            </a:r>
            <a:r>
              <a:rPr lang="en-GB" altLang="zh-CN" sz="1200" dirty="0">
                <a:latin typeface="Century Gothic"/>
                <a:cs typeface="Century Gothic"/>
              </a:rPr>
              <a:t>, I. (2012). Environmental Education and Environmentally Responsible </a:t>
            </a:r>
            <a:r>
              <a:rPr lang="en-GB" altLang="zh-CN" sz="1200" dirty="0" err="1">
                <a:latin typeface="Century Gothic"/>
                <a:cs typeface="Century Gothic"/>
              </a:rPr>
              <a:t>Behavior</a:t>
            </a:r>
            <a:r>
              <a:rPr lang="en-GB" altLang="zh-CN" sz="1200" dirty="0">
                <a:latin typeface="Century Gothic"/>
                <a:cs typeface="Century Gothic"/>
              </a:rPr>
              <a:t>: The Case of International Tourists in Accra Hotels. </a:t>
            </a:r>
            <a:r>
              <a:rPr lang="en-GB" altLang="zh-CN" sz="1200" i="1" dirty="0">
                <a:latin typeface="Century Gothic"/>
                <a:cs typeface="Century Gothic"/>
              </a:rPr>
              <a:t>International Journal of Tourism Sciences</a:t>
            </a:r>
            <a:r>
              <a:rPr lang="en-GB" altLang="zh-CN" sz="1200" dirty="0">
                <a:latin typeface="Century Gothic"/>
                <a:cs typeface="Century Gothic"/>
              </a:rPr>
              <a:t>, </a:t>
            </a:r>
            <a:r>
              <a:rPr lang="en-GB" altLang="zh-CN" sz="1200" i="1" dirty="0">
                <a:latin typeface="Century Gothic"/>
                <a:cs typeface="Century Gothic"/>
              </a:rPr>
              <a:t>12</a:t>
            </a:r>
            <a:r>
              <a:rPr lang="en-GB" altLang="zh-CN" sz="1200" dirty="0">
                <a:latin typeface="Century Gothic"/>
                <a:cs typeface="Century Gothic"/>
              </a:rPr>
              <a:t>(3), 69-89.</a:t>
            </a:r>
            <a:r>
              <a:rPr lang="zh-CN" altLang="zh-CN" sz="1200" dirty="0">
                <a:latin typeface="Century Gothic"/>
                <a:cs typeface="Century Gothic"/>
              </a:rPr>
              <a:t> </a:t>
            </a:r>
            <a:endParaRPr lang="en-GB" altLang="zh-CN" sz="1200" dirty="0" smtClean="0">
              <a:latin typeface="Century Gothic"/>
              <a:cs typeface="Century Gothic"/>
            </a:endParaRPr>
          </a:p>
          <a:p>
            <a:endParaRPr lang="en-GB" altLang="zh-CN" sz="1200" dirty="0">
              <a:latin typeface="Century Gothic"/>
              <a:cs typeface="Century Gothic"/>
            </a:endParaRPr>
          </a:p>
          <a:p>
            <a:r>
              <a:rPr lang="en-GB" altLang="zh-CN" sz="1200" dirty="0" smtClean="0">
                <a:latin typeface="Century Gothic"/>
                <a:cs typeface="Century Gothic"/>
              </a:rPr>
              <a:t>Jameson</a:t>
            </a:r>
            <a:r>
              <a:rPr lang="en-GB" altLang="zh-CN" sz="1200" dirty="0">
                <a:latin typeface="Century Gothic"/>
                <a:cs typeface="Century Gothic"/>
              </a:rPr>
              <a:t>, D., &amp; Brownell, J. (2012). Telling your hotel’s “green” story: Developing an effective communication strategy to convey environmental values. Retrieved from: </a:t>
            </a:r>
            <a:r>
              <a:rPr lang="en-GB" altLang="zh-CN" sz="1200" u="sng" dirty="0">
                <a:latin typeface="Century Gothic"/>
                <a:cs typeface="Century Gothic"/>
                <a:hlinkClick r:id="rId5"/>
              </a:rPr>
              <a:t>http://scholarship.sha.cornell.edu/cgi/viewcontent.cgi?article=1011&amp;context=chrtools</a:t>
            </a:r>
            <a:endParaRPr lang="zh-CN" altLang="zh-CN" sz="1200" dirty="0">
              <a:latin typeface="Century Gothic"/>
              <a:cs typeface="Century Gothic"/>
            </a:endParaRPr>
          </a:p>
          <a:p>
            <a:endParaRPr lang="en-GB" altLang="zh-CN" sz="1200" dirty="0" smtClean="0">
              <a:latin typeface="Century Gothic"/>
              <a:cs typeface="Century Gothic"/>
            </a:endParaRPr>
          </a:p>
          <a:p>
            <a:r>
              <a:rPr lang="en-GB" altLang="zh-CN" sz="1200" dirty="0" smtClean="0">
                <a:latin typeface="Century Gothic"/>
                <a:cs typeface="Century Gothic"/>
              </a:rPr>
              <a:t>Knapp</a:t>
            </a:r>
            <a:r>
              <a:rPr lang="en-GB" altLang="zh-CN" sz="1200" dirty="0">
                <a:latin typeface="Century Gothic"/>
                <a:cs typeface="Century Gothic"/>
              </a:rPr>
              <a:t>, D. (2000). The Thessaloniki Declaration: A wake-up call for environmental education? </a:t>
            </a:r>
            <a:r>
              <a:rPr lang="en-GB" altLang="zh-CN" sz="1200" i="1" dirty="0">
                <a:latin typeface="Century Gothic"/>
                <a:cs typeface="Century Gothic"/>
              </a:rPr>
              <a:t>The Journal of Environmental Education, </a:t>
            </a:r>
            <a:r>
              <a:rPr lang="en-GB" altLang="zh-CN" sz="1200" dirty="0">
                <a:latin typeface="Century Gothic"/>
                <a:cs typeface="Century Gothic"/>
              </a:rPr>
              <a:t>31(3), 32-39.</a:t>
            </a:r>
            <a:endParaRPr lang="zh-CN" altLang="zh-CN" sz="1200" dirty="0">
              <a:latin typeface="Century Gothic"/>
              <a:cs typeface="Century Gothic"/>
            </a:endParaRPr>
          </a:p>
          <a:p>
            <a:endParaRPr lang="en-US" altLang="zh-CN" sz="1200" dirty="0" smtClean="0">
              <a:latin typeface="Century Gothic"/>
              <a:cs typeface="Century Gothic"/>
            </a:endParaRPr>
          </a:p>
          <a:p>
            <a:endParaRPr lang="en-US" altLang="zh-CN" sz="1200" dirty="0" smtClean="0">
              <a:latin typeface="Century Gothic"/>
              <a:cs typeface="Century Gothic"/>
            </a:endParaRPr>
          </a:p>
          <a:p>
            <a:endParaRPr lang="zh-CN" alt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61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0345" t="23427" r="7624" b="21321"/>
          <a:stretch/>
        </p:blipFill>
        <p:spPr>
          <a:xfrm>
            <a:off x="2411760" y="2564904"/>
            <a:ext cx="4563798" cy="173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1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</p:spPr>
        <p:txBody>
          <a:bodyPr/>
          <a:lstStyle/>
          <a:p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22891" y="2708920"/>
            <a:ext cx="5748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zh-CN" altLang="en-US" sz="1600" dirty="0">
              <a:latin typeface="Century Gothic"/>
              <a:cs typeface="Century Gothic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13732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altLang="zh-CN" sz="1600" dirty="0" smtClean="0">
                <a:latin typeface="Century Gothic" pitchFamily="34" charset="0"/>
                <a:cs typeface="Century Gothic"/>
              </a:rPr>
              <a:t>Research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Purpose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endParaRPr lang="en-US" altLang="zh-CN" sz="1600" dirty="0" smtClean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endParaRPr lang="en-US" altLang="zh-CN" sz="1600" dirty="0" smtClean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altLang="zh-CN" sz="1600" dirty="0" smtClean="0">
                <a:latin typeface="Century Gothic" pitchFamily="34" charset="0"/>
                <a:cs typeface="Century Gothic"/>
              </a:rPr>
              <a:t>Introduction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of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Macau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Green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Hotels</a:t>
            </a:r>
          </a:p>
          <a:p>
            <a:pPr>
              <a:buFont typeface="Arial"/>
              <a:buChar char="•"/>
            </a:pPr>
            <a:endParaRPr lang="en-US" altLang="zh-CN" sz="1600" dirty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altLang="zh-CN" sz="1600" dirty="0" smtClean="0">
                <a:latin typeface="Century Gothic" pitchFamily="34" charset="0"/>
                <a:cs typeface="Century Gothic"/>
              </a:rPr>
              <a:t>Hotel-initiated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and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Guest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-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involved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Green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Practices</a:t>
            </a:r>
          </a:p>
          <a:p>
            <a:pPr>
              <a:buFont typeface="Arial"/>
              <a:buChar char="•"/>
            </a:pPr>
            <a:endParaRPr lang="en-US" altLang="zh-CN" sz="1600" dirty="0" smtClean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altLang="zh-CN" sz="1600" dirty="0" smtClean="0">
                <a:latin typeface="Century Gothic" pitchFamily="34" charset="0"/>
                <a:cs typeface="Century Gothic"/>
              </a:rPr>
              <a:t>Green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Communication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and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Environmental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Education</a:t>
            </a:r>
          </a:p>
          <a:p>
            <a:pPr>
              <a:buFont typeface="Arial"/>
              <a:buChar char="•"/>
            </a:pPr>
            <a:endParaRPr lang="en-US" altLang="zh-CN" sz="1600" dirty="0" smtClean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altLang="zh-CN" sz="1600" dirty="0" smtClean="0">
                <a:latin typeface="Century Gothic" pitchFamily="34" charset="0"/>
                <a:cs typeface="Century Gothic"/>
              </a:rPr>
              <a:t>Research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Questions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and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Methodology</a:t>
            </a:r>
          </a:p>
          <a:p>
            <a:pPr>
              <a:buFont typeface="Arial"/>
              <a:buChar char="•"/>
            </a:pPr>
            <a:endParaRPr lang="en-US" altLang="zh-CN" sz="1600" dirty="0" smtClean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altLang="zh-CN" sz="1600" dirty="0" smtClean="0">
                <a:latin typeface="Century Gothic" pitchFamily="34" charset="0"/>
                <a:cs typeface="Century Gothic"/>
              </a:rPr>
              <a:t>Results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and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Findings</a:t>
            </a:r>
          </a:p>
          <a:p>
            <a:pPr>
              <a:buFont typeface="Arial"/>
              <a:buChar char="•"/>
            </a:pPr>
            <a:endParaRPr lang="en-US" altLang="zh-CN" sz="1600" dirty="0" smtClean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altLang="zh-CN" sz="1600" dirty="0" smtClean="0">
                <a:latin typeface="Century Gothic" pitchFamily="34" charset="0"/>
                <a:cs typeface="Century Gothic"/>
              </a:rPr>
              <a:t>Conclusions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and</a:t>
            </a:r>
            <a:r>
              <a:rPr lang="zh-CN" altLang="en-US" sz="1600" dirty="0" smtClean="0">
                <a:latin typeface="Century Gothic" pitchFamily="34" charset="0"/>
                <a:cs typeface="Century Gothic"/>
              </a:rPr>
              <a:t> </a:t>
            </a:r>
            <a:r>
              <a:rPr lang="en-US" altLang="zh-CN" sz="1600" dirty="0" smtClean="0">
                <a:latin typeface="Century Gothic" pitchFamily="34" charset="0"/>
                <a:cs typeface="Century Gothic"/>
              </a:rPr>
              <a:t>References</a:t>
            </a:r>
          </a:p>
          <a:p>
            <a:pPr>
              <a:buFont typeface="Arial"/>
              <a:buChar char="•"/>
            </a:pPr>
            <a:endParaRPr lang="zh-CN" altLang="en-US" sz="1600" dirty="0" smtClean="0">
              <a:latin typeface="Century Gothic" pitchFamily="34" charset="0"/>
              <a:cs typeface="Century Gothic"/>
            </a:endParaRPr>
          </a:p>
          <a:p>
            <a:pPr marL="0" indent="0">
              <a:buNone/>
            </a:pP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8674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Research</a:t>
            </a:r>
            <a:r>
              <a:rPr kumimoji="1" lang="en-US" altLang="zh-CN" dirty="0" smtClean="0"/>
              <a:t> Purposes</a:t>
            </a:r>
            <a:endParaRPr kumimoji="1"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632009667"/>
              </p:ext>
            </p:extLst>
          </p:nvPr>
        </p:nvGraphicFramePr>
        <p:xfrm>
          <a:off x="1187624" y="2060848"/>
          <a:ext cx="5707238" cy="356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虚尾箭头 4"/>
          <p:cNvSpPr/>
          <p:nvPr/>
        </p:nvSpPr>
        <p:spPr>
          <a:xfrm>
            <a:off x="2596377" y="2136767"/>
            <a:ext cx="765837" cy="581700"/>
          </a:xfrm>
          <a:prstGeom prst="stripedRightArrow">
            <a:avLst/>
          </a:prstGeom>
          <a:solidFill>
            <a:srgbClr val="B0C4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44367" y="2078597"/>
            <a:ext cx="1366874" cy="70773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Personal</a:t>
            </a:r>
            <a:r>
              <a:rPr kumimoji="1" lang="zh-CN" alt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kumimoji="1" lang="en-US" altLang="zh-CN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Interest</a:t>
            </a:r>
            <a:endParaRPr kumimoji="1" lang="zh-CN" altLang="en-US" sz="16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虚尾箭头 6"/>
          <p:cNvSpPr/>
          <p:nvPr/>
        </p:nvSpPr>
        <p:spPr>
          <a:xfrm>
            <a:off x="5624481" y="2131724"/>
            <a:ext cx="765837" cy="581700"/>
          </a:xfrm>
          <a:prstGeom prst="stripedRightArrow">
            <a:avLst/>
          </a:prstGeom>
          <a:solidFill>
            <a:srgbClr val="B0C4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727625" y="2080528"/>
            <a:ext cx="1366874" cy="70773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How</a:t>
            </a:r>
            <a:r>
              <a:rPr kumimoji="1" lang="zh-CN" alt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kumimoji="1" lang="en-US" altLang="zh-CN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about</a:t>
            </a:r>
            <a:r>
              <a:rPr kumimoji="1" lang="zh-CN" alt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kumimoji="1" lang="en-US" altLang="zh-CN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Macau?</a:t>
            </a:r>
            <a:endParaRPr kumimoji="1" lang="zh-CN" altLang="en-US" sz="16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4" name="图片 13" descr="2016-01-29 110011副本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5709" y="2228867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608512" y="33680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altLang="zh-CN" sz="1200" i="1" dirty="0">
                <a:latin typeface="Century Gothic" pitchFamily="34" charset="0"/>
                <a:cs typeface="Century Gothic"/>
              </a:rPr>
              <a:t>(Macau Statistics and Census Service [DSEC], 2015)</a:t>
            </a:r>
            <a:r>
              <a:rPr lang="zh-CN" altLang="zh-CN" sz="1200" i="1" dirty="0">
                <a:latin typeface="Century Gothic" pitchFamily="34" charset="0"/>
                <a:cs typeface="Century Gothic"/>
              </a:rPr>
              <a:t> </a:t>
            </a:r>
            <a:endParaRPr lang="zh-CN" altLang="en-US" sz="1400" i="1" dirty="0">
              <a:latin typeface="Century Gothic" pitchFamily="34" charset="0"/>
              <a:cs typeface="Century Gothic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of Macau Green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Hotels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13732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altLang="zh-CN" sz="1800" dirty="0" smtClean="0">
                <a:latin typeface="Century Gothic" pitchFamily="34" charset="0"/>
                <a:cs typeface="Century Gothic"/>
              </a:rPr>
              <a:t>by </a:t>
            </a:r>
            <a:r>
              <a:rPr lang="en-GB" altLang="zh-CN" sz="1800" dirty="0">
                <a:latin typeface="Century Gothic" pitchFamily="34" charset="0"/>
                <a:cs typeface="Century Gothic"/>
              </a:rPr>
              <a:t>the end of 2015,  </a:t>
            </a:r>
          </a:p>
          <a:p>
            <a:pPr marL="0" indent="0">
              <a:buNone/>
            </a:pPr>
            <a:r>
              <a:rPr lang="zh-CN" altLang="zh-CN" sz="1800" b="1" dirty="0">
                <a:latin typeface="Century Gothic" pitchFamily="34" charset="0"/>
                <a:cs typeface="Century Gothic"/>
              </a:rPr>
              <a:t> </a:t>
            </a:r>
            <a:r>
              <a:rPr lang="zh-CN" altLang="en-US" sz="1800" b="1" dirty="0" smtClean="0">
                <a:latin typeface="Century Gothic" pitchFamily="34" charset="0"/>
                <a:cs typeface="Century Gothic"/>
              </a:rPr>
              <a:t>   </a:t>
            </a:r>
            <a:r>
              <a:rPr lang="en-GB" altLang="zh-CN" sz="1800" b="1" dirty="0" smtClean="0">
                <a:latin typeface="Century Gothic" pitchFamily="34" charset="0"/>
                <a:cs typeface="Century Gothic"/>
              </a:rPr>
              <a:t>106 </a:t>
            </a:r>
            <a:r>
              <a:rPr lang="en-GB" altLang="zh-CN" sz="1800" b="1" dirty="0">
                <a:latin typeface="Century Gothic" pitchFamily="34" charset="0"/>
                <a:cs typeface="Century Gothic"/>
              </a:rPr>
              <a:t>hotels and serviced apartments </a:t>
            </a:r>
            <a:r>
              <a:rPr lang="en-GB" altLang="zh-CN" sz="1800" dirty="0">
                <a:latin typeface="Century Gothic" pitchFamily="34" charset="0"/>
                <a:cs typeface="Century Gothic"/>
              </a:rPr>
              <a:t>with over </a:t>
            </a:r>
            <a:r>
              <a:rPr lang="en-GB" altLang="zh-CN" sz="1800" b="1" dirty="0">
                <a:latin typeface="Century Gothic" pitchFamily="34" charset="0"/>
                <a:cs typeface="Century Gothic"/>
              </a:rPr>
              <a:t>32,000 rooms</a:t>
            </a:r>
            <a:r>
              <a:rPr lang="en-GB" altLang="zh-CN" sz="1800" dirty="0">
                <a:latin typeface="Century Gothic" pitchFamily="34" charset="0"/>
                <a:cs typeface="Century Gothic"/>
              </a:rPr>
              <a:t> in </a:t>
            </a:r>
            <a:r>
              <a:rPr lang="en-GB" altLang="zh-CN" sz="1800" dirty="0" smtClean="0">
                <a:latin typeface="Century Gothic" pitchFamily="34" charset="0"/>
                <a:cs typeface="Century Gothic"/>
              </a:rPr>
              <a:t>total</a:t>
            </a:r>
          </a:p>
          <a:p>
            <a:pPr marL="0" indent="0">
              <a:buNone/>
            </a:pPr>
            <a:endParaRPr lang="en-GB" altLang="zh-CN" sz="1800" dirty="0">
              <a:latin typeface="Century Gothic" pitchFamily="34" charset="0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GB" altLang="zh-CN" sz="1800" dirty="0" smtClean="0">
                <a:latin typeface="Century Gothic"/>
                <a:cs typeface="Century Gothic"/>
              </a:rPr>
              <a:t>Electricity </a:t>
            </a:r>
            <a:r>
              <a:rPr lang="en-GB" altLang="zh-CN" sz="1800" dirty="0" smtClean="0">
                <a:latin typeface="Century Gothic"/>
                <a:cs typeface="Century Gothic"/>
              </a:rPr>
              <a:t>Cost</a:t>
            </a:r>
            <a:r>
              <a:rPr lang="en-US" altLang="zh-CN" sz="1800" dirty="0">
                <a:latin typeface="Century Gothic"/>
                <a:cs typeface="Century Gothic"/>
              </a:rPr>
              <a:t>: </a:t>
            </a:r>
            <a:r>
              <a:rPr lang="en-GB" altLang="zh-CN" sz="1800" b="1" dirty="0">
                <a:solidFill>
                  <a:srgbClr val="000000"/>
                </a:solidFill>
                <a:latin typeface="Century Gothic"/>
                <a:cs typeface="Century Gothic"/>
              </a:rPr>
              <a:t>MOP 1.56 </a:t>
            </a:r>
            <a:r>
              <a:rPr lang="en-GB" altLang="zh-CN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billion</a:t>
            </a:r>
            <a:r>
              <a:rPr lang="zh-CN" altLang="en-US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(</a:t>
            </a:r>
            <a:r>
              <a:rPr lang="en-US" altLang="zh-CN" sz="1800" dirty="0"/>
              <a:t>€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79</a:t>
            </a:r>
            <a:r>
              <a:rPr lang="zh-CN" altLang="en-US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million)</a:t>
            </a:r>
            <a:r>
              <a:rPr lang="en-GB" altLang="zh-CN" sz="1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Century Gothic"/>
                <a:cs typeface="Century Gothic"/>
              </a:rPr>
              <a:t>    </a:t>
            </a:r>
            <a:r>
              <a:rPr lang="en-GB" altLang="zh-CN" sz="1800" dirty="0" smtClean="0">
                <a:latin typeface="Century Gothic"/>
                <a:cs typeface="Century Gothic"/>
              </a:rPr>
              <a:t>Utilities </a:t>
            </a:r>
            <a:r>
              <a:rPr lang="en-GB" altLang="zh-CN" sz="1800" dirty="0" smtClean="0">
                <a:latin typeface="Century Gothic"/>
                <a:cs typeface="Century Gothic"/>
              </a:rPr>
              <a:t>Cost</a:t>
            </a:r>
            <a:r>
              <a:rPr lang="en-GB" altLang="zh-CN" sz="1800" dirty="0">
                <a:latin typeface="Century Gothic"/>
                <a:cs typeface="Century Gothic"/>
              </a:rPr>
              <a:t>: </a:t>
            </a:r>
            <a:r>
              <a:rPr lang="en-GB" altLang="zh-CN" sz="1800" b="1" dirty="0">
                <a:solidFill>
                  <a:srgbClr val="000000"/>
                </a:solidFill>
                <a:latin typeface="Century Gothic"/>
                <a:cs typeface="Century Gothic"/>
              </a:rPr>
              <a:t>MOP 923 million</a:t>
            </a:r>
            <a:r>
              <a:rPr lang="en-GB" altLang="zh-CN" sz="1800" b="1" dirty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(</a:t>
            </a:r>
            <a:r>
              <a:rPr lang="en-US" altLang="zh-CN" sz="1800" dirty="0" smtClean="0"/>
              <a:t>€</a:t>
            </a:r>
            <a:r>
              <a:rPr lang="zh-CN" altLang="zh-CN" sz="1800" b="1" dirty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106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million)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dirty="0" smtClean="0">
                <a:latin typeface="Century Gothic"/>
                <a:cs typeface="Century Gothic"/>
              </a:rPr>
              <a:t>		</a:t>
            </a:r>
            <a:r>
              <a:rPr lang="zh-CN" altLang="en-US" sz="1800" dirty="0" smtClean="0">
                <a:latin typeface="Century Gothic"/>
                <a:cs typeface="Century Gothic"/>
              </a:rPr>
              <a:t>  </a:t>
            </a:r>
            <a:endParaRPr lang="en-US" altLang="zh-CN" sz="18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endParaRPr kumimoji="1"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467544" y="508518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altLang="zh-CN" sz="1800" dirty="0">
                <a:latin typeface="Century Gothic"/>
                <a:cs typeface="Century Gothic"/>
              </a:rPr>
              <a:t>by the end of March of 2015, </a:t>
            </a:r>
            <a:endParaRPr lang="en-GB" altLang="zh-CN" sz="1800" dirty="0" smtClean="0">
              <a:latin typeface="Century Gothic"/>
              <a:cs typeface="Century Gothic"/>
            </a:endParaRPr>
          </a:p>
          <a:p>
            <a:r>
              <a:rPr lang="zh-CN" altLang="en-US" sz="1800" b="1" dirty="0" smtClean="0">
                <a:latin typeface="Century Gothic"/>
                <a:cs typeface="Century Gothic"/>
              </a:rPr>
              <a:t>    </a:t>
            </a:r>
            <a:r>
              <a:rPr lang="en-GB" altLang="zh-CN" sz="1800" b="1" dirty="0" smtClean="0">
                <a:latin typeface="Century Gothic"/>
                <a:cs typeface="Century Gothic"/>
              </a:rPr>
              <a:t>32 </a:t>
            </a:r>
            <a:r>
              <a:rPr lang="en-GB" altLang="zh-CN" sz="1800" b="1" dirty="0">
                <a:latin typeface="Century Gothic"/>
                <a:cs typeface="Century Gothic"/>
              </a:rPr>
              <a:t>green</a:t>
            </a:r>
            <a:r>
              <a:rPr lang="zh-CN" altLang="en-US" sz="1800" b="1" dirty="0">
                <a:latin typeface="Century Gothic"/>
                <a:cs typeface="Century Gothic"/>
              </a:rPr>
              <a:t> </a:t>
            </a:r>
            <a:r>
              <a:rPr lang="en-GB" altLang="zh-CN" sz="1800" b="1" dirty="0">
                <a:latin typeface="Century Gothic"/>
                <a:cs typeface="Century Gothic"/>
              </a:rPr>
              <a:t>hotels</a:t>
            </a:r>
            <a:r>
              <a:rPr lang="en-US" altLang="zh-CN" sz="1800" dirty="0">
                <a:latin typeface="Century Gothic"/>
                <a:cs typeface="Century Gothic"/>
              </a:rPr>
              <a:t>, </a:t>
            </a:r>
            <a:r>
              <a:rPr lang="en-GB" altLang="zh-CN" sz="1800" b="1" dirty="0">
                <a:solidFill>
                  <a:srgbClr val="6C92C0"/>
                </a:solidFill>
                <a:latin typeface="Century Gothic"/>
                <a:cs typeface="Century Gothic"/>
              </a:rPr>
              <a:t>one third </a:t>
            </a:r>
            <a:r>
              <a:rPr lang="en-GB" altLang="zh-CN" sz="1800" dirty="0" smtClean="0">
                <a:latin typeface="Century Gothic"/>
                <a:cs typeface="Century Gothic"/>
              </a:rPr>
              <a:t>of </a:t>
            </a:r>
            <a:r>
              <a:rPr lang="en-GB" altLang="zh-CN" sz="1800" dirty="0">
                <a:latin typeface="Century Gothic"/>
                <a:cs typeface="Century Gothic"/>
              </a:rPr>
              <a:t>all the hotels in </a:t>
            </a:r>
            <a:r>
              <a:rPr lang="en-GB" altLang="zh-CN" sz="1800" dirty="0" smtClean="0">
                <a:latin typeface="Century Gothic"/>
                <a:cs typeface="Century Gothic"/>
              </a:rPr>
              <a:t>Macau</a:t>
            </a:r>
            <a:r>
              <a:rPr lang="en-US" altLang="zh-CN" sz="1800" dirty="0" smtClean="0">
                <a:latin typeface="Century Gothic"/>
                <a:cs typeface="Century Gothic"/>
              </a:rPr>
              <a:t>,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endParaRPr lang="en-US" altLang="zh-CN" sz="1800" dirty="0" smtClean="0">
              <a:latin typeface="Century Gothic"/>
              <a:cs typeface="Century Gothic"/>
            </a:endParaRPr>
          </a:p>
          <a:p>
            <a:r>
              <a:rPr lang="zh-CN" altLang="zh-CN" sz="1800" b="1" dirty="0">
                <a:latin typeface="Century Gothic"/>
                <a:cs typeface="Century Gothic"/>
              </a:rPr>
              <a:t> 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 </a:t>
            </a:r>
            <a:r>
              <a:rPr lang="en-GB" altLang="zh-CN" sz="1800" b="1" dirty="0" smtClean="0">
                <a:latin typeface="Century Gothic"/>
                <a:cs typeface="Century Gothic"/>
              </a:rPr>
              <a:t>17,300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>
                <a:latin typeface="Century Gothic"/>
                <a:cs typeface="Century Gothic"/>
              </a:rPr>
              <a:t>rooms</a:t>
            </a:r>
            <a:r>
              <a:rPr lang="en-US" altLang="zh-CN" sz="1800" dirty="0">
                <a:latin typeface="Century Gothic"/>
                <a:cs typeface="Century Gothic"/>
              </a:rPr>
              <a:t>, </a:t>
            </a:r>
            <a:r>
              <a:rPr lang="en-GB" altLang="zh-CN" sz="1800" b="1" dirty="0">
                <a:solidFill>
                  <a:srgbClr val="6C92C0"/>
                </a:solidFill>
                <a:latin typeface="Century Gothic"/>
                <a:cs typeface="Century Gothic"/>
              </a:rPr>
              <a:t>60</a:t>
            </a:r>
            <a:r>
              <a:rPr lang="en-US" altLang="zh-CN" sz="1800" b="1" dirty="0">
                <a:solidFill>
                  <a:srgbClr val="6C92C0"/>
                </a:solidFill>
                <a:latin typeface="Century Gothic"/>
                <a:cs typeface="Century Gothic"/>
              </a:rPr>
              <a:t>%</a:t>
            </a:r>
            <a:r>
              <a:rPr lang="zh-CN" altLang="en-US" sz="1800" dirty="0" smtClean="0">
                <a:solidFill>
                  <a:srgbClr val="6C92C0"/>
                </a:solidFill>
                <a:latin typeface="Century Gothic"/>
                <a:cs typeface="Century Gothic"/>
              </a:rPr>
              <a:t> </a:t>
            </a:r>
            <a:r>
              <a:rPr lang="en-GB" altLang="zh-CN" sz="1800" dirty="0">
                <a:latin typeface="Century Gothic"/>
                <a:cs typeface="Century Gothic"/>
              </a:rPr>
              <a:t>of the total hotel rooms in Macau </a:t>
            </a:r>
            <a:endParaRPr lang="zh-CN" altLang="en-US" sz="1800" dirty="0">
              <a:latin typeface="Century Gothic"/>
              <a:cs typeface="Century Gothic"/>
            </a:endParaRPr>
          </a:p>
        </p:txBody>
      </p:sp>
      <p:pic>
        <p:nvPicPr>
          <p:cNvPr id="5" name="Picture 2" descr="http://a4.mzstatic.com/us/r30/Purple49/v4/c1/16/64/c1166417-de77-5838-0fe0-ddb29fdad6d3/icon175x17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1374290" cy="13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umac.mo/fba/conferences/asianfa2011/logo/MGTO%20logo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3500" r="5979" b="8257"/>
          <a:stretch/>
        </p:blipFill>
        <p:spPr bwMode="auto">
          <a:xfrm>
            <a:off x="3059832" y="3645024"/>
            <a:ext cx="2282019" cy="13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3684995"/>
            <a:ext cx="2494455" cy="14001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88224" y="5949280"/>
            <a:ext cx="2090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200" i="1" dirty="0">
                <a:latin typeface="Century Gothic"/>
                <a:cs typeface="Century Gothic"/>
              </a:rPr>
              <a:t>(Macau SAR Portal, 2015)</a:t>
            </a:r>
            <a:r>
              <a:rPr lang="zh-CN" altLang="zh-CN" sz="1200" i="1" dirty="0">
                <a:latin typeface="Century Gothic"/>
                <a:cs typeface="Century Gothic"/>
              </a:rPr>
              <a:t> </a:t>
            </a:r>
            <a:endParaRPr lang="zh-CN" altLang="en-US" sz="1200" i="1" dirty="0">
              <a:latin typeface="Century Gothic"/>
              <a:cs typeface="Century Gothic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44824"/>
            <a:ext cx="91805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3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Hotel-initiated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Guest-involved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Practices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15616" y="1700808"/>
            <a:ext cx="2386608" cy="34901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0" indent="0">
              <a:buNone/>
            </a:pPr>
            <a:r>
              <a:rPr lang="en-US" altLang="zh-CN" sz="1800" b="1" dirty="0" smtClean="0">
                <a:latin typeface="Century Gothic"/>
                <a:cs typeface="Century Gothic"/>
              </a:rPr>
              <a:t>Hierarchy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of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Effects</a:t>
            </a:r>
            <a:endParaRPr lang="zh-CN" altLang="en-US" sz="1800" b="1" dirty="0">
              <a:latin typeface="Century Gothic"/>
              <a:cs typeface="Century Gothic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2891" y="2708920"/>
            <a:ext cx="57482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1600" dirty="0" smtClean="0">
                <a:latin typeface="Century Gothic"/>
                <a:cs typeface="Century Gothic"/>
              </a:rPr>
              <a:t>Different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GB" altLang="zh-CN" sz="1600" dirty="0" smtClean="0">
                <a:latin typeface="Century Gothic"/>
                <a:cs typeface="Century Gothic"/>
              </a:rPr>
              <a:t>in high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and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low-involvement</a:t>
            </a:r>
            <a:r>
              <a:rPr lang="zh-CN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latin typeface="Century Gothic"/>
                <a:cs typeface="Century Gothic"/>
              </a:rPr>
              <a:t>settings</a:t>
            </a:r>
          </a:p>
          <a:p>
            <a:pPr lvl="1" algn="ctr"/>
            <a:r>
              <a:rPr lang="en-GB" altLang="zh-CN" sz="1600" dirty="0" smtClean="0">
                <a:latin typeface="Century Gothic"/>
                <a:cs typeface="Century Gothic"/>
              </a:rPr>
              <a:t>Different routes of persuasion</a:t>
            </a:r>
            <a:r>
              <a:rPr lang="zh-CN" altLang="zh-CN" sz="1600" dirty="0" smtClean="0">
                <a:latin typeface="Century Gothic"/>
                <a:cs typeface="Century Gothic"/>
              </a:rPr>
              <a:t> </a:t>
            </a:r>
            <a:endParaRPr lang="zh-CN" altLang="en-US" sz="1600" dirty="0">
              <a:latin typeface="Century Gothic"/>
              <a:cs typeface="Century Gothic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05264"/>
            <a:ext cx="5666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i="1" dirty="0" smtClean="0">
                <a:latin typeface="Century Gothic"/>
                <a:cs typeface="Century Gothic"/>
              </a:rPr>
              <a:t>(</a:t>
            </a:r>
            <a:r>
              <a:rPr lang="en-GB" altLang="zh-CN" sz="1200" i="1" dirty="0" err="1" smtClean="0">
                <a:latin typeface="Century Gothic"/>
                <a:cs typeface="Century Gothic"/>
              </a:rPr>
              <a:t>Lavidge</a:t>
            </a:r>
            <a:r>
              <a:rPr lang="en-GB" altLang="zh-CN" sz="1200" i="1" dirty="0" smtClean="0">
                <a:latin typeface="Century Gothic"/>
                <a:cs typeface="Century Gothic"/>
              </a:rPr>
              <a:t> </a:t>
            </a:r>
            <a:r>
              <a:rPr lang="en-GB" altLang="zh-CN" sz="1200" i="1" dirty="0">
                <a:latin typeface="Century Gothic"/>
                <a:cs typeface="Century Gothic"/>
              </a:rPr>
              <a:t>&amp; Steiner, 1961, </a:t>
            </a:r>
            <a:r>
              <a:rPr lang="en-GB" altLang="zh-CN" sz="1200" i="1" dirty="0" smtClean="0">
                <a:latin typeface="Century Gothic"/>
                <a:cs typeface="Century Gothic"/>
              </a:rPr>
              <a:t>as </a:t>
            </a:r>
            <a:r>
              <a:rPr lang="en-GB" altLang="zh-CN" sz="1200" i="1" dirty="0">
                <a:latin typeface="Century Gothic"/>
                <a:cs typeface="Century Gothic"/>
              </a:rPr>
              <a:t>cited in Levy and </a:t>
            </a:r>
            <a:r>
              <a:rPr lang="en-GB" altLang="zh-CN" sz="1200" i="1" dirty="0" err="1">
                <a:latin typeface="Century Gothic"/>
                <a:cs typeface="Century Gothic"/>
              </a:rPr>
              <a:t>Duverger</a:t>
            </a:r>
            <a:r>
              <a:rPr lang="en-GB" altLang="zh-CN" sz="1200" i="1" dirty="0">
                <a:latin typeface="Century Gothic"/>
                <a:cs typeface="Century Gothic"/>
              </a:rPr>
              <a:t>, </a:t>
            </a:r>
            <a:r>
              <a:rPr lang="en-GB" altLang="zh-CN" sz="1200" i="1" dirty="0" smtClean="0">
                <a:latin typeface="Century Gothic"/>
                <a:cs typeface="Century Gothic"/>
              </a:rPr>
              <a:t>2010</a:t>
            </a:r>
            <a:r>
              <a:rPr lang="zh-CN" altLang="zh-CN" sz="1200" i="1" dirty="0">
                <a:latin typeface="Century Gothic"/>
                <a:cs typeface="Century Gothic"/>
              </a:rPr>
              <a:t>)</a:t>
            </a:r>
            <a:r>
              <a:rPr lang="zh-CN" altLang="zh-CN" sz="1200" i="1" dirty="0" smtClean="0">
                <a:latin typeface="Century Gothic"/>
                <a:cs typeface="Century Gothic"/>
              </a:rPr>
              <a:t> </a:t>
            </a:r>
            <a:endParaRPr lang="zh-CN" altLang="en-US" sz="1200" i="1" dirty="0">
              <a:latin typeface="Century Gothic"/>
              <a:cs typeface="Century Gothic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6300192" y="3356992"/>
            <a:ext cx="504056" cy="576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3968" y="4005064"/>
            <a:ext cx="4497408" cy="76451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altLang="zh-CN" sz="1800" b="1" dirty="0" smtClean="0">
                <a:latin typeface="Century Gothic"/>
                <a:cs typeface="Century Gothic"/>
              </a:rPr>
              <a:t>Hotel-initiated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Green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Practices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endParaRPr lang="en-US" altLang="zh-CN" sz="1800" b="1" dirty="0" smtClean="0">
              <a:latin typeface="Century Gothic"/>
              <a:cs typeface="Century Gothic"/>
            </a:endParaRPr>
          </a:p>
          <a:p>
            <a:pPr algn="ctr"/>
            <a:endParaRPr lang="en-US" altLang="zh-CN" sz="900" b="1" dirty="0" smtClean="0">
              <a:latin typeface="Century Gothic"/>
              <a:cs typeface="Century Gothic"/>
            </a:endParaRPr>
          </a:p>
          <a:p>
            <a:pPr algn="ctr"/>
            <a:r>
              <a:rPr lang="en-US" altLang="zh-CN" sz="1800" b="1" dirty="0" smtClean="0">
                <a:latin typeface="Century Gothic"/>
                <a:cs typeface="Century Gothic"/>
              </a:rPr>
              <a:t>Guest-involved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Green</a:t>
            </a:r>
            <a:r>
              <a:rPr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latin typeface="Century Gothic"/>
                <a:cs typeface="Century Gothic"/>
              </a:rPr>
              <a:t>Practices</a:t>
            </a:r>
            <a:endParaRPr lang="zh-CN" altLang="en-US" sz="1800" b="1" dirty="0">
              <a:latin typeface="Century Gothic"/>
              <a:cs typeface="Century Gothic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395536" y="2132856"/>
            <a:ext cx="4032448" cy="3673560"/>
            <a:chOff x="308241" y="2391824"/>
            <a:chExt cx="4352378" cy="3846640"/>
          </a:xfrm>
        </p:grpSpPr>
        <p:sp>
          <p:nvSpPr>
            <p:cNvPr id="12" name="等腰三角形 11"/>
            <p:cNvSpPr/>
            <p:nvPr/>
          </p:nvSpPr>
          <p:spPr>
            <a:xfrm rot="10800000">
              <a:off x="308241" y="2391824"/>
              <a:ext cx="4352378" cy="3821986"/>
            </a:xfrm>
            <a:prstGeom prst="triangle">
              <a:avLst/>
            </a:prstGeom>
            <a:solidFill>
              <a:srgbClr val="48A2A0">
                <a:alpha val="2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58958" y="2489059"/>
              <a:ext cx="1227368" cy="318242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pPr algn="r"/>
              <a:r>
                <a:rPr lang="en-US" altLang="zh-CN" sz="16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Awareness</a:t>
              </a:r>
              <a:endParaRPr lang="zh-CN" altLang="en-US" sz="1600" b="1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608594" y="2934294"/>
              <a:ext cx="3756112" cy="3304169"/>
            </a:xfrm>
            <a:prstGeom prst="triangle">
              <a:avLst/>
            </a:prstGeom>
            <a:solidFill>
              <a:srgbClr val="48A2A0">
                <a:alpha val="2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48A2A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44032" y="3000816"/>
              <a:ext cx="1238389" cy="318242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rgbClr val="48A2A0"/>
                  </a:solidFill>
                </a:defRPr>
              </a:lvl1pPr>
            </a:lstStyle>
            <a:p>
              <a:r>
                <a:rPr lang="en-US" altLang="zh-CN" sz="1600" dirty="0" smtClean="0">
                  <a:solidFill>
                    <a:srgbClr val="FFFFFF"/>
                  </a:solidFill>
                </a:rPr>
                <a:t>Knowledge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875406" y="3402800"/>
              <a:ext cx="3218047" cy="2835664"/>
            </a:xfrm>
            <a:prstGeom prst="triangle">
              <a:avLst/>
            </a:prstGeom>
            <a:solidFill>
              <a:srgbClr val="48A2A0">
                <a:alpha val="2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48A2A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79501" y="3481989"/>
              <a:ext cx="748171" cy="318242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rgbClr val="48A2A0"/>
                  </a:solidFill>
                </a:defRPr>
              </a:lvl1pPr>
            </a:lstStyle>
            <a:p>
              <a:r>
                <a:rPr lang="en-US" altLang="zh-CN" sz="1600" dirty="0" smtClean="0">
                  <a:solidFill>
                    <a:srgbClr val="FFFFFF"/>
                  </a:solidFill>
                </a:rPr>
                <a:t>Liking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158989" y="3920618"/>
              <a:ext cx="2613894" cy="2297640"/>
            </a:xfrm>
            <a:prstGeom prst="triangle">
              <a:avLst/>
            </a:prstGeom>
            <a:solidFill>
              <a:srgbClr val="48A2A0">
                <a:alpha val="2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48A2A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81756" y="3962741"/>
              <a:ext cx="1204826" cy="318242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rgbClr val="48A2A0"/>
                  </a:solidFill>
                </a:defRPr>
              </a:lvl1pPr>
            </a:lstStyle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Preference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1454900" y="4376787"/>
              <a:ext cx="2046729" cy="1821261"/>
            </a:xfrm>
            <a:prstGeom prst="triangle">
              <a:avLst/>
            </a:prstGeom>
            <a:solidFill>
              <a:srgbClr val="48A2A0">
                <a:alpha val="4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48A2A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57032" y="4405507"/>
              <a:ext cx="1204125" cy="318242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rgbClr val="48A2A0"/>
                  </a:solidFill>
                </a:defRPr>
              </a:lvl1pPr>
            </a:lstStyle>
            <a:p>
              <a:r>
                <a:rPr lang="en-US" altLang="zh-CN" sz="1600" dirty="0" smtClean="0">
                  <a:solidFill>
                    <a:srgbClr val="FFFFFF"/>
                  </a:solidFill>
                </a:rPr>
                <a:t>Conviction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1701496" y="4857621"/>
              <a:ext cx="1573756" cy="1332553"/>
            </a:xfrm>
            <a:prstGeom prst="triangle">
              <a:avLst/>
            </a:prstGeom>
            <a:solidFill>
              <a:srgbClr val="48A2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48A2A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64793" y="4962651"/>
              <a:ext cx="1067870" cy="318242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rgbClr val="48A2A0"/>
                  </a:solidFill>
                </a:defRPr>
              </a:lvl1pPr>
            </a:lstStyle>
            <a:p>
              <a:r>
                <a:rPr lang="en-US" altLang="zh-CN" sz="1600" dirty="0" smtClean="0">
                  <a:solidFill>
                    <a:srgbClr val="FFFFFF"/>
                  </a:solidFill>
                </a:rPr>
                <a:t>Purchase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87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Green Communication and Environmental Education</a:t>
            </a:r>
            <a:endParaRPr kumimoji="1" lang="zh-CN" altLang="en-US" dirty="0"/>
          </a:p>
        </p:txBody>
      </p:sp>
      <p:pic>
        <p:nvPicPr>
          <p:cNvPr id="10" name="图片 9" descr="屏幕快照 2017-05-08 11.09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481"/>
          <a:stretch/>
        </p:blipFill>
        <p:spPr>
          <a:xfrm>
            <a:off x="611560" y="1628800"/>
            <a:ext cx="6984776" cy="47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Research Questions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844823"/>
            <a:ext cx="3768512" cy="166807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What </a:t>
            </a:r>
            <a:r>
              <a:rPr lang="en-US" altLang="zh-CN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mediums</a:t>
            </a:r>
            <a:r>
              <a:rPr lang="en-US" altLang="zh-C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are </a:t>
            </a:r>
            <a:r>
              <a:rPr lang="en-US" altLang="zh-CN" sz="1600" b="1" dirty="0">
                <a:solidFill>
                  <a:srgbClr val="000000"/>
                </a:solidFill>
                <a:latin typeface="Century Gothic"/>
                <a:cs typeface="Century Gothic"/>
              </a:rPr>
              <a:t>currently used by hotels in Macau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to communicate with and educate their guests about the hotel-initiated and guest-involved green practices?</a:t>
            </a:r>
          </a:p>
        </p:txBody>
      </p:sp>
      <p:sp>
        <p:nvSpPr>
          <p:cNvPr id="5" name="矩形 4"/>
          <p:cNvSpPr/>
          <p:nvPr/>
        </p:nvSpPr>
        <p:spPr>
          <a:xfrm>
            <a:off x="4579317" y="1844824"/>
            <a:ext cx="3785211" cy="165574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altLang="zh-CN" sz="1650" dirty="0" smtClean="0">
                <a:solidFill>
                  <a:srgbClr val="000000"/>
                </a:solidFill>
                <a:latin typeface="Century Gothic"/>
                <a:cs typeface="Century Gothic"/>
              </a:rPr>
              <a:t>2.</a:t>
            </a:r>
            <a:r>
              <a:rPr lang="zh-CN" altLang="en-US" sz="165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650" dirty="0" smtClean="0">
                <a:solidFill>
                  <a:srgbClr val="000000"/>
                </a:solidFill>
                <a:latin typeface="Century Gothic"/>
                <a:cs typeface="Century Gothic"/>
              </a:rPr>
              <a:t>How </a:t>
            </a:r>
            <a:r>
              <a:rPr lang="en-US" altLang="zh-CN" sz="1650" dirty="0">
                <a:solidFill>
                  <a:srgbClr val="000000"/>
                </a:solidFill>
                <a:latin typeface="Century Gothic"/>
                <a:cs typeface="Century Gothic"/>
              </a:rPr>
              <a:t>do </a:t>
            </a:r>
            <a:r>
              <a:rPr lang="en-US" altLang="zh-CN" sz="1650" b="1" dirty="0">
                <a:solidFill>
                  <a:srgbClr val="000000"/>
                </a:solidFill>
                <a:latin typeface="Century Gothic"/>
                <a:cs typeface="Century Gothic"/>
              </a:rPr>
              <a:t>hotel guests perceive </a:t>
            </a:r>
            <a:r>
              <a:rPr lang="en-US" altLang="zh-CN" sz="1650" dirty="0">
                <a:solidFill>
                  <a:srgbClr val="000000"/>
                </a:solidFill>
                <a:latin typeface="Century Gothic"/>
                <a:cs typeface="Century Gothic"/>
              </a:rPr>
              <a:t>the </a:t>
            </a:r>
            <a:r>
              <a:rPr lang="en-US" altLang="zh-CN" sz="1650" b="1" dirty="0">
                <a:solidFill>
                  <a:srgbClr val="000000"/>
                </a:solidFill>
                <a:latin typeface="Century Gothic"/>
                <a:cs typeface="Century Gothic"/>
              </a:rPr>
              <a:t>effectiveness</a:t>
            </a:r>
            <a:r>
              <a:rPr lang="en-US" altLang="zh-CN" sz="1650" dirty="0">
                <a:solidFill>
                  <a:srgbClr val="000000"/>
                </a:solidFill>
                <a:latin typeface="Century Gothic"/>
                <a:cs typeface="Century Gothic"/>
              </a:rPr>
              <a:t> of these green communication and environmental education methods?</a:t>
            </a:r>
          </a:p>
        </p:txBody>
      </p:sp>
      <p:sp>
        <p:nvSpPr>
          <p:cNvPr id="6" name="矩形 5"/>
          <p:cNvSpPr/>
          <p:nvPr/>
        </p:nvSpPr>
        <p:spPr>
          <a:xfrm>
            <a:off x="4588131" y="3760268"/>
            <a:ext cx="3813386" cy="166807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altLang="zh-C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4.</a:t>
            </a:r>
            <a:r>
              <a:rPr lang="zh-CN" alt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What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green communication and environmental education </a:t>
            </a:r>
            <a:r>
              <a:rPr lang="en-US" altLang="zh-CN" sz="1600" b="1" dirty="0">
                <a:solidFill>
                  <a:srgbClr val="000000"/>
                </a:solidFill>
                <a:latin typeface="Century Gothic"/>
                <a:cs typeface="Century Gothic"/>
              </a:rPr>
              <a:t>tools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 are the </a:t>
            </a:r>
            <a:r>
              <a:rPr lang="en-US" altLang="zh-CN" sz="1600" b="1" dirty="0">
                <a:solidFill>
                  <a:srgbClr val="000000"/>
                </a:solidFill>
                <a:latin typeface="Century Gothic"/>
                <a:cs typeface="Century Gothic"/>
              </a:rPr>
              <a:t>most preferred by hotel guests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in terms of hotel-initiated and guest-involved green practices?</a:t>
            </a:r>
            <a:endParaRPr lang="zh-CN" altLang="zh-CN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625" y="3760269"/>
            <a:ext cx="3756108" cy="165574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3.</a:t>
            </a:r>
            <a:r>
              <a:rPr lang="zh-CN" altLang="en-US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Are </a:t>
            </a:r>
            <a:r>
              <a:rPr lang="en-US" altLang="zh-CN" sz="1600" b="1" dirty="0">
                <a:solidFill>
                  <a:srgbClr val="000000"/>
                </a:solidFill>
                <a:latin typeface="Century Gothic"/>
                <a:cs typeface="Century Gothic"/>
              </a:rPr>
              <a:t>hotel guests more motivated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to engage in environmentally responsible behaviors when the relevant </a:t>
            </a:r>
            <a:r>
              <a:rPr lang="en-US" altLang="zh-CN" sz="1600" b="1" dirty="0">
                <a:solidFill>
                  <a:srgbClr val="000000"/>
                </a:solidFill>
                <a:latin typeface="Century Gothic"/>
                <a:cs typeface="Century Gothic"/>
              </a:rPr>
              <a:t>communication and education </a:t>
            </a:r>
            <a:r>
              <a:rPr lang="en-US" altLang="zh-CN" sz="1600" dirty="0">
                <a:solidFill>
                  <a:srgbClr val="000000"/>
                </a:solidFill>
                <a:latin typeface="Century Gothic"/>
                <a:cs typeface="Century Gothic"/>
              </a:rPr>
              <a:t>by the hotel management is </a:t>
            </a:r>
            <a:r>
              <a:rPr lang="en-US" altLang="zh-CN" sz="1600" b="1" dirty="0">
                <a:solidFill>
                  <a:srgbClr val="000000"/>
                </a:solidFill>
                <a:latin typeface="Century Gothic"/>
                <a:cs typeface="Century Gothic"/>
              </a:rPr>
              <a:t>effective</a:t>
            </a:r>
            <a:r>
              <a:rPr lang="en-US" altLang="zh-CN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?</a:t>
            </a:r>
            <a:endParaRPr lang="en-US" altLang="zh-CN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226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Methodology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67941"/>
            <a:ext cx="8507288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CN" sz="1800" b="1" dirty="0">
                <a:solidFill>
                  <a:srgbClr val="6C92C0"/>
                </a:solidFill>
                <a:latin typeface="Century Gothic"/>
                <a:cs typeface="Century Gothic"/>
              </a:rPr>
              <a:t>Data</a:t>
            </a:r>
            <a:r>
              <a:rPr lang="zh-CN" altLang="en-US" sz="1800" b="1" dirty="0">
                <a:solidFill>
                  <a:srgbClr val="6C92C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800" b="1" dirty="0">
                <a:solidFill>
                  <a:srgbClr val="6C92C0"/>
                </a:solidFill>
                <a:latin typeface="Century Gothic"/>
                <a:cs typeface="Century Gothic"/>
              </a:rPr>
              <a:t>Collection</a:t>
            </a:r>
          </a:p>
          <a:p>
            <a:pPr marL="0" indent="0">
              <a:buNone/>
            </a:pPr>
            <a:r>
              <a:rPr lang="zh-CN" altLang="zh-CN" sz="1400" b="1" dirty="0">
                <a:latin typeface="Century Gothic"/>
                <a:cs typeface="Century Gothic"/>
              </a:rPr>
              <a:t> 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GB" altLang="zh-CN" sz="1400" b="1" dirty="0" smtClean="0">
                <a:latin typeface="Century Gothic"/>
                <a:cs typeface="Century Gothic"/>
              </a:rPr>
              <a:t>Target </a:t>
            </a:r>
            <a:r>
              <a:rPr lang="en-GB" altLang="zh-CN" sz="1400" b="1" dirty="0">
                <a:latin typeface="Century Gothic"/>
                <a:cs typeface="Century Gothic"/>
              </a:rPr>
              <a:t>Population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-</a:t>
            </a:r>
            <a:r>
              <a:rPr lang="en-US" altLang="zh-CN" sz="1400" dirty="0">
                <a:latin typeface="Century Gothic"/>
                <a:cs typeface="Century Gothic"/>
              </a:rPr>
              <a:t>Macau green hotels’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 smtClean="0">
                <a:latin typeface="Century Gothic"/>
                <a:cs typeface="Century Gothic"/>
              </a:rPr>
              <a:t>guests</a:t>
            </a:r>
            <a:endParaRPr lang="en-US" altLang="zh-CN" sz="14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Century Gothic"/>
                <a:cs typeface="Century Gothic"/>
              </a:rPr>
              <a:t>Convenience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Sampling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&amp;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Snowball</a:t>
            </a:r>
            <a:r>
              <a:rPr lang="zh-CN" altLang="en-US" sz="1400" b="1" dirty="0" smtClean="0">
                <a:latin typeface="Century Gothic"/>
                <a:cs typeface="Century Gothic"/>
              </a:rPr>
              <a:t> </a:t>
            </a:r>
            <a:r>
              <a:rPr lang="en-US" altLang="zh-CN" sz="1400" b="1" dirty="0" smtClean="0">
                <a:latin typeface="Century Gothic"/>
                <a:cs typeface="Century Gothic"/>
              </a:rPr>
              <a:t>Sampling</a:t>
            </a:r>
            <a:endParaRPr lang="en-US" altLang="zh-CN" sz="14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Century Gothic"/>
                <a:cs typeface="Century Gothic"/>
              </a:rPr>
              <a:t>Quantitative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Research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-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Questionnaires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distributed by using electronic devices </a:t>
            </a:r>
            <a:r>
              <a:rPr lang="en-US" altLang="zh-CN" sz="1400" dirty="0" smtClean="0">
                <a:latin typeface="Century Gothic"/>
                <a:cs typeface="Century Gothic"/>
              </a:rPr>
              <a:t>and</a:t>
            </a:r>
          </a:p>
          <a:p>
            <a:pPr marL="0" indent="0">
              <a:buNone/>
            </a:pPr>
            <a:r>
              <a:rPr lang="en-US" altLang="zh-CN" sz="1400" dirty="0">
                <a:latin typeface="Century Gothic"/>
                <a:cs typeface="Century Gothic"/>
              </a:rPr>
              <a:t>	</a:t>
            </a:r>
            <a:r>
              <a:rPr lang="en-US" altLang="zh-CN" sz="1400" dirty="0" smtClean="0">
                <a:latin typeface="Century Gothic"/>
                <a:cs typeface="Century Gothic"/>
              </a:rPr>
              <a:t>	</a:t>
            </a:r>
            <a:r>
              <a:rPr lang="zh-CN" altLang="en-US" sz="1400" dirty="0" smtClean="0">
                <a:latin typeface="Century Gothic"/>
                <a:cs typeface="Century Gothic"/>
              </a:rPr>
              <a:t>   </a:t>
            </a:r>
            <a:r>
              <a:rPr lang="en-US" altLang="zh-CN" sz="1400" dirty="0" smtClean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through the </a:t>
            </a:r>
            <a:r>
              <a:rPr lang="en-US" altLang="zh-CN" sz="1400" dirty="0" smtClean="0">
                <a:latin typeface="Century Gothic"/>
                <a:cs typeface="Century Gothic"/>
              </a:rPr>
              <a:t>Internet</a:t>
            </a:r>
            <a:endParaRPr lang="en-US" altLang="zh-CN" sz="14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Century Gothic"/>
                <a:cs typeface="Century Gothic"/>
              </a:rPr>
              <a:t>Data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Collection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Locations:</a:t>
            </a:r>
          </a:p>
          <a:p>
            <a:pPr marL="0" indent="0">
              <a:buNone/>
            </a:pP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GB" altLang="zh-CN" sz="1400" dirty="0">
                <a:latin typeface="Century Gothic"/>
                <a:cs typeface="Century Gothic"/>
              </a:rPr>
              <a:t>The </a:t>
            </a:r>
            <a:r>
              <a:rPr lang="en-GB" altLang="zh-CN" sz="1400" dirty="0" err="1">
                <a:latin typeface="Century Gothic"/>
                <a:cs typeface="Century Gothic"/>
              </a:rPr>
              <a:t>Cotai</a:t>
            </a:r>
            <a:r>
              <a:rPr lang="en-GB" altLang="zh-CN" sz="1400" dirty="0">
                <a:latin typeface="Century Gothic"/>
                <a:cs typeface="Century Gothic"/>
              </a:rPr>
              <a:t> Strip in </a:t>
            </a:r>
            <a:r>
              <a:rPr lang="en-GB" altLang="zh-CN" sz="1400" dirty="0" err="1">
                <a:latin typeface="Century Gothic"/>
                <a:cs typeface="Century Gothic"/>
              </a:rPr>
              <a:t>Taipa</a:t>
            </a:r>
            <a:r>
              <a:rPr lang="zh-CN" altLang="en-US" sz="1400" dirty="0">
                <a:latin typeface="Century Gothic"/>
                <a:cs typeface="Century Gothic"/>
              </a:rPr>
              <a:t>, </a:t>
            </a:r>
            <a:r>
              <a:rPr lang="en-GB" altLang="zh-CN" sz="1400" dirty="0">
                <a:latin typeface="Century Gothic"/>
                <a:cs typeface="Century Gothic"/>
              </a:rPr>
              <a:t>the Border Gate, </a:t>
            </a:r>
            <a:endParaRPr lang="en-GB" altLang="zh-CN" sz="1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altLang="zh-CN" sz="1400" dirty="0" smtClean="0">
                <a:latin typeface="Century Gothic"/>
                <a:cs typeface="Century Gothic"/>
              </a:rPr>
              <a:t>the </a:t>
            </a:r>
            <a:r>
              <a:rPr lang="en-GB" altLang="zh-CN" sz="1400" dirty="0" err="1">
                <a:latin typeface="Century Gothic"/>
                <a:cs typeface="Century Gothic"/>
              </a:rPr>
              <a:t>Senado</a:t>
            </a:r>
            <a:r>
              <a:rPr lang="en-GB" altLang="zh-CN" sz="1400" dirty="0">
                <a:latin typeface="Century Gothic"/>
                <a:cs typeface="Century Gothic"/>
              </a:rPr>
              <a:t> Square and the A-Ma Temple</a:t>
            </a:r>
          </a:p>
          <a:p>
            <a:pPr marL="0" indent="0">
              <a:buNone/>
            </a:pPr>
            <a:endParaRPr lang="en-GB" altLang="zh-CN" sz="14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Century Gothic"/>
                <a:cs typeface="Century Gothic"/>
              </a:rPr>
              <a:t>109 respondents with 100 usable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for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b="1" dirty="0">
                <a:latin typeface="Century Gothic"/>
                <a:cs typeface="Century Gothic"/>
              </a:rPr>
              <a:t>analysis</a:t>
            </a:r>
            <a:r>
              <a:rPr lang="zh-CN" altLang="en-US" sz="1400" b="1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(Response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Rate: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91.7%)</a:t>
            </a:r>
          </a:p>
          <a:p>
            <a:pPr marL="0" indent="0">
              <a:buNone/>
            </a:pPr>
            <a:endParaRPr lang="en-US" altLang="zh-CN" sz="14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6C92C0"/>
                </a:solidFill>
                <a:latin typeface="Century Gothic"/>
                <a:cs typeface="Century Gothic"/>
              </a:rPr>
              <a:t>Data</a:t>
            </a:r>
            <a:r>
              <a:rPr lang="zh-CN" altLang="en-US" sz="1800" b="1" dirty="0">
                <a:solidFill>
                  <a:srgbClr val="6C92C0"/>
                </a:solidFill>
                <a:latin typeface="Century Gothic"/>
                <a:cs typeface="Century Gothic"/>
              </a:rPr>
              <a:t> </a:t>
            </a:r>
            <a:r>
              <a:rPr lang="en-US" altLang="zh-CN" sz="1800" b="1" dirty="0" smtClean="0">
                <a:solidFill>
                  <a:srgbClr val="6C92C0"/>
                </a:solidFill>
                <a:latin typeface="Century Gothic"/>
                <a:cs typeface="Century Gothic"/>
              </a:rPr>
              <a:t>Analysis</a:t>
            </a:r>
            <a:r>
              <a:rPr lang="en-GB" altLang="zh-CN" sz="1800" dirty="0" smtClean="0">
                <a:latin typeface="Century Gothic"/>
                <a:cs typeface="Century Gothic"/>
              </a:rPr>
              <a:t> </a:t>
            </a:r>
            <a:r>
              <a:rPr lang="zh-CN" altLang="en-US" sz="1800" dirty="0" smtClean="0">
                <a:latin typeface="Century Gothic"/>
                <a:cs typeface="Century Gothic"/>
              </a:rPr>
              <a:t> </a:t>
            </a:r>
            <a:r>
              <a:rPr lang="en-GB" altLang="zh-CN" sz="1400" dirty="0" smtClean="0">
                <a:latin typeface="Century Gothic"/>
                <a:cs typeface="Century Gothic"/>
              </a:rPr>
              <a:t>by</a:t>
            </a:r>
            <a:r>
              <a:rPr lang="zh-CN" altLang="en-US" sz="1400" dirty="0" smtClean="0">
                <a:latin typeface="Century Gothic"/>
                <a:cs typeface="Century Gothic"/>
              </a:rPr>
              <a:t> </a:t>
            </a:r>
            <a:r>
              <a:rPr lang="en-US" altLang="zh-CN" sz="1400" dirty="0" smtClean="0">
                <a:latin typeface="Century Gothic"/>
                <a:cs typeface="Century Gothic"/>
              </a:rPr>
              <a:t>SPSS</a:t>
            </a:r>
            <a:r>
              <a:rPr lang="en-GB" altLang="zh-CN" sz="1400" dirty="0" smtClean="0">
                <a:latin typeface="Century Gothic"/>
                <a:cs typeface="Century Gothic"/>
              </a:rPr>
              <a:t> </a:t>
            </a:r>
            <a:r>
              <a:rPr lang="en-GB" altLang="zh-CN" sz="1400" dirty="0">
                <a:latin typeface="Century Gothic"/>
                <a:cs typeface="Century Gothic"/>
              </a:rPr>
              <a:t>PC</a:t>
            </a:r>
            <a:r>
              <a:rPr lang="zh-CN" altLang="zh-CN" sz="1400" dirty="0">
                <a:latin typeface="Century Gothic"/>
                <a:cs typeface="Century Gothic"/>
              </a:rPr>
              <a:t> </a:t>
            </a:r>
            <a:endParaRPr lang="en-US" altLang="zh-CN" sz="14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GB" altLang="zh-CN" sz="1400" dirty="0" smtClean="0">
                <a:latin typeface="Century Gothic"/>
                <a:cs typeface="Century Gothic"/>
              </a:rPr>
              <a:t>Descriptive </a:t>
            </a:r>
            <a:r>
              <a:rPr lang="en-GB" altLang="zh-CN" sz="1400" dirty="0">
                <a:latin typeface="Century Gothic"/>
                <a:cs typeface="Century Gothic"/>
              </a:rPr>
              <a:t>Analysis</a:t>
            </a:r>
            <a:r>
              <a:rPr lang="zh-CN" altLang="zh-CN" sz="1400" dirty="0">
                <a:latin typeface="Century Gothic"/>
                <a:cs typeface="Century Gothic"/>
              </a:rPr>
              <a:t> </a:t>
            </a:r>
            <a:endParaRPr lang="en-US" altLang="zh-CN" sz="14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zh-CN" sz="1400" dirty="0">
                <a:latin typeface="Century Gothic"/>
                <a:cs typeface="Century Gothic"/>
              </a:rPr>
              <a:t>Independent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Sample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T-test</a:t>
            </a:r>
          </a:p>
          <a:p>
            <a:pPr marL="0" indent="0">
              <a:buNone/>
            </a:pPr>
            <a:r>
              <a:rPr lang="en-US" altLang="zh-CN" sz="1400" dirty="0">
                <a:latin typeface="Century Gothic"/>
                <a:cs typeface="Century Gothic"/>
              </a:rPr>
              <a:t>Open-ended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question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–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coded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US" altLang="zh-CN" sz="1400" dirty="0">
                <a:latin typeface="Century Gothic"/>
                <a:cs typeface="Century Gothic"/>
              </a:rPr>
              <a:t>and</a:t>
            </a:r>
            <a:r>
              <a:rPr lang="zh-CN" altLang="en-US" sz="1400" dirty="0">
                <a:latin typeface="Century Gothic"/>
                <a:cs typeface="Century Gothic"/>
              </a:rPr>
              <a:t> </a:t>
            </a:r>
            <a:r>
              <a:rPr lang="en-GB" altLang="zh-CN" sz="1400" dirty="0">
                <a:latin typeface="Century Gothic"/>
                <a:cs typeface="Century Gothic"/>
              </a:rPr>
              <a:t>thematically analysed</a:t>
            </a:r>
            <a:r>
              <a:rPr lang="zh-CN" altLang="zh-CN" sz="1400" dirty="0">
                <a:latin typeface="Century Gothic"/>
                <a:cs typeface="Century Gothic"/>
              </a:rPr>
              <a:t> </a:t>
            </a:r>
            <a:endParaRPr kumimoji="1"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780928"/>
            <a:ext cx="2200250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 and Findings</a:t>
            </a:r>
            <a:endParaRPr kumimoji="1" lang="zh-CN" altLang="en-US" dirty="0"/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539552" y="1700808"/>
            <a:ext cx="257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kumimoji="1" lang="en-US" altLang="zh-CN" sz="1800" b="1" dirty="0" smtClean="0">
                <a:latin typeface="Century Gothic"/>
                <a:cs typeface="Century Gothic"/>
              </a:rPr>
              <a:t>Demographic</a:t>
            </a:r>
            <a:r>
              <a:rPr kumimoji="1" lang="zh-CN" altLang="en-US" sz="1800" b="1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800" b="1" dirty="0" smtClean="0">
                <a:latin typeface="Century Gothic"/>
                <a:cs typeface="Century Gothic"/>
              </a:rPr>
              <a:t>Figures</a:t>
            </a:r>
            <a:endParaRPr kumimoji="1" lang="zh-CN" altLang="en-US" sz="1800" b="1" dirty="0">
              <a:latin typeface="Century Gothic"/>
              <a:cs typeface="Century Gothic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1543125" y="2564904"/>
            <a:ext cx="76547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51%</a:t>
            </a:r>
            <a:endParaRPr lang="zh-CN" alt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9592" y="2492896"/>
            <a:ext cx="499517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51%</a:t>
            </a:r>
            <a:endParaRPr lang="zh-CN" altLang="en-US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2" name="图片 21" descr="屏幕快照 2017-05-08 11.2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3518"/>
            <a:ext cx="7727652" cy="1045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68960"/>
            <a:ext cx="728950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1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CONTOUR PP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ISCONTOUR PPT.potx</Template>
  <TotalTime>1106</TotalTime>
  <Words>924</Words>
  <Application>Microsoft Macintosh PowerPoint</Application>
  <PresentationFormat>全屏显示(4:3)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ISCONTOUR PPT</vt:lpstr>
      <vt:lpstr>Exploring Green Hotel's Communication and Environmental Education Methods and Guest-Involvement in Macau</vt:lpstr>
      <vt:lpstr>Contents</vt:lpstr>
      <vt:lpstr>Research Purposes</vt:lpstr>
      <vt:lpstr>Introduction of Macau Green Hotels</vt:lpstr>
      <vt:lpstr>Hotel-initiated and Guest-involved Green Practices</vt:lpstr>
      <vt:lpstr>Green Communication and Environmental Education</vt:lpstr>
      <vt:lpstr>Research Questions</vt:lpstr>
      <vt:lpstr>Methodology </vt:lpstr>
      <vt:lpstr>Results and Findings</vt:lpstr>
      <vt:lpstr>Results and Findings</vt:lpstr>
      <vt:lpstr>Results and Findings</vt:lpstr>
      <vt:lpstr>Results and Findings</vt:lpstr>
      <vt:lpstr>Results and Findings</vt:lpstr>
      <vt:lpstr>Conclusion</vt:lpstr>
      <vt:lpstr>Conclusion</vt:lpstr>
      <vt:lpstr>References</vt:lpstr>
      <vt:lpstr>PowerPoint 演示文稿</vt:lpstr>
    </vt:vector>
  </TitlesOfParts>
  <Company>Fachhochschule Salzburg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stuma-imt04</dc:creator>
  <cp:lastModifiedBy>morley Li</cp:lastModifiedBy>
  <cp:revision>18</cp:revision>
  <dcterms:created xsi:type="dcterms:W3CDTF">2017-03-13T09:04:30Z</dcterms:created>
  <dcterms:modified xsi:type="dcterms:W3CDTF">2017-05-09T15:25:15Z</dcterms:modified>
</cp:coreProperties>
</file>