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3" r:id="rId3"/>
    <p:sldId id="257" r:id="rId4"/>
    <p:sldId id="258" r:id="rId5"/>
    <p:sldId id="260" r:id="rId6"/>
    <p:sldId id="261" r:id="rId7"/>
    <p:sldId id="263" r:id="rId8"/>
    <p:sldId id="264" r:id="rId9"/>
    <p:sldId id="265" r:id="rId10"/>
    <p:sldId id="278" r:id="rId11"/>
    <p:sldId id="266" r:id="rId12"/>
    <p:sldId id="267" r:id="rId13"/>
    <p:sldId id="268" r:id="rId14"/>
    <p:sldId id="262" r:id="rId15"/>
    <p:sldId id="269" r:id="rId16"/>
    <p:sldId id="270" r:id="rId17"/>
    <p:sldId id="271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25"/>
      <p:bold r:id="rId26"/>
      <p:italic r:id="rId27"/>
      <p:boldItalic r:id="rId28"/>
    </p:embeddedFont>
  </p:embeddedFont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ija Seppälä-Esser" initials="RS [12] [3]" lastIdx="1" clrIdx="0"/>
  <p:cmAuthor id="2" name="Raija Seppälä-Esser" initials="RS [13]" lastIdx="1" clrIdx="1"/>
  <p:cmAuthor id="3" name="Svenja" initials="S" lastIdx="2" clrIdx="2">
    <p:extLst>
      <p:ext uri="{19B8F6BF-5375-455C-9EA6-DF929625EA0E}">
        <p15:presenceInfo xmlns:p15="http://schemas.microsoft.com/office/powerpoint/2012/main" userId="Sven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4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0929"/>
  </p:normalViewPr>
  <p:slideViewPr>
    <p:cSldViewPr>
      <p:cViewPr varScale="1">
        <p:scale>
          <a:sx n="86" d="100"/>
          <a:sy n="86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B845-48CC-B1D2-C2315FA8DED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B712-413B-9761-6A7181D4B34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B712-413B-9761-6A7181D4B34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6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6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B712-413B-9761-6A7181D4B34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5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5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B712-413B-9761-6A7181D4B345}"/>
              </c:ext>
            </c:extLst>
          </c:dPt>
          <c:dLbls>
            <c:dLbl>
              <c:idx val="0"/>
              <c:layout>
                <c:manualLayout>
                  <c:x val="-0.12331126849244464"/>
                  <c:y val="-0.2067484418302925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45-48CC-B1D2-C2315FA8DE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Helvetica 45 Ligh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Tabelle1!$A$2:$A$6</c:f>
              <c:strCache>
                <c:ptCount val="5"/>
                <c:pt idx="0">
                  <c:v>Visual Impressions</c:v>
                </c:pt>
                <c:pt idx="1">
                  <c:v>Haptic Impressions</c:v>
                </c:pt>
                <c:pt idx="2">
                  <c:v>Olfactory Impressions</c:v>
                </c:pt>
                <c:pt idx="3">
                  <c:v>Gustatory Impressions</c:v>
                </c:pt>
                <c:pt idx="4">
                  <c:v>Acoustic Impressions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83</c:v>
                </c:pt>
                <c:pt idx="1">
                  <c:v>1.5</c:v>
                </c:pt>
                <c:pt idx="2">
                  <c:v>3.5</c:v>
                </c:pt>
                <c:pt idx="3">
                  <c:v>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45-48CC-B1D2-C2315FA8D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0512322594209448E-2"/>
          <c:y val="3.7121613740190774E-2"/>
          <c:w val="0.39290316136718689"/>
          <c:h val="0.925756522100604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85000"/>
                </a:schemeClr>
              </a:solidFill>
              <a:latin typeface="Helvetica 45 Ligh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20E96-3239-47CA-8784-4BAECE55A31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987E8D4-D5BD-4C59-9943-C846227CDB3E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Societal</a:t>
          </a:r>
          <a:r>
            <a:rPr lang="de-DE" sz="1800" b="0" dirty="0">
              <a:latin typeface="Helvetica 45 Light"/>
            </a:rPr>
            <a:t> Change</a:t>
          </a:r>
        </a:p>
      </dgm:t>
    </dgm:pt>
    <dgm:pt modelId="{D537C84C-A417-4E70-BCBE-D9E095321E81}" type="parTrans" cxnId="{1A6E89E7-7C4D-4DAD-9C67-EEF08476830E}">
      <dgm:prSet/>
      <dgm:spPr/>
      <dgm:t>
        <a:bodyPr/>
        <a:lstStyle/>
        <a:p>
          <a:endParaRPr lang="de-DE"/>
        </a:p>
      </dgm:t>
    </dgm:pt>
    <dgm:pt modelId="{83EEB2B4-CA6F-444B-B7DD-20FBC4330E06}" type="sibTrans" cxnId="{1A6E89E7-7C4D-4DAD-9C67-EEF08476830E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5C301AB3-1031-4FDC-8061-8313718FA725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Increasing</a:t>
          </a:r>
          <a:r>
            <a:rPr lang="de-DE" sz="1800" b="0" dirty="0">
              <a:latin typeface="Helvetica 45 Light"/>
            </a:rPr>
            <a:t> </a:t>
          </a:r>
          <a:r>
            <a:rPr lang="de-DE" sz="1800" b="0" dirty="0" err="1">
              <a:latin typeface="Helvetica 45 Light"/>
            </a:rPr>
            <a:t>Prosperity</a:t>
          </a:r>
          <a:endParaRPr lang="de-DE" sz="1800" b="0" dirty="0">
            <a:latin typeface="Helvetica 45 Light"/>
          </a:endParaRPr>
        </a:p>
      </dgm:t>
    </dgm:pt>
    <dgm:pt modelId="{53E1CA4F-B8BC-419C-8470-6AC631D0B3CC}" type="parTrans" cxnId="{0F4C4FDF-F2B1-43A8-A41A-6A68AD632776}">
      <dgm:prSet/>
      <dgm:spPr/>
      <dgm:t>
        <a:bodyPr/>
        <a:lstStyle/>
        <a:p>
          <a:endParaRPr lang="de-DE"/>
        </a:p>
      </dgm:t>
    </dgm:pt>
    <dgm:pt modelId="{85950FAA-C21C-4D0C-A1E6-74BD236CE861}" type="sibTrans" cxnId="{0F4C4FDF-F2B1-43A8-A41A-6A68AD632776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D1A989AB-AABC-4424-8F68-B330CADE85B9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Increase</a:t>
          </a:r>
          <a:r>
            <a:rPr lang="de-DE" sz="1800" b="0" dirty="0">
              <a:latin typeface="Helvetica 45 Light"/>
            </a:rPr>
            <a:t> in Life </a:t>
          </a:r>
          <a:r>
            <a:rPr lang="de-DE" sz="1800" b="0" dirty="0" err="1">
              <a:latin typeface="Helvetica 45 Light"/>
            </a:rPr>
            <a:t>Expectancy</a:t>
          </a:r>
          <a:endParaRPr lang="de-DE" sz="1800" b="0" dirty="0">
            <a:latin typeface="Helvetica 45 Light"/>
          </a:endParaRPr>
        </a:p>
      </dgm:t>
    </dgm:pt>
    <dgm:pt modelId="{C2EEC4CE-FB11-43FF-826C-29D3FCA604F5}" type="parTrans" cxnId="{830D157A-EDF4-41B9-B193-E43293D8E584}">
      <dgm:prSet/>
      <dgm:spPr/>
      <dgm:t>
        <a:bodyPr/>
        <a:lstStyle/>
        <a:p>
          <a:endParaRPr lang="de-DE"/>
        </a:p>
      </dgm:t>
    </dgm:pt>
    <dgm:pt modelId="{570C2ED3-2B70-46EC-B850-DA8D9D662CFF}" type="sibTrans" cxnId="{830D157A-EDF4-41B9-B193-E43293D8E584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D48BCDA4-4ABA-49B1-83C0-52C7D797271A}">
      <dgm:prSet phldrT="[Text]" custT="1"/>
      <dgm:spPr>
        <a:solidFill>
          <a:srgbClr val="C00000"/>
        </a:solidFill>
      </dgm:spPr>
      <dgm:t>
        <a:bodyPr/>
        <a:lstStyle/>
        <a:p>
          <a:r>
            <a:rPr lang="en-GB" sz="1800" b="0" noProof="0" dirty="0" err="1">
              <a:latin typeface="Helvetica 45 Light"/>
            </a:rPr>
            <a:t>Commodi</a:t>
          </a:r>
          <a:r>
            <a:rPr lang="en-GB" sz="1800" b="0" noProof="0" dirty="0">
              <a:latin typeface="Helvetica 45 Light"/>
            </a:rPr>
            <a:t>-</a:t>
          </a:r>
        </a:p>
        <a:p>
          <a:r>
            <a:rPr lang="de-DE" sz="1800" b="0" dirty="0" err="1">
              <a:latin typeface="Helvetica 45 Light"/>
            </a:rPr>
            <a:t>tization</a:t>
          </a:r>
          <a:r>
            <a:rPr lang="de-DE" sz="1800" b="0" dirty="0">
              <a:latin typeface="Helvetica 45 Light"/>
            </a:rPr>
            <a:t> </a:t>
          </a:r>
        </a:p>
        <a:p>
          <a:r>
            <a:rPr lang="en-GB" sz="1800" b="0" noProof="0" dirty="0">
              <a:latin typeface="Helvetica 45 Light"/>
            </a:rPr>
            <a:t>of</a:t>
          </a:r>
          <a:r>
            <a:rPr lang="de-DE" sz="1800" b="0" dirty="0">
              <a:latin typeface="Helvetica 45 Light"/>
            </a:rPr>
            <a:t> Services </a:t>
          </a:r>
        </a:p>
      </dgm:t>
    </dgm:pt>
    <dgm:pt modelId="{4387FC27-3350-4968-8934-59916650AFBB}" type="parTrans" cxnId="{7D244916-3721-4CBA-8811-CCDE63107959}">
      <dgm:prSet/>
      <dgm:spPr/>
      <dgm:t>
        <a:bodyPr/>
        <a:lstStyle/>
        <a:p>
          <a:endParaRPr lang="de-DE"/>
        </a:p>
      </dgm:t>
    </dgm:pt>
    <dgm:pt modelId="{F7DD271E-7EA8-4B33-9036-33E418CCFF42}" type="sibTrans" cxnId="{7D244916-3721-4CBA-8811-CCDE63107959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32A03984-985B-47B2-9CE9-4F9BD5DAABF0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Economic</a:t>
          </a:r>
          <a:r>
            <a:rPr lang="de-DE" sz="1800" b="0" dirty="0">
              <a:latin typeface="Helvetica 45 Light"/>
            </a:rPr>
            <a:t> </a:t>
          </a:r>
          <a:r>
            <a:rPr lang="de-DE" sz="1800" b="0" dirty="0" err="1">
              <a:latin typeface="Helvetica 45 Light"/>
            </a:rPr>
            <a:t>Significance</a:t>
          </a:r>
          <a:endParaRPr lang="de-DE" sz="1800" b="0" dirty="0">
            <a:latin typeface="Helvetica 45 Light"/>
          </a:endParaRPr>
        </a:p>
      </dgm:t>
    </dgm:pt>
    <dgm:pt modelId="{8E8EE525-6461-4326-BE5F-BE9EE6282FC4}" type="parTrans" cxnId="{43ABCC53-DA76-4321-886A-A44F30DC4A55}">
      <dgm:prSet/>
      <dgm:spPr/>
      <dgm:t>
        <a:bodyPr/>
        <a:lstStyle/>
        <a:p>
          <a:endParaRPr lang="de-DE"/>
        </a:p>
      </dgm:t>
    </dgm:pt>
    <dgm:pt modelId="{0DD767BA-1DEE-490B-91C4-B51A5EFDFE11}" type="sibTrans" cxnId="{43ABCC53-DA76-4321-886A-A44F30DC4A55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7A10C5AB-6037-4922-91B6-883011685ABB}" type="pres">
      <dgm:prSet presAssocID="{62E20E96-3239-47CA-8784-4BAECE55A316}" presName="cycle" presStyleCnt="0">
        <dgm:presLayoutVars>
          <dgm:dir/>
          <dgm:resizeHandles val="exact"/>
        </dgm:presLayoutVars>
      </dgm:prSet>
      <dgm:spPr/>
    </dgm:pt>
    <dgm:pt modelId="{9AE648DA-7DC9-4605-82C5-B6F57D5E4E25}" type="pres">
      <dgm:prSet presAssocID="{1987E8D4-D5BD-4C59-9943-C846227CDB3E}" presName="node" presStyleLbl="node1" presStyleIdx="0" presStyleCnt="5" custScaleX="110563" custScaleY="116164">
        <dgm:presLayoutVars>
          <dgm:bulletEnabled val="1"/>
        </dgm:presLayoutVars>
      </dgm:prSet>
      <dgm:spPr/>
    </dgm:pt>
    <dgm:pt modelId="{90532AF5-307A-40F5-944B-AF7CD895F477}" type="pres">
      <dgm:prSet presAssocID="{1987E8D4-D5BD-4C59-9943-C846227CDB3E}" presName="spNode" presStyleCnt="0"/>
      <dgm:spPr/>
    </dgm:pt>
    <dgm:pt modelId="{8B64F0AD-BCFB-4CA2-9D0E-DEE1598FEBD1}" type="pres">
      <dgm:prSet presAssocID="{83EEB2B4-CA6F-444B-B7DD-20FBC4330E06}" presName="sibTrans" presStyleLbl="sibTrans1D1" presStyleIdx="0" presStyleCnt="5"/>
      <dgm:spPr/>
    </dgm:pt>
    <dgm:pt modelId="{4D2BD614-A2FB-4EE5-9E7D-8017E2D04F6E}" type="pres">
      <dgm:prSet presAssocID="{5C301AB3-1031-4FDC-8061-8313718FA725}" presName="node" presStyleLbl="node1" presStyleIdx="1" presStyleCnt="5" custScaleX="110563" custScaleY="116164" custRadScaleRad="100288" custRadScaleInc="-2080">
        <dgm:presLayoutVars>
          <dgm:bulletEnabled val="1"/>
        </dgm:presLayoutVars>
      </dgm:prSet>
      <dgm:spPr/>
    </dgm:pt>
    <dgm:pt modelId="{7A8F08B5-5FBD-4283-8133-981D5B258A40}" type="pres">
      <dgm:prSet presAssocID="{5C301AB3-1031-4FDC-8061-8313718FA725}" presName="spNode" presStyleCnt="0"/>
      <dgm:spPr/>
    </dgm:pt>
    <dgm:pt modelId="{49002C6F-3AF9-4F28-B796-68827EBACFDE}" type="pres">
      <dgm:prSet presAssocID="{85950FAA-C21C-4D0C-A1E6-74BD236CE861}" presName="sibTrans" presStyleLbl="sibTrans1D1" presStyleIdx="1" presStyleCnt="5"/>
      <dgm:spPr/>
    </dgm:pt>
    <dgm:pt modelId="{D7A33443-EBB4-4695-8F6C-A35B3B888C01}" type="pres">
      <dgm:prSet presAssocID="{D1A989AB-AABC-4424-8F68-B330CADE85B9}" presName="node" presStyleLbl="node1" presStyleIdx="2" presStyleCnt="5" custScaleX="110563" custScaleY="116164">
        <dgm:presLayoutVars>
          <dgm:bulletEnabled val="1"/>
        </dgm:presLayoutVars>
      </dgm:prSet>
      <dgm:spPr/>
    </dgm:pt>
    <dgm:pt modelId="{93F8EEC9-1B8C-431B-86DA-803717CD9E3E}" type="pres">
      <dgm:prSet presAssocID="{D1A989AB-AABC-4424-8F68-B330CADE85B9}" presName="spNode" presStyleCnt="0"/>
      <dgm:spPr/>
    </dgm:pt>
    <dgm:pt modelId="{79DFF458-16E9-41DC-8EC4-24283B28D50F}" type="pres">
      <dgm:prSet presAssocID="{570C2ED3-2B70-46EC-B850-DA8D9D662CFF}" presName="sibTrans" presStyleLbl="sibTrans1D1" presStyleIdx="2" presStyleCnt="5"/>
      <dgm:spPr/>
    </dgm:pt>
    <dgm:pt modelId="{85627400-9742-46F3-B9BB-7F888D5F0ED0}" type="pres">
      <dgm:prSet presAssocID="{D48BCDA4-4ABA-49B1-83C0-52C7D797271A}" presName="node" presStyleLbl="node1" presStyleIdx="3" presStyleCnt="5" custScaleX="110563" custScaleY="116225">
        <dgm:presLayoutVars>
          <dgm:bulletEnabled val="1"/>
        </dgm:presLayoutVars>
      </dgm:prSet>
      <dgm:spPr/>
    </dgm:pt>
    <dgm:pt modelId="{80502636-2B32-49FD-AC2E-FF6763BC43FD}" type="pres">
      <dgm:prSet presAssocID="{D48BCDA4-4ABA-49B1-83C0-52C7D797271A}" presName="spNode" presStyleCnt="0"/>
      <dgm:spPr/>
    </dgm:pt>
    <dgm:pt modelId="{9E43C71A-3B17-4052-8AF3-8B74807F8C8A}" type="pres">
      <dgm:prSet presAssocID="{F7DD271E-7EA8-4B33-9036-33E418CCFF42}" presName="sibTrans" presStyleLbl="sibTrans1D1" presStyleIdx="3" presStyleCnt="5"/>
      <dgm:spPr/>
    </dgm:pt>
    <dgm:pt modelId="{0D2906FA-6ADB-41E8-9267-0D33EEB20879}" type="pres">
      <dgm:prSet presAssocID="{32A03984-985B-47B2-9CE9-4F9BD5DAABF0}" presName="node" presStyleLbl="node1" presStyleIdx="4" presStyleCnt="5" custScaleX="110563" custScaleY="116164">
        <dgm:presLayoutVars>
          <dgm:bulletEnabled val="1"/>
        </dgm:presLayoutVars>
      </dgm:prSet>
      <dgm:spPr/>
    </dgm:pt>
    <dgm:pt modelId="{FBCE87D4-EC8C-460F-B8EE-4ABAF45ABC45}" type="pres">
      <dgm:prSet presAssocID="{32A03984-985B-47B2-9CE9-4F9BD5DAABF0}" presName="spNode" presStyleCnt="0"/>
      <dgm:spPr/>
    </dgm:pt>
    <dgm:pt modelId="{9C4B8470-53E3-4C12-B8B3-C6396235484C}" type="pres">
      <dgm:prSet presAssocID="{0DD767BA-1DEE-490B-91C4-B51A5EFDFE11}" presName="sibTrans" presStyleLbl="sibTrans1D1" presStyleIdx="4" presStyleCnt="5"/>
      <dgm:spPr/>
    </dgm:pt>
  </dgm:ptLst>
  <dgm:cxnLst>
    <dgm:cxn modelId="{C02DDF84-202A-4325-8FF4-9137C1FEBC31}" type="presOf" srcId="{62E20E96-3239-47CA-8784-4BAECE55A316}" destId="{7A10C5AB-6037-4922-91B6-883011685ABB}" srcOrd="0" destOrd="0" presId="urn:microsoft.com/office/officeart/2005/8/layout/cycle6"/>
    <dgm:cxn modelId="{D5B2C008-C617-4B2D-A643-054C7756E932}" type="presOf" srcId="{5C301AB3-1031-4FDC-8061-8313718FA725}" destId="{4D2BD614-A2FB-4EE5-9E7D-8017E2D04F6E}" srcOrd="0" destOrd="0" presId="urn:microsoft.com/office/officeart/2005/8/layout/cycle6"/>
    <dgm:cxn modelId="{48719887-4DF9-499D-B404-5C50838A86EE}" type="presOf" srcId="{0DD767BA-1DEE-490B-91C4-B51A5EFDFE11}" destId="{9C4B8470-53E3-4C12-B8B3-C6396235484C}" srcOrd="0" destOrd="0" presId="urn:microsoft.com/office/officeart/2005/8/layout/cycle6"/>
    <dgm:cxn modelId="{7D244916-3721-4CBA-8811-CCDE63107959}" srcId="{62E20E96-3239-47CA-8784-4BAECE55A316}" destId="{D48BCDA4-4ABA-49B1-83C0-52C7D797271A}" srcOrd="3" destOrd="0" parTransId="{4387FC27-3350-4968-8934-59916650AFBB}" sibTransId="{F7DD271E-7EA8-4B33-9036-33E418CCFF42}"/>
    <dgm:cxn modelId="{D23EBEBB-5897-4BF5-A8CD-7BCB28BF5216}" type="presOf" srcId="{F7DD271E-7EA8-4B33-9036-33E418CCFF42}" destId="{9E43C71A-3B17-4052-8AF3-8B74807F8C8A}" srcOrd="0" destOrd="0" presId="urn:microsoft.com/office/officeart/2005/8/layout/cycle6"/>
    <dgm:cxn modelId="{02267E53-D46A-4190-B493-E36A0D558A36}" type="presOf" srcId="{32A03984-985B-47B2-9CE9-4F9BD5DAABF0}" destId="{0D2906FA-6ADB-41E8-9267-0D33EEB20879}" srcOrd="0" destOrd="0" presId="urn:microsoft.com/office/officeart/2005/8/layout/cycle6"/>
    <dgm:cxn modelId="{A13655E1-5616-4563-9177-D7A392AC1B95}" type="presOf" srcId="{570C2ED3-2B70-46EC-B850-DA8D9D662CFF}" destId="{79DFF458-16E9-41DC-8EC4-24283B28D50F}" srcOrd="0" destOrd="0" presId="urn:microsoft.com/office/officeart/2005/8/layout/cycle6"/>
    <dgm:cxn modelId="{1A6E89E7-7C4D-4DAD-9C67-EEF08476830E}" srcId="{62E20E96-3239-47CA-8784-4BAECE55A316}" destId="{1987E8D4-D5BD-4C59-9943-C846227CDB3E}" srcOrd="0" destOrd="0" parTransId="{D537C84C-A417-4E70-BCBE-D9E095321E81}" sibTransId="{83EEB2B4-CA6F-444B-B7DD-20FBC4330E06}"/>
    <dgm:cxn modelId="{F2B5BE93-6113-4CD5-BCBF-40BC533BC533}" type="presOf" srcId="{D1A989AB-AABC-4424-8F68-B330CADE85B9}" destId="{D7A33443-EBB4-4695-8F6C-A35B3B888C01}" srcOrd="0" destOrd="0" presId="urn:microsoft.com/office/officeart/2005/8/layout/cycle6"/>
    <dgm:cxn modelId="{6635006A-F9FA-4DAB-B11C-7B04D259F872}" type="presOf" srcId="{1987E8D4-D5BD-4C59-9943-C846227CDB3E}" destId="{9AE648DA-7DC9-4605-82C5-B6F57D5E4E25}" srcOrd="0" destOrd="0" presId="urn:microsoft.com/office/officeart/2005/8/layout/cycle6"/>
    <dgm:cxn modelId="{2976A29C-7319-4808-BAC2-EA77A696726C}" type="presOf" srcId="{83EEB2B4-CA6F-444B-B7DD-20FBC4330E06}" destId="{8B64F0AD-BCFB-4CA2-9D0E-DEE1598FEBD1}" srcOrd="0" destOrd="0" presId="urn:microsoft.com/office/officeart/2005/8/layout/cycle6"/>
    <dgm:cxn modelId="{830D157A-EDF4-41B9-B193-E43293D8E584}" srcId="{62E20E96-3239-47CA-8784-4BAECE55A316}" destId="{D1A989AB-AABC-4424-8F68-B330CADE85B9}" srcOrd="2" destOrd="0" parTransId="{C2EEC4CE-FB11-43FF-826C-29D3FCA604F5}" sibTransId="{570C2ED3-2B70-46EC-B850-DA8D9D662CFF}"/>
    <dgm:cxn modelId="{0F4C4FDF-F2B1-43A8-A41A-6A68AD632776}" srcId="{62E20E96-3239-47CA-8784-4BAECE55A316}" destId="{5C301AB3-1031-4FDC-8061-8313718FA725}" srcOrd="1" destOrd="0" parTransId="{53E1CA4F-B8BC-419C-8470-6AC631D0B3CC}" sibTransId="{85950FAA-C21C-4D0C-A1E6-74BD236CE861}"/>
    <dgm:cxn modelId="{43ABCC53-DA76-4321-886A-A44F30DC4A55}" srcId="{62E20E96-3239-47CA-8784-4BAECE55A316}" destId="{32A03984-985B-47B2-9CE9-4F9BD5DAABF0}" srcOrd="4" destOrd="0" parTransId="{8E8EE525-6461-4326-BE5F-BE9EE6282FC4}" sibTransId="{0DD767BA-1DEE-490B-91C4-B51A5EFDFE11}"/>
    <dgm:cxn modelId="{658F958E-AA2C-4286-A672-623403D69187}" type="presOf" srcId="{D48BCDA4-4ABA-49B1-83C0-52C7D797271A}" destId="{85627400-9742-46F3-B9BB-7F888D5F0ED0}" srcOrd="0" destOrd="0" presId="urn:microsoft.com/office/officeart/2005/8/layout/cycle6"/>
    <dgm:cxn modelId="{C0F5B106-3D2F-455D-9919-F3320E3016F6}" type="presOf" srcId="{85950FAA-C21C-4D0C-A1E6-74BD236CE861}" destId="{49002C6F-3AF9-4F28-B796-68827EBACFDE}" srcOrd="0" destOrd="0" presId="urn:microsoft.com/office/officeart/2005/8/layout/cycle6"/>
    <dgm:cxn modelId="{B75B2E59-7ABF-4C21-B737-37505559AE57}" type="presParOf" srcId="{7A10C5AB-6037-4922-91B6-883011685ABB}" destId="{9AE648DA-7DC9-4605-82C5-B6F57D5E4E25}" srcOrd="0" destOrd="0" presId="urn:microsoft.com/office/officeart/2005/8/layout/cycle6"/>
    <dgm:cxn modelId="{674DB6D0-0783-4832-A638-4FD46041954F}" type="presParOf" srcId="{7A10C5AB-6037-4922-91B6-883011685ABB}" destId="{90532AF5-307A-40F5-944B-AF7CD895F477}" srcOrd="1" destOrd="0" presId="urn:microsoft.com/office/officeart/2005/8/layout/cycle6"/>
    <dgm:cxn modelId="{218AF95F-0837-4668-8298-36E620C49008}" type="presParOf" srcId="{7A10C5AB-6037-4922-91B6-883011685ABB}" destId="{8B64F0AD-BCFB-4CA2-9D0E-DEE1598FEBD1}" srcOrd="2" destOrd="0" presId="urn:microsoft.com/office/officeart/2005/8/layout/cycle6"/>
    <dgm:cxn modelId="{2FC0ECB7-8682-4F32-B3A7-7F8F013B063E}" type="presParOf" srcId="{7A10C5AB-6037-4922-91B6-883011685ABB}" destId="{4D2BD614-A2FB-4EE5-9E7D-8017E2D04F6E}" srcOrd="3" destOrd="0" presId="urn:microsoft.com/office/officeart/2005/8/layout/cycle6"/>
    <dgm:cxn modelId="{6904B2A1-3EBE-47EF-89FA-DE50B649F6E2}" type="presParOf" srcId="{7A10C5AB-6037-4922-91B6-883011685ABB}" destId="{7A8F08B5-5FBD-4283-8133-981D5B258A40}" srcOrd="4" destOrd="0" presId="urn:microsoft.com/office/officeart/2005/8/layout/cycle6"/>
    <dgm:cxn modelId="{F447C3B4-D6E0-4518-ACA1-0D3CD731F148}" type="presParOf" srcId="{7A10C5AB-6037-4922-91B6-883011685ABB}" destId="{49002C6F-3AF9-4F28-B796-68827EBACFDE}" srcOrd="5" destOrd="0" presId="urn:microsoft.com/office/officeart/2005/8/layout/cycle6"/>
    <dgm:cxn modelId="{4A27E15A-3F87-43EB-BE3F-D43F9D45DF12}" type="presParOf" srcId="{7A10C5AB-6037-4922-91B6-883011685ABB}" destId="{D7A33443-EBB4-4695-8F6C-A35B3B888C01}" srcOrd="6" destOrd="0" presId="urn:microsoft.com/office/officeart/2005/8/layout/cycle6"/>
    <dgm:cxn modelId="{1EA6DCE0-0BFB-46DA-BC26-781EFAAC8642}" type="presParOf" srcId="{7A10C5AB-6037-4922-91B6-883011685ABB}" destId="{93F8EEC9-1B8C-431B-86DA-803717CD9E3E}" srcOrd="7" destOrd="0" presId="urn:microsoft.com/office/officeart/2005/8/layout/cycle6"/>
    <dgm:cxn modelId="{71BEC24C-9445-4E39-A246-7A7F2C0A3DA3}" type="presParOf" srcId="{7A10C5AB-6037-4922-91B6-883011685ABB}" destId="{79DFF458-16E9-41DC-8EC4-24283B28D50F}" srcOrd="8" destOrd="0" presId="urn:microsoft.com/office/officeart/2005/8/layout/cycle6"/>
    <dgm:cxn modelId="{E1A57A05-482F-4C01-9626-C75C59436300}" type="presParOf" srcId="{7A10C5AB-6037-4922-91B6-883011685ABB}" destId="{85627400-9742-46F3-B9BB-7F888D5F0ED0}" srcOrd="9" destOrd="0" presId="urn:microsoft.com/office/officeart/2005/8/layout/cycle6"/>
    <dgm:cxn modelId="{9E6D7E0D-C566-4B20-953E-821943A1418F}" type="presParOf" srcId="{7A10C5AB-6037-4922-91B6-883011685ABB}" destId="{80502636-2B32-49FD-AC2E-FF6763BC43FD}" srcOrd="10" destOrd="0" presId="urn:microsoft.com/office/officeart/2005/8/layout/cycle6"/>
    <dgm:cxn modelId="{5EC48279-5B8E-48C0-8E3A-6A87388B73FE}" type="presParOf" srcId="{7A10C5AB-6037-4922-91B6-883011685ABB}" destId="{9E43C71A-3B17-4052-8AF3-8B74807F8C8A}" srcOrd="11" destOrd="0" presId="urn:microsoft.com/office/officeart/2005/8/layout/cycle6"/>
    <dgm:cxn modelId="{D9C727A7-177B-4D55-9B43-CEEF3E99D0A7}" type="presParOf" srcId="{7A10C5AB-6037-4922-91B6-883011685ABB}" destId="{0D2906FA-6ADB-41E8-9267-0D33EEB20879}" srcOrd="12" destOrd="0" presId="urn:microsoft.com/office/officeart/2005/8/layout/cycle6"/>
    <dgm:cxn modelId="{3EE2B3A8-9350-41C4-8435-5A88DA424DCC}" type="presParOf" srcId="{7A10C5AB-6037-4922-91B6-883011685ABB}" destId="{FBCE87D4-EC8C-460F-B8EE-4ABAF45ABC45}" srcOrd="13" destOrd="0" presId="urn:microsoft.com/office/officeart/2005/8/layout/cycle6"/>
    <dgm:cxn modelId="{993CD683-5E83-41EC-9911-808C99F0767A}" type="presParOf" srcId="{7A10C5AB-6037-4922-91B6-883011685ABB}" destId="{9C4B8470-53E3-4C12-B8B3-C6396235484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20E96-3239-47CA-8784-4BAECE55A31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987E8D4-D5BD-4C59-9943-C846227CDB3E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>
              <a:latin typeface="Helvetica 45 Light"/>
            </a:rPr>
            <a:t>Visual </a:t>
          </a:r>
          <a:r>
            <a:rPr lang="de-DE" sz="1800" b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D537C84C-A417-4E70-BCBE-D9E095321E81}" type="parTrans" cxnId="{1A6E89E7-7C4D-4DAD-9C67-EEF08476830E}">
      <dgm:prSet/>
      <dgm:spPr/>
      <dgm:t>
        <a:bodyPr/>
        <a:lstStyle/>
        <a:p>
          <a:endParaRPr lang="de-DE"/>
        </a:p>
      </dgm:t>
    </dgm:pt>
    <dgm:pt modelId="{83EEB2B4-CA6F-444B-B7DD-20FBC4330E06}" type="sibTrans" cxnId="{1A6E89E7-7C4D-4DAD-9C67-EEF08476830E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5C301AB3-1031-4FDC-8061-8313718FA725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Tactile</a:t>
          </a:r>
          <a:endParaRPr lang="de-DE" sz="1800" b="0" dirty="0">
            <a:latin typeface="Helvetica 45 Light"/>
          </a:endParaRPr>
        </a:p>
        <a:p>
          <a:r>
            <a:rPr lang="de-DE" sz="1800" b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53E1CA4F-B8BC-419C-8470-6AC631D0B3CC}" type="parTrans" cxnId="{0F4C4FDF-F2B1-43A8-A41A-6A68AD632776}">
      <dgm:prSet/>
      <dgm:spPr/>
      <dgm:t>
        <a:bodyPr/>
        <a:lstStyle/>
        <a:p>
          <a:endParaRPr lang="de-DE"/>
        </a:p>
      </dgm:t>
    </dgm:pt>
    <dgm:pt modelId="{85950FAA-C21C-4D0C-A1E6-74BD236CE861}" type="sibTrans" cxnId="{0F4C4FDF-F2B1-43A8-A41A-6A68AD632776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D1A989AB-AABC-4424-8F68-B330CADE85B9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Olfactory</a:t>
          </a:r>
          <a:endParaRPr lang="de-DE" sz="1800" b="0" dirty="0">
            <a:latin typeface="Helvetica 45 Light"/>
          </a:endParaRPr>
        </a:p>
        <a:p>
          <a:r>
            <a:rPr lang="de-DE" sz="1800" b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C2EEC4CE-FB11-43FF-826C-29D3FCA604F5}" type="parTrans" cxnId="{830D157A-EDF4-41B9-B193-E43293D8E584}">
      <dgm:prSet/>
      <dgm:spPr/>
      <dgm:t>
        <a:bodyPr/>
        <a:lstStyle/>
        <a:p>
          <a:endParaRPr lang="de-DE"/>
        </a:p>
      </dgm:t>
    </dgm:pt>
    <dgm:pt modelId="{570C2ED3-2B70-46EC-B850-DA8D9D662CFF}" type="sibTrans" cxnId="{830D157A-EDF4-41B9-B193-E43293D8E584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D48BCDA4-4ABA-49B1-83C0-52C7D797271A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noProof="0" dirty="0" err="1">
              <a:latin typeface="Helvetica 45 Light"/>
            </a:rPr>
            <a:t>Gustatory</a:t>
          </a:r>
          <a:r>
            <a:rPr lang="de-DE" sz="1800" b="0" noProof="0" dirty="0">
              <a:latin typeface="Helvetica 45 Light"/>
            </a:rPr>
            <a:t> </a:t>
          </a:r>
        </a:p>
        <a:p>
          <a:r>
            <a:rPr lang="de-DE" sz="1800" b="0" noProof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4387FC27-3350-4968-8934-59916650AFBB}" type="parTrans" cxnId="{7D244916-3721-4CBA-8811-CCDE63107959}">
      <dgm:prSet/>
      <dgm:spPr/>
      <dgm:t>
        <a:bodyPr/>
        <a:lstStyle/>
        <a:p>
          <a:endParaRPr lang="de-DE"/>
        </a:p>
      </dgm:t>
    </dgm:pt>
    <dgm:pt modelId="{F7DD271E-7EA8-4B33-9036-33E418CCFF42}" type="sibTrans" cxnId="{7D244916-3721-4CBA-8811-CCDE63107959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32A03984-985B-47B2-9CE9-4F9BD5DAABF0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Acoustic</a:t>
          </a:r>
          <a:endParaRPr lang="de-DE" sz="1800" b="0" dirty="0">
            <a:latin typeface="Helvetica 45 Light"/>
          </a:endParaRPr>
        </a:p>
        <a:p>
          <a:r>
            <a:rPr lang="de-DE" sz="1800" b="0" dirty="0" err="1">
              <a:latin typeface="Helvetica 45 Light"/>
            </a:rPr>
            <a:t>Impressions</a:t>
          </a:r>
          <a:r>
            <a:rPr lang="de-DE" sz="1800" b="0" dirty="0">
              <a:latin typeface="Helvetica 45 Light"/>
            </a:rPr>
            <a:t> </a:t>
          </a:r>
        </a:p>
      </dgm:t>
    </dgm:pt>
    <dgm:pt modelId="{8E8EE525-6461-4326-BE5F-BE9EE6282FC4}" type="parTrans" cxnId="{43ABCC53-DA76-4321-886A-A44F30DC4A55}">
      <dgm:prSet/>
      <dgm:spPr/>
      <dgm:t>
        <a:bodyPr/>
        <a:lstStyle/>
        <a:p>
          <a:endParaRPr lang="de-DE"/>
        </a:p>
      </dgm:t>
    </dgm:pt>
    <dgm:pt modelId="{0DD767BA-1DEE-490B-91C4-B51A5EFDFE11}" type="sibTrans" cxnId="{43ABCC53-DA76-4321-886A-A44F30DC4A55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7A10C5AB-6037-4922-91B6-883011685ABB}" type="pres">
      <dgm:prSet presAssocID="{62E20E96-3239-47CA-8784-4BAECE55A316}" presName="cycle" presStyleCnt="0">
        <dgm:presLayoutVars>
          <dgm:dir/>
          <dgm:resizeHandles val="exact"/>
        </dgm:presLayoutVars>
      </dgm:prSet>
      <dgm:spPr/>
    </dgm:pt>
    <dgm:pt modelId="{9AE648DA-7DC9-4605-82C5-B6F57D5E4E25}" type="pres">
      <dgm:prSet presAssocID="{1987E8D4-D5BD-4C59-9943-C846227CDB3E}" presName="node" presStyleLbl="node1" presStyleIdx="0" presStyleCnt="5" custScaleX="110563" custScaleY="116164">
        <dgm:presLayoutVars>
          <dgm:bulletEnabled val="1"/>
        </dgm:presLayoutVars>
      </dgm:prSet>
      <dgm:spPr/>
    </dgm:pt>
    <dgm:pt modelId="{90532AF5-307A-40F5-944B-AF7CD895F477}" type="pres">
      <dgm:prSet presAssocID="{1987E8D4-D5BD-4C59-9943-C846227CDB3E}" presName="spNode" presStyleCnt="0"/>
      <dgm:spPr/>
    </dgm:pt>
    <dgm:pt modelId="{8B64F0AD-BCFB-4CA2-9D0E-DEE1598FEBD1}" type="pres">
      <dgm:prSet presAssocID="{83EEB2B4-CA6F-444B-B7DD-20FBC4330E06}" presName="sibTrans" presStyleLbl="sibTrans1D1" presStyleIdx="0" presStyleCnt="5"/>
      <dgm:spPr/>
    </dgm:pt>
    <dgm:pt modelId="{4D2BD614-A2FB-4EE5-9E7D-8017E2D04F6E}" type="pres">
      <dgm:prSet presAssocID="{5C301AB3-1031-4FDC-8061-8313718FA725}" presName="node" presStyleLbl="node1" presStyleIdx="1" presStyleCnt="5" custScaleX="110563" custScaleY="116164" custRadScaleRad="100288" custRadScaleInc="-2080">
        <dgm:presLayoutVars>
          <dgm:bulletEnabled val="1"/>
        </dgm:presLayoutVars>
      </dgm:prSet>
      <dgm:spPr/>
    </dgm:pt>
    <dgm:pt modelId="{7A8F08B5-5FBD-4283-8133-981D5B258A40}" type="pres">
      <dgm:prSet presAssocID="{5C301AB3-1031-4FDC-8061-8313718FA725}" presName="spNode" presStyleCnt="0"/>
      <dgm:spPr/>
    </dgm:pt>
    <dgm:pt modelId="{49002C6F-3AF9-4F28-B796-68827EBACFDE}" type="pres">
      <dgm:prSet presAssocID="{85950FAA-C21C-4D0C-A1E6-74BD236CE861}" presName="sibTrans" presStyleLbl="sibTrans1D1" presStyleIdx="1" presStyleCnt="5"/>
      <dgm:spPr/>
    </dgm:pt>
    <dgm:pt modelId="{D7A33443-EBB4-4695-8F6C-A35B3B888C01}" type="pres">
      <dgm:prSet presAssocID="{D1A989AB-AABC-4424-8F68-B330CADE85B9}" presName="node" presStyleLbl="node1" presStyleIdx="2" presStyleCnt="5" custScaleX="110563" custScaleY="116164">
        <dgm:presLayoutVars>
          <dgm:bulletEnabled val="1"/>
        </dgm:presLayoutVars>
      </dgm:prSet>
      <dgm:spPr/>
    </dgm:pt>
    <dgm:pt modelId="{93F8EEC9-1B8C-431B-86DA-803717CD9E3E}" type="pres">
      <dgm:prSet presAssocID="{D1A989AB-AABC-4424-8F68-B330CADE85B9}" presName="spNode" presStyleCnt="0"/>
      <dgm:spPr/>
    </dgm:pt>
    <dgm:pt modelId="{79DFF458-16E9-41DC-8EC4-24283B28D50F}" type="pres">
      <dgm:prSet presAssocID="{570C2ED3-2B70-46EC-B850-DA8D9D662CFF}" presName="sibTrans" presStyleLbl="sibTrans1D1" presStyleIdx="2" presStyleCnt="5"/>
      <dgm:spPr/>
    </dgm:pt>
    <dgm:pt modelId="{85627400-9742-46F3-B9BB-7F888D5F0ED0}" type="pres">
      <dgm:prSet presAssocID="{D48BCDA4-4ABA-49B1-83C0-52C7D797271A}" presName="node" presStyleLbl="node1" presStyleIdx="3" presStyleCnt="5" custScaleX="110563" custScaleY="116164">
        <dgm:presLayoutVars>
          <dgm:bulletEnabled val="1"/>
        </dgm:presLayoutVars>
      </dgm:prSet>
      <dgm:spPr/>
    </dgm:pt>
    <dgm:pt modelId="{80502636-2B32-49FD-AC2E-FF6763BC43FD}" type="pres">
      <dgm:prSet presAssocID="{D48BCDA4-4ABA-49B1-83C0-52C7D797271A}" presName="spNode" presStyleCnt="0"/>
      <dgm:spPr/>
    </dgm:pt>
    <dgm:pt modelId="{9E43C71A-3B17-4052-8AF3-8B74807F8C8A}" type="pres">
      <dgm:prSet presAssocID="{F7DD271E-7EA8-4B33-9036-33E418CCFF42}" presName="sibTrans" presStyleLbl="sibTrans1D1" presStyleIdx="3" presStyleCnt="5"/>
      <dgm:spPr/>
    </dgm:pt>
    <dgm:pt modelId="{0D2906FA-6ADB-41E8-9267-0D33EEB20879}" type="pres">
      <dgm:prSet presAssocID="{32A03984-985B-47B2-9CE9-4F9BD5DAABF0}" presName="node" presStyleLbl="node1" presStyleIdx="4" presStyleCnt="5" custScaleX="110563" custScaleY="116164">
        <dgm:presLayoutVars>
          <dgm:bulletEnabled val="1"/>
        </dgm:presLayoutVars>
      </dgm:prSet>
      <dgm:spPr/>
    </dgm:pt>
    <dgm:pt modelId="{FBCE87D4-EC8C-460F-B8EE-4ABAF45ABC45}" type="pres">
      <dgm:prSet presAssocID="{32A03984-985B-47B2-9CE9-4F9BD5DAABF0}" presName="spNode" presStyleCnt="0"/>
      <dgm:spPr/>
    </dgm:pt>
    <dgm:pt modelId="{9C4B8470-53E3-4C12-B8B3-C6396235484C}" type="pres">
      <dgm:prSet presAssocID="{0DD767BA-1DEE-490B-91C4-B51A5EFDFE11}" presName="sibTrans" presStyleLbl="sibTrans1D1" presStyleIdx="4" presStyleCnt="5"/>
      <dgm:spPr/>
    </dgm:pt>
  </dgm:ptLst>
  <dgm:cxnLst>
    <dgm:cxn modelId="{C02DDF84-202A-4325-8FF4-9137C1FEBC31}" type="presOf" srcId="{62E20E96-3239-47CA-8784-4BAECE55A316}" destId="{7A10C5AB-6037-4922-91B6-883011685ABB}" srcOrd="0" destOrd="0" presId="urn:microsoft.com/office/officeart/2005/8/layout/cycle6"/>
    <dgm:cxn modelId="{D5B2C008-C617-4B2D-A643-054C7756E932}" type="presOf" srcId="{5C301AB3-1031-4FDC-8061-8313718FA725}" destId="{4D2BD614-A2FB-4EE5-9E7D-8017E2D04F6E}" srcOrd="0" destOrd="0" presId="urn:microsoft.com/office/officeart/2005/8/layout/cycle6"/>
    <dgm:cxn modelId="{48719887-4DF9-499D-B404-5C50838A86EE}" type="presOf" srcId="{0DD767BA-1DEE-490B-91C4-B51A5EFDFE11}" destId="{9C4B8470-53E3-4C12-B8B3-C6396235484C}" srcOrd="0" destOrd="0" presId="urn:microsoft.com/office/officeart/2005/8/layout/cycle6"/>
    <dgm:cxn modelId="{7D244916-3721-4CBA-8811-CCDE63107959}" srcId="{62E20E96-3239-47CA-8784-4BAECE55A316}" destId="{D48BCDA4-4ABA-49B1-83C0-52C7D797271A}" srcOrd="3" destOrd="0" parTransId="{4387FC27-3350-4968-8934-59916650AFBB}" sibTransId="{F7DD271E-7EA8-4B33-9036-33E418CCFF42}"/>
    <dgm:cxn modelId="{D23EBEBB-5897-4BF5-A8CD-7BCB28BF5216}" type="presOf" srcId="{F7DD271E-7EA8-4B33-9036-33E418CCFF42}" destId="{9E43C71A-3B17-4052-8AF3-8B74807F8C8A}" srcOrd="0" destOrd="0" presId="urn:microsoft.com/office/officeart/2005/8/layout/cycle6"/>
    <dgm:cxn modelId="{02267E53-D46A-4190-B493-E36A0D558A36}" type="presOf" srcId="{32A03984-985B-47B2-9CE9-4F9BD5DAABF0}" destId="{0D2906FA-6ADB-41E8-9267-0D33EEB20879}" srcOrd="0" destOrd="0" presId="urn:microsoft.com/office/officeart/2005/8/layout/cycle6"/>
    <dgm:cxn modelId="{A13655E1-5616-4563-9177-D7A392AC1B95}" type="presOf" srcId="{570C2ED3-2B70-46EC-B850-DA8D9D662CFF}" destId="{79DFF458-16E9-41DC-8EC4-24283B28D50F}" srcOrd="0" destOrd="0" presId="urn:microsoft.com/office/officeart/2005/8/layout/cycle6"/>
    <dgm:cxn modelId="{1A6E89E7-7C4D-4DAD-9C67-EEF08476830E}" srcId="{62E20E96-3239-47CA-8784-4BAECE55A316}" destId="{1987E8D4-D5BD-4C59-9943-C846227CDB3E}" srcOrd="0" destOrd="0" parTransId="{D537C84C-A417-4E70-BCBE-D9E095321E81}" sibTransId="{83EEB2B4-CA6F-444B-B7DD-20FBC4330E06}"/>
    <dgm:cxn modelId="{F2B5BE93-6113-4CD5-BCBF-40BC533BC533}" type="presOf" srcId="{D1A989AB-AABC-4424-8F68-B330CADE85B9}" destId="{D7A33443-EBB4-4695-8F6C-A35B3B888C01}" srcOrd="0" destOrd="0" presId="urn:microsoft.com/office/officeart/2005/8/layout/cycle6"/>
    <dgm:cxn modelId="{6635006A-F9FA-4DAB-B11C-7B04D259F872}" type="presOf" srcId="{1987E8D4-D5BD-4C59-9943-C846227CDB3E}" destId="{9AE648DA-7DC9-4605-82C5-B6F57D5E4E25}" srcOrd="0" destOrd="0" presId="urn:microsoft.com/office/officeart/2005/8/layout/cycle6"/>
    <dgm:cxn modelId="{2976A29C-7319-4808-BAC2-EA77A696726C}" type="presOf" srcId="{83EEB2B4-CA6F-444B-B7DD-20FBC4330E06}" destId="{8B64F0AD-BCFB-4CA2-9D0E-DEE1598FEBD1}" srcOrd="0" destOrd="0" presId="urn:microsoft.com/office/officeart/2005/8/layout/cycle6"/>
    <dgm:cxn modelId="{830D157A-EDF4-41B9-B193-E43293D8E584}" srcId="{62E20E96-3239-47CA-8784-4BAECE55A316}" destId="{D1A989AB-AABC-4424-8F68-B330CADE85B9}" srcOrd="2" destOrd="0" parTransId="{C2EEC4CE-FB11-43FF-826C-29D3FCA604F5}" sibTransId="{570C2ED3-2B70-46EC-B850-DA8D9D662CFF}"/>
    <dgm:cxn modelId="{0F4C4FDF-F2B1-43A8-A41A-6A68AD632776}" srcId="{62E20E96-3239-47CA-8784-4BAECE55A316}" destId="{5C301AB3-1031-4FDC-8061-8313718FA725}" srcOrd="1" destOrd="0" parTransId="{53E1CA4F-B8BC-419C-8470-6AC631D0B3CC}" sibTransId="{85950FAA-C21C-4D0C-A1E6-74BD236CE861}"/>
    <dgm:cxn modelId="{43ABCC53-DA76-4321-886A-A44F30DC4A55}" srcId="{62E20E96-3239-47CA-8784-4BAECE55A316}" destId="{32A03984-985B-47B2-9CE9-4F9BD5DAABF0}" srcOrd="4" destOrd="0" parTransId="{8E8EE525-6461-4326-BE5F-BE9EE6282FC4}" sibTransId="{0DD767BA-1DEE-490B-91C4-B51A5EFDFE11}"/>
    <dgm:cxn modelId="{658F958E-AA2C-4286-A672-623403D69187}" type="presOf" srcId="{D48BCDA4-4ABA-49B1-83C0-52C7D797271A}" destId="{85627400-9742-46F3-B9BB-7F888D5F0ED0}" srcOrd="0" destOrd="0" presId="urn:microsoft.com/office/officeart/2005/8/layout/cycle6"/>
    <dgm:cxn modelId="{C0F5B106-3D2F-455D-9919-F3320E3016F6}" type="presOf" srcId="{85950FAA-C21C-4D0C-A1E6-74BD236CE861}" destId="{49002C6F-3AF9-4F28-B796-68827EBACFDE}" srcOrd="0" destOrd="0" presId="urn:microsoft.com/office/officeart/2005/8/layout/cycle6"/>
    <dgm:cxn modelId="{B75B2E59-7ABF-4C21-B737-37505559AE57}" type="presParOf" srcId="{7A10C5AB-6037-4922-91B6-883011685ABB}" destId="{9AE648DA-7DC9-4605-82C5-B6F57D5E4E25}" srcOrd="0" destOrd="0" presId="urn:microsoft.com/office/officeart/2005/8/layout/cycle6"/>
    <dgm:cxn modelId="{674DB6D0-0783-4832-A638-4FD46041954F}" type="presParOf" srcId="{7A10C5AB-6037-4922-91B6-883011685ABB}" destId="{90532AF5-307A-40F5-944B-AF7CD895F477}" srcOrd="1" destOrd="0" presId="urn:microsoft.com/office/officeart/2005/8/layout/cycle6"/>
    <dgm:cxn modelId="{218AF95F-0837-4668-8298-36E620C49008}" type="presParOf" srcId="{7A10C5AB-6037-4922-91B6-883011685ABB}" destId="{8B64F0AD-BCFB-4CA2-9D0E-DEE1598FEBD1}" srcOrd="2" destOrd="0" presId="urn:microsoft.com/office/officeart/2005/8/layout/cycle6"/>
    <dgm:cxn modelId="{2FC0ECB7-8682-4F32-B3A7-7F8F013B063E}" type="presParOf" srcId="{7A10C5AB-6037-4922-91B6-883011685ABB}" destId="{4D2BD614-A2FB-4EE5-9E7D-8017E2D04F6E}" srcOrd="3" destOrd="0" presId="urn:microsoft.com/office/officeart/2005/8/layout/cycle6"/>
    <dgm:cxn modelId="{6904B2A1-3EBE-47EF-89FA-DE50B649F6E2}" type="presParOf" srcId="{7A10C5AB-6037-4922-91B6-883011685ABB}" destId="{7A8F08B5-5FBD-4283-8133-981D5B258A40}" srcOrd="4" destOrd="0" presId="urn:microsoft.com/office/officeart/2005/8/layout/cycle6"/>
    <dgm:cxn modelId="{F447C3B4-D6E0-4518-ACA1-0D3CD731F148}" type="presParOf" srcId="{7A10C5AB-6037-4922-91B6-883011685ABB}" destId="{49002C6F-3AF9-4F28-B796-68827EBACFDE}" srcOrd="5" destOrd="0" presId="urn:microsoft.com/office/officeart/2005/8/layout/cycle6"/>
    <dgm:cxn modelId="{4A27E15A-3F87-43EB-BE3F-D43F9D45DF12}" type="presParOf" srcId="{7A10C5AB-6037-4922-91B6-883011685ABB}" destId="{D7A33443-EBB4-4695-8F6C-A35B3B888C01}" srcOrd="6" destOrd="0" presId="urn:microsoft.com/office/officeart/2005/8/layout/cycle6"/>
    <dgm:cxn modelId="{1EA6DCE0-0BFB-46DA-BC26-781EFAAC8642}" type="presParOf" srcId="{7A10C5AB-6037-4922-91B6-883011685ABB}" destId="{93F8EEC9-1B8C-431B-86DA-803717CD9E3E}" srcOrd="7" destOrd="0" presId="urn:microsoft.com/office/officeart/2005/8/layout/cycle6"/>
    <dgm:cxn modelId="{71BEC24C-9445-4E39-A246-7A7F2C0A3DA3}" type="presParOf" srcId="{7A10C5AB-6037-4922-91B6-883011685ABB}" destId="{79DFF458-16E9-41DC-8EC4-24283B28D50F}" srcOrd="8" destOrd="0" presId="urn:microsoft.com/office/officeart/2005/8/layout/cycle6"/>
    <dgm:cxn modelId="{E1A57A05-482F-4C01-9626-C75C59436300}" type="presParOf" srcId="{7A10C5AB-6037-4922-91B6-883011685ABB}" destId="{85627400-9742-46F3-B9BB-7F888D5F0ED0}" srcOrd="9" destOrd="0" presId="urn:microsoft.com/office/officeart/2005/8/layout/cycle6"/>
    <dgm:cxn modelId="{9E6D7E0D-C566-4B20-953E-821943A1418F}" type="presParOf" srcId="{7A10C5AB-6037-4922-91B6-883011685ABB}" destId="{80502636-2B32-49FD-AC2E-FF6763BC43FD}" srcOrd="10" destOrd="0" presId="urn:microsoft.com/office/officeart/2005/8/layout/cycle6"/>
    <dgm:cxn modelId="{5EC48279-5B8E-48C0-8E3A-6A87388B73FE}" type="presParOf" srcId="{7A10C5AB-6037-4922-91B6-883011685ABB}" destId="{9E43C71A-3B17-4052-8AF3-8B74807F8C8A}" srcOrd="11" destOrd="0" presId="urn:microsoft.com/office/officeart/2005/8/layout/cycle6"/>
    <dgm:cxn modelId="{D9C727A7-177B-4D55-9B43-CEEF3E99D0A7}" type="presParOf" srcId="{7A10C5AB-6037-4922-91B6-883011685ABB}" destId="{0D2906FA-6ADB-41E8-9267-0D33EEB20879}" srcOrd="12" destOrd="0" presId="urn:microsoft.com/office/officeart/2005/8/layout/cycle6"/>
    <dgm:cxn modelId="{3EE2B3A8-9350-41C4-8435-5A88DA424DCC}" type="presParOf" srcId="{7A10C5AB-6037-4922-91B6-883011685ABB}" destId="{FBCE87D4-EC8C-460F-B8EE-4ABAF45ABC45}" srcOrd="13" destOrd="0" presId="urn:microsoft.com/office/officeart/2005/8/layout/cycle6"/>
    <dgm:cxn modelId="{993CD683-5E83-41EC-9911-808C99F0767A}" type="presParOf" srcId="{7A10C5AB-6037-4922-91B6-883011685ABB}" destId="{9C4B8470-53E3-4C12-B8B3-C6396235484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E20E96-3239-47CA-8784-4BAECE55A31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987E8D4-D5BD-4C59-9943-C846227CDB3E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>
              <a:latin typeface="Helvetica 45 Light"/>
            </a:rPr>
            <a:t>Visual </a:t>
          </a:r>
          <a:r>
            <a:rPr lang="de-DE" sz="1800" b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D537C84C-A417-4E70-BCBE-D9E095321E81}" type="parTrans" cxnId="{1A6E89E7-7C4D-4DAD-9C67-EEF08476830E}">
      <dgm:prSet/>
      <dgm:spPr/>
      <dgm:t>
        <a:bodyPr/>
        <a:lstStyle/>
        <a:p>
          <a:endParaRPr lang="de-DE"/>
        </a:p>
      </dgm:t>
    </dgm:pt>
    <dgm:pt modelId="{83EEB2B4-CA6F-444B-B7DD-20FBC4330E06}" type="sibTrans" cxnId="{1A6E89E7-7C4D-4DAD-9C67-EEF08476830E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5C301AB3-1031-4FDC-8061-8313718FA725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Tactile</a:t>
          </a:r>
          <a:endParaRPr lang="de-DE" sz="1800" b="0" dirty="0">
            <a:latin typeface="Helvetica 45 Light"/>
          </a:endParaRPr>
        </a:p>
        <a:p>
          <a:r>
            <a:rPr lang="de-DE" sz="1800" b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53E1CA4F-B8BC-419C-8470-6AC631D0B3CC}" type="parTrans" cxnId="{0F4C4FDF-F2B1-43A8-A41A-6A68AD632776}">
      <dgm:prSet/>
      <dgm:spPr/>
      <dgm:t>
        <a:bodyPr/>
        <a:lstStyle/>
        <a:p>
          <a:endParaRPr lang="de-DE"/>
        </a:p>
      </dgm:t>
    </dgm:pt>
    <dgm:pt modelId="{85950FAA-C21C-4D0C-A1E6-74BD236CE861}" type="sibTrans" cxnId="{0F4C4FDF-F2B1-43A8-A41A-6A68AD632776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D1A989AB-AABC-4424-8F68-B330CADE85B9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Olfactory</a:t>
          </a:r>
          <a:endParaRPr lang="de-DE" sz="1800" b="0" dirty="0">
            <a:latin typeface="Helvetica 45 Light"/>
          </a:endParaRPr>
        </a:p>
        <a:p>
          <a:r>
            <a:rPr lang="de-DE" sz="1800" b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C2EEC4CE-FB11-43FF-826C-29D3FCA604F5}" type="parTrans" cxnId="{830D157A-EDF4-41B9-B193-E43293D8E584}">
      <dgm:prSet/>
      <dgm:spPr/>
      <dgm:t>
        <a:bodyPr/>
        <a:lstStyle/>
        <a:p>
          <a:endParaRPr lang="de-DE"/>
        </a:p>
      </dgm:t>
    </dgm:pt>
    <dgm:pt modelId="{570C2ED3-2B70-46EC-B850-DA8D9D662CFF}" type="sibTrans" cxnId="{830D157A-EDF4-41B9-B193-E43293D8E584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D48BCDA4-4ABA-49B1-83C0-52C7D797271A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noProof="0" dirty="0" err="1">
              <a:latin typeface="Helvetica 45 Light"/>
            </a:rPr>
            <a:t>Gustatory</a:t>
          </a:r>
          <a:r>
            <a:rPr lang="de-DE" sz="1400" b="1" noProof="0" dirty="0">
              <a:latin typeface="Helvetica 45 Light"/>
            </a:rPr>
            <a:t> </a:t>
          </a:r>
        </a:p>
        <a:p>
          <a:r>
            <a:rPr lang="de-DE" sz="1800" b="0" noProof="0" dirty="0" err="1">
              <a:latin typeface="Helvetica 45 Light"/>
            </a:rPr>
            <a:t>Impressions</a:t>
          </a:r>
          <a:endParaRPr lang="de-DE" sz="1800" b="0" dirty="0">
            <a:latin typeface="Helvetica 45 Light"/>
          </a:endParaRPr>
        </a:p>
      </dgm:t>
    </dgm:pt>
    <dgm:pt modelId="{4387FC27-3350-4968-8934-59916650AFBB}" type="parTrans" cxnId="{7D244916-3721-4CBA-8811-CCDE63107959}">
      <dgm:prSet/>
      <dgm:spPr/>
      <dgm:t>
        <a:bodyPr/>
        <a:lstStyle/>
        <a:p>
          <a:endParaRPr lang="de-DE"/>
        </a:p>
      </dgm:t>
    </dgm:pt>
    <dgm:pt modelId="{F7DD271E-7EA8-4B33-9036-33E418CCFF42}" type="sibTrans" cxnId="{7D244916-3721-4CBA-8811-CCDE63107959}">
      <dgm:prSet/>
      <dgm:spPr>
        <a:ln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32A03984-985B-47B2-9CE9-4F9BD5DAABF0}">
      <dgm:prSet phldrT="[Text]" custT="1"/>
      <dgm:spPr>
        <a:solidFill>
          <a:srgbClr val="C00000"/>
        </a:solidFill>
      </dgm:spPr>
      <dgm:t>
        <a:bodyPr/>
        <a:lstStyle/>
        <a:p>
          <a:r>
            <a:rPr lang="de-DE" sz="1800" b="0" dirty="0" err="1">
              <a:latin typeface="Helvetica 45 Light"/>
            </a:rPr>
            <a:t>Acoustic</a:t>
          </a:r>
          <a:endParaRPr lang="de-DE" sz="1800" b="0" dirty="0">
            <a:latin typeface="Helvetica 45 Light"/>
          </a:endParaRPr>
        </a:p>
        <a:p>
          <a:r>
            <a:rPr lang="de-DE" sz="1800" b="0" dirty="0" err="1">
              <a:latin typeface="Helvetica 45 Light"/>
            </a:rPr>
            <a:t>Impressions</a:t>
          </a:r>
          <a:r>
            <a:rPr lang="de-DE" sz="1800" b="0" dirty="0">
              <a:latin typeface="Helvetica 45 Light"/>
            </a:rPr>
            <a:t> </a:t>
          </a:r>
        </a:p>
      </dgm:t>
    </dgm:pt>
    <dgm:pt modelId="{8E8EE525-6461-4326-BE5F-BE9EE6282FC4}" type="parTrans" cxnId="{43ABCC53-DA76-4321-886A-A44F30DC4A55}">
      <dgm:prSet/>
      <dgm:spPr/>
      <dgm:t>
        <a:bodyPr/>
        <a:lstStyle/>
        <a:p>
          <a:endParaRPr lang="de-DE"/>
        </a:p>
      </dgm:t>
    </dgm:pt>
    <dgm:pt modelId="{0DD767BA-1DEE-490B-91C4-B51A5EFDFE11}" type="sibTrans" cxnId="{43ABCC53-DA76-4321-886A-A44F30DC4A55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DE"/>
        </a:p>
      </dgm:t>
    </dgm:pt>
    <dgm:pt modelId="{7A10C5AB-6037-4922-91B6-883011685ABB}" type="pres">
      <dgm:prSet presAssocID="{62E20E96-3239-47CA-8784-4BAECE55A316}" presName="cycle" presStyleCnt="0">
        <dgm:presLayoutVars>
          <dgm:dir/>
          <dgm:resizeHandles val="exact"/>
        </dgm:presLayoutVars>
      </dgm:prSet>
      <dgm:spPr/>
    </dgm:pt>
    <dgm:pt modelId="{9AE648DA-7DC9-4605-82C5-B6F57D5E4E25}" type="pres">
      <dgm:prSet presAssocID="{1987E8D4-D5BD-4C59-9943-C846227CDB3E}" presName="node" presStyleLbl="node1" presStyleIdx="0" presStyleCnt="5" custScaleX="110563" custScaleY="116164">
        <dgm:presLayoutVars>
          <dgm:bulletEnabled val="1"/>
        </dgm:presLayoutVars>
      </dgm:prSet>
      <dgm:spPr/>
    </dgm:pt>
    <dgm:pt modelId="{90532AF5-307A-40F5-944B-AF7CD895F477}" type="pres">
      <dgm:prSet presAssocID="{1987E8D4-D5BD-4C59-9943-C846227CDB3E}" presName="spNode" presStyleCnt="0"/>
      <dgm:spPr/>
    </dgm:pt>
    <dgm:pt modelId="{8B64F0AD-BCFB-4CA2-9D0E-DEE1598FEBD1}" type="pres">
      <dgm:prSet presAssocID="{83EEB2B4-CA6F-444B-B7DD-20FBC4330E06}" presName="sibTrans" presStyleLbl="sibTrans1D1" presStyleIdx="0" presStyleCnt="5"/>
      <dgm:spPr/>
    </dgm:pt>
    <dgm:pt modelId="{4D2BD614-A2FB-4EE5-9E7D-8017E2D04F6E}" type="pres">
      <dgm:prSet presAssocID="{5C301AB3-1031-4FDC-8061-8313718FA725}" presName="node" presStyleLbl="node1" presStyleIdx="1" presStyleCnt="5" custScaleX="110563" custScaleY="116164" custRadScaleRad="100288" custRadScaleInc="-2080">
        <dgm:presLayoutVars>
          <dgm:bulletEnabled val="1"/>
        </dgm:presLayoutVars>
      </dgm:prSet>
      <dgm:spPr/>
    </dgm:pt>
    <dgm:pt modelId="{7A8F08B5-5FBD-4283-8133-981D5B258A40}" type="pres">
      <dgm:prSet presAssocID="{5C301AB3-1031-4FDC-8061-8313718FA725}" presName="spNode" presStyleCnt="0"/>
      <dgm:spPr/>
    </dgm:pt>
    <dgm:pt modelId="{49002C6F-3AF9-4F28-B796-68827EBACFDE}" type="pres">
      <dgm:prSet presAssocID="{85950FAA-C21C-4D0C-A1E6-74BD236CE861}" presName="sibTrans" presStyleLbl="sibTrans1D1" presStyleIdx="1" presStyleCnt="5"/>
      <dgm:spPr/>
    </dgm:pt>
    <dgm:pt modelId="{D7A33443-EBB4-4695-8F6C-A35B3B888C01}" type="pres">
      <dgm:prSet presAssocID="{D1A989AB-AABC-4424-8F68-B330CADE85B9}" presName="node" presStyleLbl="node1" presStyleIdx="2" presStyleCnt="5" custScaleX="110563" custScaleY="116164">
        <dgm:presLayoutVars>
          <dgm:bulletEnabled val="1"/>
        </dgm:presLayoutVars>
      </dgm:prSet>
      <dgm:spPr/>
    </dgm:pt>
    <dgm:pt modelId="{93F8EEC9-1B8C-431B-86DA-803717CD9E3E}" type="pres">
      <dgm:prSet presAssocID="{D1A989AB-AABC-4424-8F68-B330CADE85B9}" presName="spNode" presStyleCnt="0"/>
      <dgm:spPr/>
    </dgm:pt>
    <dgm:pt modelId="{79DFF458-16E9-41DC-8EC4-24283B28D50F}" type="pres">
      <dgm:prSet presAssocID="{570C2ED3-2B70-46EC-B850-DA8D9D662CFF}" presName="sibTrans" presStyleLbl="sibTrans1D1" presStyleIdx="2" presStyleCnt="5"/>
      <dgm:spPr/>
    </dgm:pt>
    <dgm:pt modelId="{85627400-9742-46F3-B9BB-7F888D5F0ED0}" type="pres">
      <dgm:prSet presAssocID="{D48BCDA4-4ABA-49B1-83C0-52C7D797271A}" presName="node" presStyleLbl="node1" presStyleIdx="3" presStyleCnt="5" custScaleX="110563" custScaleY="116164">
        <dgm:presLayoutVars>
          <dgm:bulletEnabled val="1"/>
        </dgm:presLayoutVars>
      </dgm:prSet>
      <dgm:spPr/>
    </dgm:pt>
    <dgm:pt modelId="{80502636-2B32-49FD-AC2E-FF6763BC43FD}" type="pres">
      <dgm:prSet presAssocID="{D48BCDA4-4ABA-49B1-83C0-52C7D797271A}" presName="spNode" presStyleCnt="0"/>
      <dgm:spPr/>
    </dgm:pt>
    <dgm:pt modelId="{9E43C71A-3B17-4052-8AF3-8B74807F8C8A}" type="pres">
      <dgm:prSet presAssocID="{F7DD271E-7EA8-4B33-9036-33E418CCFF42}" presName="sibTrans" presStyleLbl="sibTrans1D1" presStyleIdx="3" presStyleCnt="5"/>
      <dgm:spPr/>
    </dgm:pt>
    <dgm:pt modelId="{0D2906FA-6ADB-41E8-9267-0D33EEB20879}" type="pres">
      <dgm:prSet presAssocID="{32A03984-985B-47B2-9CE9-4F9BD5DAABF0}" presName="node" presStyleLbl="node1" presStyleIdx="4" presStyleCnt="5" custScaleX="110563" custScaleY="116164">
        <dgm:presLayoutVars>
          <dgm:bulletEnabled val="1"/>
        </dgm:presLayoutVars>
      </dgm:prSet>
      <dgm:spPr/>
    </dgm:pt>
    <dgm:pt modelId="{FBCE87D4-EC8C-460F-B8EE-4ABAF45ABC45}" type="pres">
      <dgm:prSet presAssocID="{32A03984-985B-47B2-9CE9-4F9BD5DAABF0}" presName="spNode" presStyleCnt="0"/>
      <dgm:spPr/>
    </dgm:pt>
    <dgm:pt modelId="{9C4B8470-53E3-4C12-B8B3-C6396235484C}" type="pres">
      <dgm:prSet presAssocID="{0DD767BA-1DEE-490B-91C4-B51A5EFDFE11}" presName="sibTrans" presStyleLbl="sibTrans1D1" presStyleIdx="4" presStyleCnt="5"/>
      <dgm:spPr/>
    </dgm:pt>
  </dgm:ptLst>
  <dgm:cxnLst>
    <dgm:cxn modelId="{C02DDF84-202A-4325-8FF4-9137C1FEBC31}" type="presOf" srcId="{62E20E96-3239-47CA-8784-4BAECE55A316}" destId="{7A10C5AB-6037-4922-91B6-883011685ABB}" srcOrd="0" destOrd="0" presId="urn:microsoft.com/office/officeart/2005/8/layout/cycle6"/>
    <dgm:cxn modelId="{D5B2C008-C617-4B2D-A643-054C7756E932}" type="presOf" srcId="{5C301AB3-1031-4FDC-8061-8313718FA725}" destId="{4D2BD614-A2FB-4EE5-9E7D-8017E2D04F6E}" srcOrd="0" destOrd="0" presId="urn:microsoft.com/office/officeart/2005/8/layout/cycle6"/>
    <dgm:cxn modelId="{48719887-4DF9-499D-B404-5C50838A86EE}" type="presOf" srcId="{0DD767BA-1DEE-490B-91C4-B51A5EFDFE11}" destId="{9C4B8470-53E3-4C12-B8B3-C6396235484C}" srcOrd="0" destOrd="0" presId="urn:microsoft.com/office/officeart/2005/8/layout/cycle6"/>
    <dgm:cxn modelId="{7D244916-3721-4CBA-8811-CCDE63107959}" srcId="{62E20E96-3239-47CA-8784-4BAECE55A316}" destId="{D48BCDA4-4ABA-49B1-83C0-52C7D797271A}" srcOrd="3" destOrd="0" parTransId="{4387FC27-3350-4968-8934-59916650AFBB}" sibTransId="{F7DD271E-7EA8-4B33-9036-33E418CCFF42}"/>
    <dgm:cxn modelId="{D23EBEBB-5897-4BF5-A8CD-7BCB28BF5216}" type="presOf" srcId="{F7DD271E-7EA8-4B33-9036-33E418CCFF42}" destId="{9E43C71A-3B17-4052-8AF3-8B74807F8C8A}" srcOrd="0" destOrd="0" presId="urn:microsoft.com/office/officeart/2005/8/layout/cycle6"/>
    <dgm:cxn modelId="{02267E53-D46A-4190-B493-E36A0D558A36}" type="presOf" srcId="{32A03984-985B-47B2-9CE9-4F9BD5DAABF0}" destId="{0D2906FA-6ADB-41E8-9267-0D33EEB20879}" srcOrd="0" destOrd="0" presId="urn:microsoft.com/office/officeart/2005/8/layout/cycle6"/>
    <dgm:cxn modelId="{A13655E1-5616-4563-9177-D7A392AC1B95}" type="presOf" srcId="{570C2ED3-2B70-46EC-B850-DA8D9D662CFF}" destId="{79DFF458-16E9-41DC-8EC4-24283B28D50F}" srcOrd="0" destOrd="0" presId="urn:microsoft.com/office/officeart/2005/8/layout/cycle6"/>
    <dgm:cxn modelId="{1A6E89E7-7C4D-4DAD-9C67-EEF08476830E}" srcId="{62E20E96-3239-47CA-8784-4BAECE55A316}" destId="{1987E8D4-D5BD-4C59-9943-C846227CDB3E}" srcOrd="0" destOrd="0" parTransId="{D537C84C-A417-4E70-BCBE-D9E095321E81}" sibTransId="{83EEB2B4-CA6F-444B-B7DD-20FBC4330E06}"/>
    <dgm:cxn modelId="{F2B5BE93-6113-4CD5-BCBF-40BC533BC533}" type="presOf" srcId="{D1A989AB-AABC-4424-8F68-B330CADE85B9}" destId="{D7A33443-EBB4-4695-8F6C-A35B3B888C01}" srcOrd="0" destOrd="0" presId="urn:microsoft.com/office/officeart/2005/8/layout/cycle6"/>
    <dgm:cxn modelId="{6635006A-F9FA-4DAB-B11C-7B04D259F872}" type="presOf" srcId="{1987E8D4-D5BD-4C59-9943-C846227CDB3E}" destId="{9AE648DA-7DC9-4605-82C5-B6F57D5E4E25}" srcOrd="0" destOrd="0" presId="urn:microsoft.com/office/officeart/2005/8/layout/cycle6"/>
    <dgm:cxn modelId="{2976A29C-7319-4808-BAC2-EA77A696726C}" type="presOf" srcId="{83EEB2B4-CA6F-444B-B7DD-20FBC4330E06}" destId="{8B64F0AD-BCFB-4CA2-9D0E-DEE1598FEBD1}" srcOrd="0" destOrd="0" presId="urn:microsoft.com/office/officeart/2005/8/layout/cycle6"/>
    <dgm:cxn modelId="{830D157A-EDF4-41B9-B193-E43293D8E584}" srcId="{62E20E96-3239-47CA-8784-4BAECE55A316}" destId="{D1A989AB-AABC-4424-8F68-B330CADE85B9}" srcOrd="2" destOrd="0" parTransId="{C2EEC4CE-FB11-43FF-826C-29D3FCA604F5}" sibTransId="{570C2ED3-2B70-46EC-B850-DA8D9D662CFF}"/>
    <dgm:cxn modelId="{0F4C4FDF-F2B1-43A8-A41A-6A68AD632776}" srcId="{62E20E96-3239-47CA-8784-4BAECE55A316}" destId="{5C301AB3-1031-4FDC-8061-8313718FA725}" srcOrd="1" destOrd="0" parTransId="{53E1CA4F-B8BC-419C-8470-6AC631D0B3CC}" sibTransId="{85950FAA-C21C-4D0C-A1E6-74BD236CE861}"/>
    <dgm:cxn modelId="{43ABCC53-DA76-4321-886A-A44F30DC4A55}" srcId="{62E20E96-3239-47CA-8784-4BAECE55A316}" destId="{32A03984-985B-47B2-9CE9-4F9BD5DAABF0}" srcOrd="4" destOrd="0" parTransId="{8E8EE525-6461-4326-BE5F-BE9EE6282FC4}" sibTransId="{0DD767BA-1DEE-490B-91C4-B51A5EFDFE11}"/>
    <dgm:cxn modelId="{658F958E-AA2C-4286-A672-623403D69187}" type="presOf" srcId="{D48BCDA4-4ABA-49B1-83C0-52C7D797271A}" destId="{85627400-9742-46F3-B9BB-7F888D5F0ED0}" srcOrd="0" destOrd="0" presId="urn:microsoft.com/office/officeart/2005/8/layout/cycle6"/>
    <dgm:cxn modelId="{C0F5B106-3D2F-455D-9919-F3320E3016F6}" type="presOf" srcId="{85950FAA-C21C-4D0C-A1E6-74BD236CE861}" destId="{49002C6F-3AF9-4F28-B796-68827EBACFDE}" srcOrd="0" destOrd="0" presId="urn:microsoft.com/office/officeart/2005/8/layout/cycle6"/>
    <dgm:cxn modelId="{B75B2E59-7ABF-4C21-B737-37505559AE57}" type="presParOf" srcId="{7A10C5AB-6037-4922-91B6-883011685ABB}" destId="{9AE648DA-7DC9-4605-82C5-B6F57D5E4E25}" srcOrd="0" destOrd="0" presId="urn:microsoft.com/office/officeart/2005/8/layout/cycle6"/>
    <dgm:cxn modelId="{674DB6D0-0783-4832-A638-4FD46041954F}" type="presParOf" srcId="{7A10C5AB-6037-4922-91B6-883011685ABB}" destId="{90532AF5-307A-40F5-944B-AF7CD895F477}" srcOrd="1" destOrd="0" presId="urn:microsoft.com/office/officeart/2005/8/layout/cycle6"/>
    <dgm:cxn modelId="{218AF95F-0837-4668-8298-36E620C49008}" type="presParOf" srcId="{7A10C5AB-6037-4922-91B6-883011685ABB}" destId="{8B64F0AD-BCFB-4CA2-9D0E-DEE1598FEBD1}" srcOrd="2" destOrd="0" presId="urn:microsoft.com/office/officeart/2005/8/layout/cycle6"/>
    <dgm:cxn modelId="{2FC0ECB7-8682-4F32-B3A7-7F8F013B063E}" type="presParOf" srcId="{7A10C5AB-6037-4922-91B6-883011685ABB}" destId="{4D2BD614-A2FB-4EE5-9E7D-8017E2D04F6E}" srcOrd="3" destOrd="0" presId="urn:microsoft.com/office/officeart/2005/8/layout/cycle6"/>
    <dgm:cxn modelId="{6904B2A1-3EBE-47EF-89FA-DE50B649F6E2}" type="presParOf" srcId="{7A10C5AB-6037-4922-91B6-883011685ABB}" destId="{7A8F08B5-5FBD-4283-8133-981D5B258A40}" srcOrd="4" destOrd="0" presId="urn:microsoft.com/office/officeart/2005/8/layout/cycle6"/>
    <dgm:cxn modelId="{F447C3B4-D6E0-4518-ACA1-0D3CD731F148}" type="presParOf" srcId="{7A10C5AB-6037-4922-91B6-883011685ABB}" destId="{49002C6F-3AF9-4F28-B796-68827EBACFDE}" srcOrd="5" destOrd="0" presId="urn:microsoft.com/office/officeart/2005/8/layout/cycle6"/>
    <dgm:cxn modelId="{4A27E15A-3F87-43EB-BE3F-D43F9D45DF12}" type="presParOf" srcId="{7A10C5AB-6037-4922-91B6-883011685ABB}" destId="{D7A33443-EBB4-4695-8F6C-A35B3B888C01}" srcOrd="6" destOrd="0" presId="urn:microsoft.com/office/officeart/2005/8/layout/cycle6"/>
    <dgm:cxn modelId="{1EA6DCE0-0BFB-46DA-BC26-781EFAAC8642}" type="presParOf" srcId="{7A10C5AB-6037-4922-91B6-883011685ABB}" destId="{93F8EEC9-1B8C-431B-86DA-803717CD9E3E}" srcOrd="7" destOrd="0" presId="urn:microsoft.com/office/officeart/2005/8/layout/cycle6"/>
    <dgm:cxn modelId="{71BEC24C-9445-4E39-A246-7A7F2C0A3DA3}" type="presParOf" srcId="{7A10C5AB-6037-4922-91B6-883011685ABB}" destId="{79DFF458-16E9-41DC-8EC4-24283B28D50F}" srcOrd="8" destOrd="0" presId="urn:microsoft.com/office/officeart/2005/8/layout/cycle6"/>
    <dgm:cxn modelId="{E1A57A05-482F-4C01-9626-C75C59436300}" type="presParOf" srcId="{7A10C5AB-6037-4922-91B6-883011685ABB}" destId="{85627400-9742-46F3-B9BB-7F888D5F0ED0}" srcOrd="9" destOrd="0" presId="urn:microsoft.com/office/officeart/2005/8/layout/cycle6"/>
    <dgm:cxn modelId="{9E6D7E0D-C566-4B20-953E-821943A1418F}" type="presParOf" srcId="{7A10C5AB-6037-4922-91B6-883011685ABB}" destId="{80502636-2B32-49FD-AC2E-FF6763BC43FD}" srcOrd="10" destOrd="0" presId="urn:microsoft.com/office/officeart/2005/8/layout/cycle6"/>
    <dgm:cxn modelId="{5EC48279-5B8E-48C0-8E3A-6A87388B73FE}" type="presParOf" srcId="{7A10C5AB-6037-4922-91B6-883011685ABB}" destId="{9E43C71A-3B17-4052-8AF3-8B74807F8C8A}" srcOrd="11" destOrd="0" presId="urn:microsoft.com/office/officeart/2005/8/layout/cycle6"/>
    <dgm:cxn modelId="{D9C727A7-177B-4D55-9B43-CEEF3E99D0A7}" type="presParOf" srcId="{7A10C5AB-6037-4922-91B6-883011685ABB}" destId="{0D2906FA-6ADB-41E8-9267-0D33EEB20879}" srcOrd="12" destOrd="0" presId="urn:microsoft.com/office/officeart/2005/8/layout/cycle6"/>
    <dgm:cxn modelId="{3EE2B3A8-9350-41C4-8435-5A88DA424DCC}" type="presParOf" srcId="{7A10C5AB-6037-4922-91B6-883011685ABB}" destId="{FBCE87D4-EC8C-460F-B8EE-4ABAF45ABC45}" srcOrd="13" destOrd="0" presId="urn:microsoft.com/office/officeart/2005/8/layout/cycle6"/>
    <dgm:cxn modelId="{993CD683-5E83-41EC-9911-808C99F0767A}" type="presParOf" srcId="{7A10C5AB-6037-4922-91B6-883011685ABB}" destId="{9C4B8470-53E3-4C12-B8B3-C6396235484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648DA-7DC9-4605-82C5-B6F57D5E4E25}">
      <dsp:nvSpPr>
        <dsp:cNvPr id="0" name=""/>
        <dsp:cNvSpPr/>
      </dsp:nvSpPr>
      <dsp:spPr>
        <a:xfrm>
          <a:off x="2309998" y="-39280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Societal</a:t>
          </a:r>
          <a:r>
            <a:rPr lang="de-DE" sz="1800" b="0" kern="1200" dirty="0">
              <a:latin typeface="Helvetica 45 Light"/>
            </a:rPr>
            <a:t> Change</a:t>
          </a:r>
        </a:p>
      </dsp:txBody>
      <dsp:txXfrm>
        <a:off x="2359205" y="9927"/>
        <a:ext cx="1377589" cy="909590"/>
      </dsp:txXfrm>
    </dsp:sp>
    <dsp:sp modelId="{8B64F0AD-BCFB-4CA2-9D0E-DEE1598FEBD1}">
      <dsp:nvSpPr>
        <dsp:cNvPr id="0" name=""/>
        <dsp:cNvSpPr/>
      </dsp:nvSpPr>
      <dsp:spPr>
        <a:xfrm>
          <a:off x="1325226" y="469307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68222" y="163921"/>
              </a:moveTo>
              <a:arcTo wR="1732594" hR="1732594" stAng="17707452" swAng="1613292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BD614-A2FB-4EE5-9E7D-8017E2D04F6E}">
      <dsp:nvSpPr>
        <dsp:cNvPr id="0" name=""/>
        <dsp:cNvSpPr/>
      </dsp:nvSpPr>
      <dsp:spPr>
        <a:xfrm>
          <a:off x="3957798" y="1141993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Increasing</a:t>
          </a:r>
          <a:r>
            <a:rPr lang="de-DE" sz="1800" b="0" kern="1200" dirty="0">
              <a:latin typeface="Helvetica 45 Light"/>
            </a:rPr>
            <a:t> </a:t>
          </a:r>
          <a:r>
            <a:rPr lang="de-DE" sz="1800" b="0" kern="1200" dirty="0" err="1">
              <a:latin typeface="Helvetica 45 Light"/>
            </a:rPr>
            <a:t>Prosperity</a:t>
          </a:r>
          <a:endParaRPr lang="de-DE" sz="1800" b="0" kern="1200" dirty="0">
            <a:latin typeface="Helvetica 45 Light"/>
          </a:endParaRPr>
        </a:p>
      </dsp:txBody>
      <dsp:txXfrm>
        <a:off x="4007005" y="1191200"/>
        <a:ext cx="1377589" cy="909590"/>
      </dsp:txXfrm>
    </dsp:sp>
    <dsp:sp modelId="{49002C6F-3AF9-4F28-B796-68827EBACFDE}">
      <dsp:nvSpPr>
        <dsp:cNvPr id="0" name=""/>
        <dsp:cNvSpPr/>
      </dsp:nvSpPr>
      <dsp:spPr>
        <a:xfrm>
          <a:off x="1320200" y="456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4934" y="1702929"/>
              </a:moveTo>
              <a:arcTo wR="1732594" hR="1732594" stAng="21541138" swAng="1930106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33443-EBB4-4695-8F6C-A35B3B888C01}">
      <dsp:nvSpPr>
        <dsp:cNvPr id="0" name=""/>
        <dsp:cNvSpPr/>
      </dsp:nvSpPr>
      <dsp:spPr>
        <a:xfrm>
          <a:off x="3328391" y="3095011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Increase</a:t>
          </a:r>
          <a:r>
            <a:rPr lang="de-DE" sz="1800" b="0" kern="1200" dirty="0">
              <a:latin typeface="Helvetica 45 Light"/>
            </a:rPr>
            <a:t> in Life </a:t>
          </a:r>
          <a:r>
            <a:rPr lang="de-DE" sz="1800" b="0" kern="1200" dirty="0" err="1">
              <a:latin typeface="Helvetica 45 Light"/>
            </a:rPr>
            <a:t>Expectancy</a:t>
          </a:r>
          <a:endParaRPr lang="de-DE" sz="1800" b="0" kern="1200" dirty="0">
            <a:latin typeface="Helvetica 45 Light"/>
          </a:endParaRPr>
        </a:p>
      </dsp:txBody>
      <dsp:txXfrm>
        <a:off x="3377598" y="3144218"/>
        <a:ext cx="1377589" cy="909590"/>
      </dsp:txXfrm>
    </dsp:sp>
    <dsp:sp modelId="{79DFF458-16E9-41DC-8EC4-24283B28D50F}">
      <dsp:nvSpPr>
        <dsp:cNvPr id="0" name=""/>
        <dsp:cNvSpPr/>
      </dsp:nvSpPr>
      <dsp:spPr>
        <a:xfrm>
          <a:off x="1315405" y="4647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07450" y="3443248"/>
              </a:moveTo>
              <a:arcTo wR="1732594" hR="1732594" stAng="4852327" swAng="1095347"/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27400-9742-46F3-B9BB-7F888D5F0ED0}">
      <dsp:nvSpPr>
        <dsp:cNvPr id="0" name=""/>
        <dsp:cNvSpPr/>
      </dsp:nvSpPr>
      <dsp:spPr>
        <a:xfrm>
          <a:off x="1291605" y="3094747"/>
          <a:ext cx="1476003" cy="100853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noProof="0" dirty="0" err="1">
              <a:latin typeface="Helvetica 45 Light"/>
            </a:rPr>
            <a:t>Commodi</a:t>
          </a:r>
          <a:r>
            <a:rPr lang="en-GB" sz="1800" b="0" kern="1200" noProof="0" dirty="0">
              <a:latin typeface="Helvetica 45 Light"/>
            </a:rPr>
            <a:t>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tization</a:t>
          </a:r>
          <a:r>
            <a:rPr lang="de-DE" sz="1800" b="0" kern="1200" dirty="0">
              <a:latin typeface="Helvetica 45 Light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 noProof="0" dirty="0">
              <a:latin typeface="Helvetica 45 Light"/>
            </a:rPr>
            <a:t>of</a:t>
          </a:r>
          <a:r>
            <a:rPr lang="de-DE" sz="1800" b="0" kern="1200" dirty="0">
              <a:latin typeface="Helvetica 45 Light"/>
            </a:rPr>
            <a:t> Services </a:t>
          </a:r>
        </a:p>
      </dsp:txBody>
      <dsp:txXfrm>
        <a:off x="1340838" y="3143980"/>
        <a:ext cx="1377537" cy="910067"/>
      </dsp:txXfrm>
    </dsp:sp>
    <dsp:sp modelId="{9E43C71A-3B17-4052-8AF3-8B74807F8C8A}">
      <dsp:nvSpPr>
        <dsp:cNvPr id="0" name=""/>
        <dsp:cNvSpPr/>
      </dsp:nvSpPr>
      <dsp:spPr>
        <a:xfrm>
          <a:off x="1315405" y="4647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5575" y="2621783"/>
              </a:moveTo>
              <a:arcTo wR="1732594" hR="1732594" stAng="8947317" swAng="1895901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906FA-6ADB-41E8-9267-0D33EEB20879}">
      <dsp:nvSpPr>
        <dsp:cNvPr id="0" name=""/>
        <dsp:cNvSpPr/>
      </dsp:nvSpPr>
      <dsp:spPr>
        <a:xfrm>
          <a:off x="662203" y="1157912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Economic</a:t>
          </a:r>
          <a:r>
            <a:rPr lang="de-DE" sz="1800" b="0" kern="1200" dirty="0">
              <a:latin typeface="Helvetica 45 Light"/>
            </a:rPr>
            <a:t> </a:t>
          </a:r>
          <a:r>
            <a:rPr lang="de-DE" sz="1800" b="0" kern="1200" dirty="0" err="1">
              <a:latin typeface="Helvetica 45 Light"/>
            </a:rPr>
            <a:t>Significance</a:t>
          </a:r>
          <a:endParaRPr lang="de-DE" sz="1800" b="0" kern="1200" dirty="0">
            <a:latin typeface="Helvetica 45 Light"/>
          </a:endParaRPr>
        </a:p>
      </dsp:txBody>
      <dsp:txXfrm>
        <a:off x="711410" y="1207119"/>
        <a:ext cx="1377589" cy="909590"/>
      </dsp:txXfrm>
    </dsp:sp>
    <dsp:sp modelId="{9C4B8470-53E3-4C12-B8B3-C6396235484C}">
      <dsp:nvSpPr>
        <dsp:cNvPr id="0" name=""/>
        <dsp:cNvSpPr/>
      </dsp:nvSpPr>
      <dsp:spPr>
        <a:xfrm>
          <a:off x="1315405" y="46472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51435" y="686513"/>
              </a:moveTo>
              <a:arcTo wR="1732594" hR="1732594" stAng="13028403" swAng="1642352"/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648DA-7DC9-4605-82C5-B6F57D5E4E25}">
      <dsp:nvSpPr>
        <dsp:cNvPr id="0" name=""/>
        <dsp:cNvSpPr/>
      </dsp:nvSpPr>
      <dsp:spPr>
        <a:xfrm>
          <a:off x="2309998" y="-39148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>
              <a:latin typeface="Helvetica 45 Light"/>
            </a:rPr>
            <a:t>Visual </a:t>
          </a:r>
          <a:r>
            <a:rPr lang="de-DE" sz="1800" b="0" kern="120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2359205" y="10059"/>
        <a:ext cx="1377589" cy="909590"/>
      </dsp:txXfrm>
    </dsp:sp>
    <dsp:sp modelId="{8B64F0AD-BCFB-4CA2-9D0E-DEE1598FEBD1}">
      <dsp:nvSpPr>
        <dsp:cNvPr id="0" name=""/>
        <dsp:cNvSpPr/>
      </dsp:nvSpPr>
      <dsp:spPr>
        <a:xfrm>
          <a:off x="1325226" y="46943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68222" y="163921"/>
              </a:moveTo>
              <a:arcTo wR="1732594" hR="1732594" stAng="17707452" swAng="1613292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BD614-A2FB-4EE5-9E7D-8017E2D04F6E}">
      <dsp:nvSpPr>
        <dsp:cNvPr id="0" name=""/>
        <dsp:cNvSpPr/>
      </dsp:nvSpPr>
      <dsp:spPr>
        <a:xfrm>
          <a:off x="3957798" y="1142125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Tactile</a:t>
          </a:r>
          <a:endParaRPr lang="de-DE" sz="1800" b="0" kern="1200" dirty="0">
            <a:latin typeface="Helvetica 45 Light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4007005" y="1191332"/>
        <a:ext cx="1377589" cy="909590"/>
      </dsp:txXfrm>
    </dsp:sp>
    <dsp:sp modelId="{49002C6F-3AF9-4F28-B796-68827EBACFDE}">
      <dsp:nvSpPr>
        <dsp:cNvPr id="0" name=""/>
        <dsp:cNvSpPr/>
      </dsp:nvSpPr>
      <dsp:spPr>
        <a:xfrm>
          <a:off x="1320200" y="45698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4934" y="1702929"/>
              </a:moveTo>
              <a:arcTo wR="1732594" hR="1732594" stAng="21541138" swAng="1930106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33443-EBB4-4695-8F6C-A35B3B888C01}">
      <dsp:nvSpPr>
        <dsp:cNvPr id="0" name=""/>
        <dsp:cNvSpPr/>
      </dsp:nvSpPr>
      <dsp:spPr>
        <a:xfrm>
          <a:off x="3328391" y="3095144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Olfactory</a:t>
          </a:r>
          <a:endParaRPr lang="de-DE" sz="1800" b="0" kern="1200" dirty="0">
            <a:latin typeface="Helvetica 45 Light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3377598" y="3144351"/>
        <a:ext cx="1377589" cy="909590"/>
      </dsp:txXfrm>
    </dsp:sp>
    <dsp:sp modelId="{79DFF458-16E9-41DC-8EC4-24283B28D50F}">
      <dsp:nvSpPr>
        <dsp:cNvPr id="0" name=""/>
        <dsp:cNvSpPr/>
      </dsp:nvSpPr>
      <dsp:spPr>
        <a:xfrm>
          <a:off x="1315405" y="464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07450" y="3443248"/>
              </a:moveTo>
              <a:arcTo wR="1732594" hR="1732594" stAng="4852327" swAng="1095347"/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27400-9742-46F3-B9BB-7F888D5F0ED0}">
      <dsp:nvSpPr>
        <dsp:cNvPr id="0" name=""/>
        <dsp:cNvSpPr/>
      </dsp:nvSpPr>
      <dsp:spPr>
        <a:xfrm>
          <a:off x="1291605" y="3095144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noProof="0" dirty="0" err="1">
              <a:latin typeface="Helvetica 45 Light"/>
            </a:rPr>
            <a:t>Gustatory</a:t>
          </a:r>
          <a:r>
            <a:rPr lang="de-DE" sz="1800" b="0" kern="1200" noProof="0" dirty="0">
              <a:latin typeface="Helvetica 45 Light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noProof="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1340812" y="3144351"/>
        <a:ext cx="1377589" cy="909590"/>
      </dsp:txXfrm>
    </dsp:sp>
    <dsp:sp modelId="{9E43C71A-3B17-4052-8AF3-8B74807F8C8A}">
      <dsp:nvSpPr>
        <dsp:cNvPr id="0" name=""/>
        <dsp:cNvSpPr/>
      </dsp:nvSpPr>
      <dsp:spPr>
        <a:xfrm>
          <a:off x="1315405" y="464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5732" y="2622046"/>
              </a:moveTo>
              <a:arcTo wR="1732594" hR="1732594" stAng="8946709" swAng="1896503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906FA-6ADB-41E8-9267-0D33EEB20879}">
      <dsp:nvSpPr>
        <dsp:cNvPr id="0" name=""/>
        <dsp:cNvSpPr/>
      </dsp:nvSpPr>
      <dsp:spPr>
        <a:xfrm>
          <a:off x="662203" y="1158044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Acoustic</a:t>
          </a:r>
          <a:endParaRPr lang="de-DE" sz="1800" b="0" kern="1200" dirty="0">
            <a:latin typeface="Helvetica 45 Light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Impressions</a:t>
          </a:r>
          <a:r>
            <a:rPr lang="de-DE" sz="1800" b="0" kern="1200" dirty="0">
              <a:latin typeface="Helvetica 45 Light"/>
            </a:rPr>
            <a:t> </a:t>
          </a:r>
        </a:p>
      </dsp:txBody>
      <dsp:txXfrm>
        <a:off x="711410" y="1207251"/>
        <a:ext cx="1377589" cy="909590"/>
      </dsp:txXfrm>
    </dsp:sp>
    <dsp:sp modelId="{9C4B8470-53E3-4C12-B8B3-C6396235484C}">
      <dsp:nvSpPr>
        <dsp:cNvPr id="0" name=""/>
        <dsp:cNvSpPr/>
      </dsp:nvSpPr>
      <dsp:spPr>
        <a:xfrm>
          <a:off x="1315405" y="464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51435" y="686513"/>
              </a:moveTo>
              <a:arcTo wR="1732594" hR="1732594" stAng="13028403" swAng="1642352"/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648DA-7DC9-4605-82C5-B6F57D5E4E25}">
      <dsp:nvSpPr>
        <dsp:cNvPr id="0" name=""/>
        <dsp:cNvSpPr/>
      </dsp:nvSpPr>
      <dsp:spPr>
        <a:xfrm>
          <a:off x="2309998" y="-39148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>
              <a:latin typeface="Helvetica 45 Light"/>
            </a:rPr>
            <a:t>Visual </a:t>
          </a:r>
          <a:r>
            <a:rPr lang="de-DE" sz="1800" b="0" kern="120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2359205" y="10059"/>
        <a:ext cx="1377589" cy="909590"/>
      </dsp:txXfrm>
    </dsp:sp>
    <dsp:sp modelId="{8B64F0AD-BCFB-4CA2-9D0E-DEE1598FEBD1}">
      <dsp:nvSpPr>
        <dsp:cNvPr id="0" name=""/>
        <dsp:cNvSpPr/>
      </dsp:nvSpPr>
      <dsp:spPr>
        <a:xfrm>
          <a:off x="1325226" y="469439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68222" y="163921"/>
              </a:moveTo>
              <a:arcTo wR="1732594" hR="1732594" stAng="17707452" swAng="1613292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BD614-A2FB-4EE5-9E7D-8017E2D04F6E}">
      <dsp:nvSpPr>
        <dsp:cNvPr id="0" name=""/>
        <dsp:cNvSpPr/>
      </dsp:nvSpPr>
      <dsp:spPr>
        <a:xfrm>
          <a:off x="3957798" y="1142125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Tactile</a:t>
          </a:r>
          <a:endParaRPr lang="de-DE" sz="1800" b="0" kern="1200" dirty="0">
            <a:latin typeface="Helvetica 45 Light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4007005" y="1191332"/>
        <a:ext cx="1377589" cy="909590"/>
      </dsp:txXfrm>
    </dsp:sp>
    <dsp:sp modelId="{49002C6F-3AF9-4F28-B796-68827EBACFDE}">
      <dsp:nvSpPr>
        <dsp:cNvPr id="0" name=""/>
        <dsp:cNvSpPr/>
      </dsp:nvSpPr>
      <dsp:spPr>
        <a:xfrm>
          <a:off x="1320200" y="456985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64934" y="1702929"/>
              </a:moveTo>
              <a:arcTo wR="1732594" hR="1732594" stAng="21541138" swAng="1930106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33443-EBB4-4695-8F6C-A35B3B888C01}">
      <dsp:nvSpPr>
        <dsp:cNvPr id="0" name=""/>
        <dsp:cNvSpPr/>
      </dsp:nvSpPr>
      <dsp:spPr>
        <a:xfrm>
          <a:off x="3328391" y="3095144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Olfactory</a:t>
          </a:r>
          <a:endParaRPr lang="de-DE" sz="1800" b="0" kern="1200" dirty="0">
            <a:latin typeface="Helvetica 45 Light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3377598" y="3144351"/>
        <a:ext cx="1377589" cy="909590"/>
      </dsp:txXfrm>
    </dsp:sp>
    <dsp:sp modelId="{79DFF458-16E9-41DC-8EC4-24283B28D50F}">
      <dsp:nvSpPr>
        <dsp:cNvPr id="0" name=""/>
        <dsp:cNvSpPr/>
      </dsp:nvSpPr>
      <dsp:spPr>
        <a:xfrm>
          <a:off x="1315405" y="464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007450" y="3443248"/>
              </a:moveTo>
              <a:arcTo wR="1732594" hR="1732594" stAng="4852327" swAng="1095347"/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27400-9742-46F3-B9BB-7F888D5F0ED0}">
      <dsp:nvSpPr>
        <dsp:cNvPr id="0" name=""/>
        <dsp:cNvSpPr/>
      </dsp:nvSpPr>
      <dsp:spPr>
        <a:xfrm>
          <a:off x="1291605" y="3095144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noProof="0" dirty="0" err="1">
              <a:latin typeface="Helvetica 45 Light"/>
            </a:rPr>
            <a:t>Gustatory</a:t>
          </a:r>
          <a:r>
            <a:rPr lang="de-DE" sz="1400" b="1" kern="1200" noProof="0" dirty="0">
              <a:latin typeface="Helvetica 45 Light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noProof="0" dirty="0" err="1">
              <a:latin typeface="Helvetica 45 Light"/>
            </a:rPr>
            <a:t>Impressions</a:t>
          </a:r>
          <a:endParaRPr lang="de-DE" sz="1800" b="0" kern="1200" dirty="0">
            <a:latin typeface="Helvetica 45 Light"/>
          </a:endParaRPr>
        </a:p>
      </dsp:txBody>
      <dsp:txXfrm>
        <a:off x="1340812" y="3144351"/>
        <a:ext cx="1377589" cy="909590"/>
      </dsp:txXfrm>
    </dsp:sp>
    <dsp:sp modelId="{9E43C71A-3B17-4052-8AF3-8B74807F8C8A}">
      <dsp:nvSpPr>
        <dsp:cNvPr id="0" name=""/>
        <dsp:cNvSpPr/>
      </dsp:nvSpPr>
      <dsp:spPr>
        <a:xfrm>
          <a:off x="1315405" y="464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45732" y="2622046"/>
              </a:moveTo>
              <a:arcTo wR="1732594" hR="1732594" stAng="8946709" swAng="1896503"/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906FA-6ADB-41E8-9267-0D33EEB20879}">
      <dsp:nvSpPr>
        <dsp:cNvPr id="0" name=""/>
        <dsp:cNvSpPr/>
      </dsp:nvSpPr>
      <dsp:spPr>
        <a:xfrm>
          <a:off x="662203" y="1158044"/>
          <a:ext cx="1476003" cy="1008004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Acoustic</a:t>
          </a:r>
          <a:endParaRPr lang="de-DE" sz="1800" b="0" kern="1200" dirty="0">
            <a:latin typeface="Helvetica 45 Light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kern="1200" dirty="0" err="1">
              <a:latin typeface="Helvetica 45 Light"/>
            </a:rPr>
            <a:t>Impressions</a:t>
          </a:r>
          <a:r>
            <a:rPr lang="de-DE" sz="1800" b="0" kern="1200" dirty="0">
              <a:latin typeface="Helvetica 45 Light"/>
            </a:rPr>
            <a:t> </a:t>
          </a:r>
        </a:p>
      </dsp:txBody>
      <dsp:txXfrm>
        <a:off x="711410" y="1207251"/>
        <a:ext cx="1377589" cy="909590"/>
      </dsp:txXfrm>
    </dsp:sp>
    <dsp:sp modelId="{9C4B8470-53E3-4C12-B8B3-C6396235484C}">
      <dsp:nvSpPr>
        <dsp:cNvPr id="0" name=""/>
        <dsp:cNvSpPr/>
      </dsp:nvSpPr>
      <dsp:spPr>
        <a:xfrm>
          <a:off x="1315405" y="46485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51435" y="686513"/>
              </a:moveTo>
              <a:arcTo wR="1732594" hR="1732594" stAng="13028403" swAng="1642352"/>
            </a:path>
          </a:pathLst>
        </a:custGeom>
        <a:noFill/>
        <a:ln w="12700" cap="flat" cmpd="sng" algn="ctr">
          <a:solidFill>
            <a:schemeClr val="tx1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55632-BF34-42C7-9993-10537F1ECA52}" type="datetimeFigureOut">
              <a:rPr lang="de-DE" smtClean="0"/>
              <a:pPr/>
              <a:t>12.05.2017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52066-4AB3-418F-8ED6-956DCD09AE66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988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2291E8-A3B2-4AA3-8F9C-F18D953B760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569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91E8-A3B2-4AA3-8F9C-F18D953B7603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006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91E8-A3B2-4AA3-8F9C-F18D953B7603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51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91E8-A3B2-4AA3-8F9C-F18D953B7603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259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91E8-A3B2-4AA3-8F9C-F18D953B7603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706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291E8-A3B2-4AA3-8F9C-F18D953B7603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68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3568" y="1988840"/>
            <a:ext cx="7776864" cy="1470025"/>
          </a:xfrm>
          <a:ln>
            <a:noFill/>
          </a:ln>
        </p:spPr>
        <p:txBody>
          <a:bodyPr anchor="b"/>
          <a:lstStyle>
            <a:lvl1pPr algn="l">
              <a:defRPr sz="3200"/>
            </a:lvl1pPr>
          </a:lstStyle>
          <a:p>
            <a:r>
              <a:rPr lang="de-DE" dirty="0" err="1"/>
              <a:t>Presentation</a:t>
            </a:r>
            <a:r>
              <a:rPr lang="de-DE" dirty="0"/>
              <a:t> Title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3568" y="3789040"/>
            <a:ext cx="5904656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Name, University, Country</a:t>
            </a:r>
            <a:endParaRPr lang="de-AT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552741"/>
            <a:ext cx="2376264" cy="1584734"/>
          </a:xfrm>
          <a:prstGeom prst="rect">
            <a:avLst/>
          </a:prstGeom>
        </p:spPr>
      </p:pic>
      <p:cxnSp>
        <p:nvCxnSpPr>
          <p:cNvPr id="9" name="Gerade Verbindung 8"/>
          <p:cNvCxnSpPr/>
          <p:nvPr userDrawn="1"/>
        </p:nvCxnSpPr>
        <p:spPr>
          <a:xfrm>
            <a:off x="683568" y="3573016"/>
            <a:ext cx="777686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>
                <a:solidFill>
                  <a:srgbClr val="FF0000"/>
                </a:solidFill>
                <a:latin typeface="Helvetica 45 Light" pitchFamily="34" charset="0"/>
              </a:rPr>
              <a:t>www.tourism-student-conference.com</a:t>
            </a:r>
          </a:p>
        </p:txBody>
      </p:sp>
    </p:spTree>
    <p:extLst>
      <p:ext uri="{BB962C8B-B14F-4D97-AF65-F5344CB8AC3E}">
        <p14:creationId xmlns:p14="http://schemas.microsoft.com/office/powerpoint/2010/main" val="162524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Heading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Write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AT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467543" y="1556792"/>
            <a:ext cx="82089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Datumsplatzhalt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F933-4CCF-400C-B85E-213ACAFF80D4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Textfeld 20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>
                <a:solidFill>
                  <a:srgbClr val="FF0000"/>
                </a:solidFill>
                <a:latin typeface="Helvetica 45 Light" pitchFamily="34" charset="0"/>
              </a:rPr>
              <a:t>ISCONTOUR 2017</a:t>
            </a:r>
          </a:p>
        </p:txBody>
      </p:sp>
    </p:spTree>
    <p:extLst>
      <p:ext uri="{BB962C8B-B14F-4D97-AF65-F5344CB8AC3E}">
        <p14:creationId xmlns:p14="http://schemas.microsoft.com/office/powerpoint/2010/main" val="370406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Heading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38FEE-CBF9-453D-A54B-9C8A6133C25E}" type="slidenum">
              <a:rPr lang="de-DE" smtClean="0"/>
              <a:pPr/>
              <a:t>‹Nr.›</a:t>
            </a:fld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467543" y="1556792"/>
            <a:ext cx="82089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>
                <a:solidFill>
                  <a:srgbClr val="FF0000"/>
                </a:solidFill>
                <a:latin typeface="Helvetica 45 Light" pitchFamily="34" charset="0"/>
              </a:rPr>
              <a:t>ISCONTOUR 2017</a:t>
            </a:r>
          </a:p>
        </p:txBody>
      </p:sp>
    </p:spTree>
    <p:extLst>
      <p:ext uri="{BB962C8B-B14F-4D97-AF65-F5344CB8AC3E}">
        <p14:creationId xmlns:p14="http://schemas.microsoft.com/office/powerpoint/2010/main" val="393016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A6201-6C0A-45C0-A20A-D4D777C995B7}" type="slidenum">
              <a:rPr lang="de-DE" smtClean="0"/>
              <a:pPr/>
              <a:t>‹Nr.›</a:t>
            </a:fld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2915816" y="6403796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1200" b="1" dirty="0">
                <a:solidFill>
                  <a:srgbClr val="FF0000"/>
                </a:solidFill>
                <a:latin typeface="Helvetica 45 Light" pitchFamily="34" charset="0"/>
              </a:rPr>
              <a:t>ISCONTOUR 2017</a:t>
            </a:r>
          </a:p>
        </p:txBody>
      </p:sp>
    </p:spTree>
    <p:extLst>
      <p:ext uri="{BB962C8B-B14F-4D97-AF65-F5344CB8AC3E}">
        <p14:creationId xmlns:p14="http://schemas.microsoft.com/office/powerpoint/2010/main" val="358825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3681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 45 Light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FF933-4CCF-400C-B85E-213ACAFF80D4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6283944"/>
            <a:ext cx="1558615" cy="55480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6381328"/>
            <a:ext cx="1558615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44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Helvetica 45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Helvetica 45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6864" cy="1686049"/>
          </a:xfrm>
        </p:spPr>
        <p:txBody>
          <a:bodyPr/>
          <a:lstStyle/>
          <a:p>
            <a:r>
              <a:rPr lang="de-AT" sz="3600" dirty="0"/>
              <a:t>Experiential Marketing in Services – </a:t>
            </a:r>
            <a:r>
              <a:rPr lang="de-AT" sz="3600" dirty="0" err="1"/>
              <a:t>Designing</a:t>
            </a:r>
            <a:r>
              <a:rPr lang="de-AT" sz="3600" dirty="0"/>
              <a:t> </a:t>
            </a:r>
            <a:r>
              <a:rPr lang="de-AT" sz="3600" dirty="0" err="1"/>
              <a:t>Multisensory</a:t>
            </a:r>
            <a:r>
              <a:rPr lang="de-AT" sz="3600" dirty="0"/>
              <a:t> Customer </a:t>
            </a:r>
            <a:r>
              <a:rPr lang="de-AT" sz="3600" dirty="0" err="1"/>
              <a:t>Experiences</a:t>
            </a:r>
            <a:endParaRPr lang="de-AT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Svenja König, Kempten University Of Applied </a:t>
            </a:r>
            <a:r>
              <a:rPr lang="de-AT" dirty="0" err="1"/>
              <a:t>Sciences</a:t>
            </a:r>
            <a:r>
              <a:rPr lang="de-AT" dirty="0"/>
              <a:t>, Germany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b="1" dirty="0"/>
          </a:p>
          <a:p>
            <a:r>
              <a:rPr lang="en-US" sz="1800" dirty="0"/>
              <a:t>… </a:t>
            </a:r>
            <a:r>
              <a:rPr lang="en-US" sz="1800" b="1" dirty="0"/>
              <a:t>actively involve the customer</a:t>
            </a:r>
          </a:p>
          <a:p>
            <a:pPr marL="0" indent="0">
              <a:buNone/>
            </a:pPr>
            <a:endParaRPr lang="en-US" sz="1800" b="1" dirty="0"/>
          </a:p>
          <a:p>
            <a:r>
              <a:rPr lang="en-US" sz="1800" dirty="0"/>
              <a:t>… provide an </a:t>
            </a:r>
            <a:r>
              <a:rPr lang="en-US" sz="1800" b="1" dirty="0"/>
              <a:t>educational benefit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… encompass both </a:t>
            </a:r>
            <a:r>
              <a:rPr lang="en-US" sz="1800" b="1" dirty="0"/>
              <a:t>episodic memory contents and semantic memory  </a:t>
            </a:r>
          </a:p>
          <a:p>
            <a:pPr marL="0" indent="0">
              <a:buNone/>
            </a:pPr>
            <a:r>
              <a:rPr lang="en-US" sz="1800" b="1" dirty="0"/>
              <a:t>          contents </a:t>
            </a:r>
          </a:p>
          <a:p>
            <a:pPr marL="0" indent="0">
              <a:buNone/>
            </a:pP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180700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u="sng" dirty="0"/>
              <a:t>Communication Channels:</a:t>
            </a:r>
          </a:p>
          <a:p>
            <a:pPr marL="0" indent="0">
              <a:buNone/>
            </a:pPr>
            <a:endParaRPr lang="de-DE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Multisensory</a:t>
            </a:r>
            <a:r>
              <a:rPr lang="de-DE" dirty="0"/>
              <a:t> </a:t>
            </a:r>
            <a:r>
              <a:rPr lang="de-DE" dirty="0" err="1"/>
              <a:t>Conveyance</a:t>
            </a:r>
            <a:r>
              <a:rPr lang="de-DE" dirty="0"/>
              <a:t> </a:t>
            </a:r>
            <a:br>
              <a:rPr lang="de-DE" dirty="0"/>
            </a:br>
            <a:r>
              <a:rPr lang="de-DE" sz="1400" dirty="0"/>
              <a:t>of Customer Experience </a:t>
            </a:r>
          </a:p>
        </p:txBody>
      </p:sp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155759347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Diagramm 20"/>
          <p:cNvGraphicFramePr/>
          <p:nvPr>
            <p:extLst>
              <p:ext uri="{D42A27DB-BD31-4B8C-83A1-F6EECF244321}">
                <p14:modId xmlns:p14="http://schemas.microsoft.com/office/powerpoint/2010/main" val="1583414601"/>
              </p:ext>
            </p:extLst>
          </p:nvPr>
        </p:nvGraphicFramePr>
        <p:xfrm>
          <a:off x="851756" y="2276872"/>
          <a:ext cx="7248636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77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1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57916" y="3420223"/>
            <a:ext cx="1882552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 45 Light"/>
              </a:rPr>
              <a:t>Asian appearing music</a:t>
            </a:r>
            <a:endParaRPr lang="de-DE" sz="1800" dirty="0">
              <a:solidFill>
                <a:schemeClr val="bg1"/>
              </a:solidFill>
              <a:latin typeface="Helvetica 45 Ligh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804248" y="3697222"/>
            <a:ext cx="2016224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latin typeface="Helvetica 45 Light"/>
              </a:rPr>
              <a:t>Hot </a:t>
            </a:r>
            <a:r>
              <a:rPr lang="de-DE" sz="1800" dirty="0" err="1">
                <a:solidFill>
                  <a:schemeClr val="bg1"/>
                </a:solidFill>
                <a:latin typeface="Helvetica 45 Light"/>
              </a:rPr>
              <a:t>Towels</a:t>
            </a:r>
            <a:endParaRPr lang="de-DE" sz="1800" dirty="0">
              <a:solidFill>
                <a:schemeClr val="bg1"/>
              </a:solidFill>
              <a:latin typeface="Helvetica 45 Light"/>
            </a:endParaRPr>
          </a:p>
        </p:txBody>
      </p:sp>
      <p:pic>
        <p:nvPicPr>
          <p:cNvPr id="5" name="Picture 2" descr=" Bild in Originalgröße anzeigen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892711"/>
            <a:ext cx="1009650" cy="7620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2843808" y="4733949"/>
            <a:ext cx="363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C00000"/>
                </a:solidFill>
                <a:latin typeface="Helvetica 45 Light"/>
              </a:rPr>
              <a:t>SINGAPORE</a:t>
            </a:r>
            <a:r>
              <a:rPr lang="de-DE" sz="1400" b="1" dirty="0">
                <a:solidFill>
                  <a:srgbClr val="FF0000"/>
                </a:solidFill>
                <a:latin typeface="Helvetica 45 Light"/>
              </a:rPr>
              <a:t> </a:t>
            </a:r>
            <a:r>
              <a:rPr lang="de-DE" sz="1400" b="1" dirty="0">
                <a:solidFill>
                  <a:srgbClr val="C00000"/>
                </a:solidFill>
                <a:latin typeface="Helvetica 45 Light"/>
              </a:rPr>
              <a:t>AIRLINES</a:t>
            </a:r>
            <a:r>
              <a:rPr lang="de-DE" sz="1400" b="1" dirty="0">
                <a:solidFill>
                  <a:srgbClr val="FF0000"/>
                </a:solidFill>
                <a:latin typeface="Helvetica 45 Light"/>
              </a:rPr>
              <a:t>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804248" y="2452246"/>
            <a:ext cx="2016224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Helvetica 45 Light"/>
              </a:rPr>
              <a:t>Singapore Girl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5220072" y="2636912"/>
            <a:ext cx="144016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804248" y="5292607"/>
            <a:ext cx="2016224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Helvetica 45 Light"/>
              </a:rPr>
              <a:t>Smell Stefan Floridian Waters</a:t>
            </a:r>
            <a:endParaRPr lang="en-GB" sz="1800" dirty="0">
              <a:solidFill>
                <a:schemeClr val="bg1"/>
              </a:solidFill>
              <a:latin typeface="Helvetica 45 Light"/>
            </a:endParaRPr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6264188" y="5777433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61688" y="5382381"/>
            <a:ext cx="1882552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Helvetica 45 Light"/>
              </a:rPr>
              <a:t>International Culinary Panel</a:t>
            </a:r>
          </a:p>
        </p:txBody>
      </p:sp>
      <p:cxnSp>
        <p:nvCxnSpPr>
          <p:cNvPr id="13" name="Gerade Verbindung mit Pfeil 12"/>
          <p:cNvCxnSpPr/>
          <p:nvPr/>
        </p:nvCxnSpPr>
        <p:spPr>
          <a:xfrm flipH="1">
            <a:off x="2422104" y="5800594"/>
            <a:ext cx="4217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u="sng" dirty="0"/>
              <a:t>Practical</a:t>
            </a:r>
            <a:r>
              <a:rPr lang="de-DE" sz="2800" u="sng" dirty="0"/>
              <a:t> Implementation</a:t>
            </a:r>
            <a:r>
              <a:rPr lang="de-DE" sz="2800" dirty="0"/>
              <a:t> </a:t>
            </a:r>
            <a:r>
              <a:rPr lang="de-DE" sz="1400" dirty="0"/>
              <a:t>of a </a:t>
            </a:r>
            <a:r>
              <a:rPr lang="en-GB" sz="1400" dirty="0"/>
              <a:t>Multisensory Sales </a:t>
            </a:r>
            <a:r>
              <a:rPr lang="de-DE" sz="1400" dirty="0"/>
              <a:t>Approach: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598066380"/>
              </p:ext>
            </p:extLst>
          </p:nvPr>
        </p:nvGraphicFramePr>
        <p:xfrm>
          <a:off x="1524000" y="224171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0870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6" grpId="0"/>
      <p:bldP spid="7" grpId="0" animBg="1"/>
      <p:bldP spid="10" grpId="0" animBg="1"/>
      <p:bldP spid="12" grpId="0" animBg="1"/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u="sng" dirty="0" err="1"/>
              <a:t>Chances</a:t>
            </a:r>
            <a:r>
              <a:rPr lang="de-DE" sz="1400" dirty="0"/>
              <a:t> for </a:t>
            </a:r>
            <a:r>
              <a:rPr lang="de-DE" sz="1400" dirty="0" err="1"/>
              <a:t>the</a:t>
            </a:r>
            <a:r>
              <a:rPr lang="de-DE" sz="1400" dirty="0"/>
              <a:t> Design of </a:t>
            </a:r>
            <a:r>
              <a:rPr lang="de-DE" sz="1400" dirty="0" err="1"/>
              <a:t>Multisensory</a:t>
            </a:r>
            <a:r>
              <a:rPr lang="de-DE" sz="1400" dirty="0"/>
              <a:t> Customer </a:t>
            </a:r>
            <a:r>
              <a:rPr lang="de-DE" sz="1400" dirty="0" err="1"/>
              <a:t>Experiences</a:t>
            </a:r>
            <a:r>
              <a:rPr lang="de-DE" sz="1400" dirty="0"/>
              <a:t>: </a:t>
            </a:r>
            <a:endParaRPr lang="de-DE" sz="2800" dirty="0"/>
          </a:p>
        </p:txBody>
      </p:sp>
      <p:sp>
        <p:nvSpPr>
          <p:cNvPr id="19" name="Textfeld 18"/>
          <p:cNvSpPr txBox="1"/>
          <p:nvPr/>
        </p:nvSpPr>
        <p:spPr>
          <a:xfrm>
            <a:off x="296618" y="3429000"/>
            <a:ext cx="1971125" cy="9461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Helvetica 45 Light"/>
              </a:rPr>
              <a:t>Use of auditory</a:t>
            </a:r>
            <a:r>
              <a:rPr lang="en-GB" sz="1800" b="1" dirty="0">
                <a:solidFill>
                  <a:schemeClr val="bg1"/>
                </a:solidFill>
                <a:latin typeface="Helvetica 45 Light"/>
              </a:rPr>
              <a:t> </a:t>
            </a:r>
            <a:r>
              <a:rPr lang="en-GB" sz="1800" dirty="0">
                <a:solidFill>
                  <a:schemeClr val="bg1"/>
                </a:solidFill>
                <a:latin typeface="Helvetica 45 Light"/>
              </a:rPr>
              <a:t>signals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831157" y="3175808"/>
            <a:ext cx="2016224" cy="14773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latin typeface="Helvetica 45 Light"/>
              </a:rPr>
              <a:t>Phantom </a:t>
            </a:r>
            <a:r>
              <a:rPr lang="de-DE" sz="1800" dirty="0" err="1">
                <a:solidFill>
                  <a:schemeClr val="bg1"/>
                </a:solidFill>
                <a:latin typeface="Helvetica 45 Light"/>
              </a:rPr>
              <a:t>Omni</a:t>
            </a:r>
            <a:r>
              <a:rPr lang="de-DE" sz="1800" dirty="0">
                <a:solidFill>
                  <a:schemeClr val="bg1"/>
                </a:solidFill>
                <a:latin typeface="Helvetica 45 Light"/>
              </a:rPr>
              <a:t> © </a:t>
            </a:r>
            <a:r>
              <a:rPr lang="de-DE" sz="1800" dirty="0" err="1">
                <a:solidFill>
                  <a:schemeClr val="bg1"/>
                </a:solidFill>
                <a:latin typeface="Helvetica 45 Light"/>
              </a:rPr>
              <a:t>Haptic</a:t>
            </a:r>
            <a:r>
              <a:rPr lang="de-DE" sz="1800" dirty="0">
                <a:solidFill>
                  <a:schemeClr val="bg1"/>
                </a:solidFill>
                <a:latin typeface="Helvetica 45 Light"/>
              </a:rPr>
              <a:t> Device</a:t>
            </a:r>
          </a:p>
          <a:p>
            <a:endParaRPr lang="de-DE" sz="1800" dirty="0">
              <a:solidFill>
                <a:schemeClr val="bg1"/>
              </a:solidFill>
              <a:latin typeface="Helvetica 45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bg1"/>
                </a:solidFill>
                <a:latin typeface="Helvetica 45 Light"/>
              </a:rPr>
              <a:t>Data </a:t>
            </a:r>
            <a:r>
              <a:rPr lang="de-DE" sz="1800" dirty="0" err="1">
                <a:solidFill>
                  <a:schemeClr val="bg1"/>
                </a:solidFill>
                <a:latin typeface="Helvetica 45 Light"/>
              </a:rPr>
              <a:t>Glove</a:t>
            </a:r>
            <a:endParaRPr lang="de-DE" sz="1800" dirty="0">
              <a:solidFill>
                <a:schemeClr val="bg1"/>
              </a:solidFill>
              <a:latin typeface="Helvetica 45 Ligh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Digital Transformation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831157" y="2258038"/>
            <a:ext cx="201622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Helvetica 45 Light"/>
              </a:rPr>
              <a:t>Use of virtual reality classes 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5220072" y="2636912"/>
            <a:ext cx="144016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844988" y="5338553"/>
            <a:ext cx="2006050" cy="92333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bg1"/>
                </a:solidFill>
                <a:latin typeface="Helvetica 45 Light"/>
              </a:rPr>
              <a:t>iAroma</a:t>
            </a:r>
            <a:endParaRPr lang="en-US" sz="1800" dirty="0">
              <a:solidFill>
                <a:schemeClr val="bg1"/>
              </a:solidFill>
              <a:latin typeface="Helvetica 45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latin typeface="Helvetica 45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bg1"/>
                </a:solidFill>
                <a:latin typeface="Helvetica 45 Light"/>
              </a:rPr>
              <a:t>Ophone</a:t>
            </a:r>
            <a:endParaRPr lang="en-US" sz="1800" dirty="0">
              <a:solidFill>
                <a:schemeClr val="bg1"/>
              </a:solidFill>
              <a:latin typeface="Helvetica 45 Light"/>
            </a:endParaRP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6228184" y="5665678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96618" y="5339425"/>
            <a:ext cx="2034716" cy="9307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  <a:latin typeface="Helvetica 45 Light"/>
              </a:rPr>
              <a:t>Drops with a supplementary smell</a:t>
            </a:r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483768" y="5665678"/>
            <a:ext cx="421704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2138343354"/>
              </p:ext>
            </p:extLst>
          </p:nvPr>
        </p:nvGraphicFramePr>
        <p:xfrm>
          <a:off x="1524000" y="224171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68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0" grpId="0" animBg="1"/>
      <p:bldP spid="2" grpId="0"/>
      <p:bldP spid="8" grpId="0" animBg="1"/>
      <p:bldP spid="11" grpId="0" animBg="1"/>
      <p:bldP spid="17" grpId="0" animBg="1"/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800" dirty="0"/>
              <a:t>Phantom </a:t>
            </a:r>
            <a:r>
              <a:rPr lang="de-DE" sz="2800" dirty="0" err="1"/>
              <a:t>Omni</a:t>
            </a:r>
            <a:r>
              <a:rPr lang="de-DE" sz="2800" dirty="0"/>
              <a:t> </a:t>
            </a:r>
            <a:r>
              <a:rPr lang="de-DE" sz="2800" dirty="0" err="1"/>
              <a:t>Haptic</a:t>
            </a:r>
            <a:r>
              <a:rPr lang="de-DE" sz="2800" dirty="0"/>
              <a:t> © Device: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800" dirty="0"/>
              <a:t>                                                                                           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r>
              <a:rPr lang="de-DE" sz="1000" dirty="0"/>
              <a:t>Source: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https://www.researchgate.net/profile/Christoph_Fuenfzig2/publication/221231970/figure/fig1/AS:305632910561285@1449879972632/Figure-1-Haptic-Devices-the-SensAble-PHANTOM-Omni-R-is-a-serial-6DOF-input-3DOF-output.png</a:t>
            </a:r>
          </a:p>
          <a:p>
            <a:pPr marL="0" indent="0">
              <a:buNone/>
            </a:pPr>
            <a:endParaRPr lang="de-DE" sz="10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10" name="Picture 2" descr="https://www.researchgate.net/profile/Christoph_Fuenfzig2/publication/221231970/figure/fig1/AS:305632910561285@1449879972632/Figure-1-Haptic-Devices-the-SensAble-PHANTOM-Omni-R-is-a-serial-6DOF-input-3DOF-outp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3" r="7503"/>
          <a:stretch>
            <a:fillRect/>
          </a:stretch>
        </p:blipFill>
        <p:spPr bwMode="auto">
          <a:xfrm>
            <a:off x="678396" y="2307337"/>
            <a:ext cx="7787208" cy="321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766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err="1"/>
              <a:t>iAroma</a:t>
            </a:r>
            <a:r>
              <a:rPr lang="de-DE" sz="2800" dirty="0"/>
              <a:t>: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1000" dirty="0"/>
              <a:t>Source: </a:t>
            </a:r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http://www.designboom.com/cms/images/-Z85/ia2.jpg</a:t>
            </a:r>
            <a:endParaRPr lang="de-DE" sz="1000" dirty="0"/>
          </a:p>
          <a:p>
            <a:pPr marL="0" indent="0">
              <a:buNone/>
            </a:pPr>
            <a:endParaRPr lang="de-DE" sz="1000" dirty="0"/>
          </a:p>
        </p:txBody>
      </p:sp>
      <p:pic>
        <p:nvPicPr>
          <p:cNvPr id="4" name="Picture 8" descr="http://www.designboom.com/cms/images/-Z85/i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r="4819"/>
          <a:stretch>
            <a:fillRect/>
          </a:stretch>
        </p:blipFill>
        <p:spPr bwMode="auto">
          <a:xfrm>
            <a:off x="457200" y="2348880"/>
            <a:ext cx="8229600" cy="333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744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 err="1"/>
              <a:t>Ophone</a:t>
            </a:r>
            <a:r>
              <a:rPr lang="de-DE" sz="2800" dirty="0"/>
              <a:t>: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1000" dirty="0">
                <a:latin typeface="Helvetica 45 Light"/>
              </a:rPr>
              <a:t>Source: </a:t>
            </a:r>
            <a:r>
              <a:rPr lang="de-DE" sz="1000" dirty="0">
                <a:latin typeface="Helvetica 45 Light"/>
                <a:cs typeface="Arial" panose="020B0604020202020204" pitchFamily="34" charset="0"/>
              </a:rPr>
              <a:t>http://icdn6.digitaltrends.com/image/ophone-vapor-communication-1-970x647-c.jpg</a:t>
            </a:r>
            <a:endParaRPr lang="de-DE" sz="1000" dirty="0">
              <a:latin typeface="Helvetica 45 Light"/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Picture 6" descr="http://icdn6.digitaltrends.com/image/ophone-vapor-communication-1-970x647-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80" b="19080"/>
          <a:stretch>
            <a:fillRect/>
          </a:stretch>
        </p:blipFill>
        <p:spPr bwMode="auto">
          <a:xfrm>
            <a:off x="479776" y="2275774"/>
            <a:ext cx="8207024" cy="338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148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28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dirty="0"/>
              <a:t>THANK YOU VERY MUCH FOR YOUR ATTENTION!</a:t>
            </a:r>
          </a:p>
          <a:p>
            <a:pPr marL="0" indent="0" algn="ctr">
              <a:lnSpc>
                <a:spcPct val="150000"/>
              </a:lnSpc>
              <a:buNone/>
            </a:pPr>
            <a:endParaRPr lang="de-DE" sz="2800" dirty="0"/>
          </a:p>
          <a:p>
            <a:pPr marL="0" indent="0" algn="ctr">
              <a:lnSpc>
                <a:spcPct val="150000"/>
              </a:lnSpc>
              <a:buNone/>
            </a:pPr>
            <a:endParaRPr lang="de-DE" sz="2800" dirty="0"/>
          </a:p>
          <a:p>
            <a:pPr marL="0" indent="0" algn="ctr">
              <a:lnSpc>
                <a:spcPct val="150000"/>
              </a:lnSpc>
              <a:buNone/>
            </a:pPr>
            <a:endParaRPr lang="de-DE" sz="2800" dirty="0"/>
          </a:p>
        </p:txBody>
      </p:sp>
      <p:sp>
        <p:nvSpPr>
          <p:cNvPr id="4" name="Wolkenförmige Legende 6"/>
          <p:cNvSpPr/>
          <p:nvPr/>
        </p:nvSpPr>
        <p:spPr>
          <a:xfrm>
            <a:off x="2978142" y="3789040"/>
            <a:ext cx="3187715" cy="1966137"/>
          </a:xfrm>
          <a:prstGeom prst="cloudCallou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latin typeface="Helvetica 45 Light"/>
                <a:cs typeface="Arial" panose="020B0604020202020204" pitchFamily="34" charset="0"/>
              </a:rPr>
              <a:t>Are </a:t>
            </a:r>
            <a:r>
              <a:rPr lang="de-DE" sz="2800" dirty="0" err="1">
                <a:latin typeface="Helvetica 45 Light"/>
                <a:cs typeface="Arial" panose="020B0604020202020204" pitchFamily="34" charset="0"/>
              </a:rPr>
              <a:t>there</a:t>
            </a:r>
            <a:r>
              <a:rPr lang="de-DE" sz="2800" dirty="0">
                <a:latin typeface="Helvetica 45 Light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Helvetica 45 Light"/>
                <a:cs typeface="Arial" panose="020B0604020202020204" pitchFamily="34" charset="0"/>
              </a:rPr>
              <a:t>any</a:t>
            </a:r>
            <a:r>
              <a:rPr lang="de-DE" sz="2800" dirty="0">
                <a:latin typeface="Helvetica 45 Light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Helvetica 45 Light"/>
                <a:cs typeface="Arial" panose="020B0604020202020204" pitchFamily="34" charset="0"/>
              </a:rPr>
              <a:t>questions</a:t>
            </a:r>
            <a:r>
              <a:rPr lang="de-DE" sz="2800" dirty="0">
                <a:latin typeface="Helvetica 45 Light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5704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Discussion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Blasting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all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senses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same time will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stimulation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confusion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sense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a larger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diluting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multiple </a:t>
            </a:r>
            <a:r>
              <a:rPr lang="de-DE" sz="2800" dirty="0" err="1">
                <a:latin typeface="Arial" panose="020B0604020202020204" pitchFamily="34" charset="0"/>
                <a:cs typeface="Arial" panose="020B0604020202020204" pitchFamily="34" charset="0"/>
              </a:rPr>
              <a:t>sensations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 marL="0" indent="0" algn="ctr" defTabSz="449263">
              <a:lnSpc>
                <a:spcPct val="150000"/>
              </a:lnSpc>
              <a:buNone/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															</a:t>
            </a:r>
            <a:r>
              <a:rPr lang="de-DE" sz="1000" dirty="0">
                <a:latin typeface="Helvetica 45 Light"/>
                <a:cs typeface="Arial" panose="020B0604020202020204" pitchFamily="34" charset="0"/>
              </a:rPr>
              <a:t>(Gelter 2007, S.42)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111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Bibliography</a:t>
            </a:r>
            <a:r>
              <a:rPr lang="de-DE" dirty="0"/>
              <a:t> 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dirty="0">
                <a:latin typeface="Helvetica 45 Light"/>
                <a:cs typeface="Arial" panose="020B0604020202020204" pitchFamily="34" charset="0"/>
              </a:rPr>
              <a:t>Text sources:</a:t>
            </a:r>
            <a:endParaRPr lang="en-US" sz="30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Carù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A. &amp; Cova, B., 2007. Consuming experiences - an introduction. In: A. </a:t>
            </a: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Carù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 &amp; B. Cova, Eds.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Consuming Experience. 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London </a:t>
            </a: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i.a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.: Routledge, pp. 3-16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Hultén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B.,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Broweus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N., Dijk, v. &amp; Markus, 2009.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Sensory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 Marketing.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Basingstoke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: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palgrave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macmillan</a:t>
            </a:r>
            <a:endParaRPr lang="de-DE" sz="12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Kilian, K., 2009. Experiential Marketing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and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Brand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Experiences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: A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Conceptual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Framework. In: A.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Lindgreen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J.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Vanhamme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&amp; M. B.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Beverland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Eds. 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Memorable Customer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Experiences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 - A Research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Anthology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.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Surrey i.a.: Gower Publishing Limited, pp. 25-44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Kilian, K. &amp;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Brexendorf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T. O., 2005.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Multisensuale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 Markenführung als Differenzierungs- und Erfolgsgröße.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[Online]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Available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at: http://www.markenlexikon.com/d_texte/campus_kilian_brexendorf_multisensuale_markenfuehrung_2005.pdf [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Accessed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16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December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 2016]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>
                <a:latin typeface="Helvetica 45 Light"/>
                <a:cs typeface="Arial" panose="020B0604020202020204" pitchFamily="34" charset="0"/>
              </a:rPr>
              <a:t>Lindstrom, M., 2005. Broad sensory branding.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Journal of Product &amp; Brand Management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No. 2, Vol. 14, pp. 84-87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Linxweiler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R. &amp; Siegle, A., 2008. Markenplattformen - Erlebnis für alle Sinne. In: N. O.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Herbrand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Eds. 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Schauplätze dreidimensionaler Markeninszenierung - Innovative Strategien und Erfolgsmodelle erlebnisorientierter Begegnungskommunikation.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Stuttgart: Edition Neues Fachwissen, pp. 97-118</a:t>
            </a:r>
            <a:endParaRPr lang="de-DE" sz="1200" u="sng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Gelter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H., 2007. Towards an Understanding of Experience Production. In: M. </a:t>
            </a: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Kylänen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Ed.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Articles on Experiences 4 - Digital Media &amp; Games. </a:t>
            </a: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Rovaniemi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 : Lapland Centre of Expertise for the Experience Industry (LCEEI), pp. 28-51</a:t>
            </a:r>
            <a:endParaRPr lang="de-DE" sz="1200" u="sng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64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Structure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68052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2800" dirty="0" err="1"/>
              <a:t>Relevance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Characteristics</a:t>
            </a:r>
            <a:r>
              <a:rPr lang="de-DE" sz="2800" dirty="0"/>
              <a:t> of </a:t>
            </a:r>
            <a:r>
              <a:rPr lang="de-DE" sz="2800" dirty="0" err="1"/>
              <a:t>Experiences</a:t>
            </a:r>
            <a:r>
              <a:rPr lang="de-DE" sz="2800" dirty="0"/>
              <a:t> </a:t>
            </a:r>
            <a:endParaRPr lang="de-DE" dirty="0"/>
          </a:p>
          <a:p>
            <a:pPr marL="514350" indent="-514350">
              <a:buAutoNum type="arabicPeriod"/>
            </a:pPr>
            <a:r>
              <a:rPr lang="de-DE" sz="2800" dirty="0"/>
              <a:t>Experiential Marketing 		</a:t>
            </a:r>
          </a:p>
          <a:p>
            <a:pPr lvl="2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1400" dirty="0" err="1"/>
              <a:t>as</a:t>
            </a:r>
            <a:r>
              <a:rPr lang="de-DE" sz="1400" dirty="0"/>
              <a:t> </a:t>
            </a:r>
            <a:r>
              <a:rPr lang="de-DE" sz="1400" dirty="0" err="1"/>
              <a:t>conceptual</a:t>
            </a:r>
            <a:r>
              <a:rPr lang="de-DE" sz="1400" dirty="0"/>
              <a:t> </a:t>
            </a:r>
            <a:r>
              <a:rPr lang="de-DE" sz="1400" dirty="0" err="1"/>
              <a:t>response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experience</a:t>
            </a:r>
            <a:r>
              <a:rPr lang="de-DE" sz="1400" dirty="0"/>
              <a:t> </a:t>
            </a:r>
            <a:r>
              <a:rPr lang="de-DE" sz="1400" dirty="0" err="1"/>
              <a:t>orientation</a:t>
            </a:r>
            <a:r>
              <a:rPr lang="de-DE" sz="1400" dirty="0"/>
              <a:t> of </a:t>
            </a:r>
            <a:r>
              <a:rPr lang="de-DE" sz="1400" dirty="0" err="1"/>
              <a:t>todays</a:t>
            </a:r>
            <a:r>
              <a:rPr lang="de-DE" sz="1400" dirty="0"/>
              <a:t> </a:t>
            </a:r>
            <a:r>
              <a:rPr lang="de-DE" sz="1400" dirty="0" err="1"/>
              <a:t>society</a:t>
            </a:r>
            <a:endParaRPr lang="de-DE" sz="28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2800" dirty="0"/>
              <a:t>Design Parameters </a:t>
            </a:r>
          </a:p>
          <a:p>
            <a:pPr lvl="2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1400" dirty="0"/>
              <a:t>for Customer </a:t>
            </a:r>
            <a:r>
              <a:rPr lang="de-DE" sz="1400" dirty="0" err="1"/>
              <a:t>Experiences</a:t>
            </a:r>
            <a:endParaRPr lang="de-DE" sz="1400" dirty="0"/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2800" dirty="0" err="1"/>
              <a:t>Multisensory</a:t>
            </a:r>
            <a:r>
              <a:rPr lang="de-DE" sz="2800" dirty="0"/>
              <a:t> </a:t>
            </a:r>
            <a:r>
              <a:rPr lang="de-DE" sz="2800" dirty="0" err="1"/>
              <a:t>Conveyance</a:t>
            </a:r>
            <a:r>
              <a:rPr lang="de-DE" sz="2800" dirty="0"/>
              <a:t> </a:t>
            </a:r>
          </a:p>
          <a:p>
            <a:pPr marL="1085850" lvl="2" indent="-285750">
              <a:lnSpc>
                <a:spcPct val="150000"/>
              </a:lnSpc>
              <a:buFont typeface="Symbol" panose="05050102010706020507" pitchFamily="18" charset="2"/>
              <a:buChar char="-"/>
            </a:pPr>
            <a:r>
              <a:rPr lang="de-DE" sz="1400" dirty="0"/>
              <a:t>of Customer Experience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de-DE" sz="2800" dirty="0"/>
              <a:t>Digital Transformation </a:t>
            </a:r>
          </a:p>
          <a:p>
            <a:pPr lvl="2">
              <a:buFont typeface="Symbol" panose="05050102010706020507" pitchFamily="18" charset="2"/>
              <a:buChar char="-"/>
            </a:pPr>
            <a:r>
              <a:rPr lang="de-DE" sz="1400" dirty="0"/>
              <a:t> </a:t>
            </a:r>
            <a:r>
              <a:rPr lang="de-DE" sz="1400" dirty="0" err="1"/>
              <a:t>Chances</a:t>
            </a:r>
            <a:r>
              <a:rPr lang="de-DE" sz="1400" dirty="0"/>
              <a:t> for </a:t>
            </a:r>
            <a:r>
              <a:rPr lang="de-DE" sz="1400" dirty="0" err="1"/>
              <a:t>the</a:t>
            </a:r>
            <a:r>
              <a:rPr lang="de-DE" sz="1400" dirty="0"/>
              <a:t> Design of </a:t>
            </a:r>
            <a:r>
              <a:rPr lang="de-DE" sz="1400" dirty="0" err="1"/>
              <a:t>Multisensory</a:t>
            </a:r>
            <a:r>
              <a:rPr lang="de-DE" sz="1400" dirty="0"/>
              <a:t> Customer </a:t>
            </a:r>
            <a:r>
              <a:rPr lang="de-DE" sz="1400" dirty="0" err="1"/>
              <a:t>Experiences</a:t>
            </a:r>
            <a:r>
              <a:rPr lang="de-DE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743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sz="12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Poulsson, S. H. &amp;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Kale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, S. H., 2004. 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The Experience Economy and Commercial Experiences.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The Marketing Review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No. 3, Vol. 4, pp. 267-277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Salzmann, R., 2007. 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Multimodale Erlebnisvermittlung am Point of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Sale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.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Wiesbaden: Deutscher Universitäts-Verlag. </a:t>
            </a:r>
            <a:endParaRPr lang="en-US" sz="12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>
                <a:latin typeface="Helvetica 45 Light"/>
                <a:cs typeface="Arial" panose="020B0604020202020204" pitchFamily="34" charset="0"/>
              </a:rPr>
              <a:t>Schmitt, B. H., 1999.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EXPERIENTIAL MARKETING - How to Get Customers to SENSE, FEEL, THINK, ACT, and RELATE to Your Company and Brands. 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New York: THE FREE PRESS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>
                <a:latin typeface="Helvetica 45 Light"/>
                <a:cs typeface="Arial" panose="020B0604020202020204" pitchFamily="34" charset="0"/>
              </a:rPr>
              <a:t>Schmitt, B. H., 2003.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Customer Experience Management- A revolutionary approach to connecting with your customers.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Hoboken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: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Wiley</a:t>
            </a:r>
            <a:endParaRPr lang="de-DE" sz="12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Schmitt, B. H. &amp; Mangold, M., 2004. 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Kundenerlebnis als Wettbewerbsvorteil - Mit Customer Experience Management Marken und Märkte Gewinn bringend gestalten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1st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ed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. Wiesbaden: Gabler.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Schüller, A. M., 2016. 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TOUCH. POINT. SIEG. - Kommunikation in Zeiten der digitalen Transformation.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2nd </a:t>
            </a:r>
            <a:r>
              <a:rPr lang="de-DE" sz="1200" dirty="0" err="1">
                <a:latin typeface="Helvetica 45 Light"/>
                <a:cs typeface="Arial" panose="020B0604020202020204" pitchFamily="34" charset="0"/>
              </a:rPr>
              <a:t>ed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. Offenbach: GABAL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>
                <a:latin typeface="Helvetica 45 Light"/>
                <a:cs typeface="Arial" panose="020B0604020202020204" pitchFamily="34" charset="0"/>
              </a:rPr>
              <a:t>Scott, N., Laws, E. &amp; </a:t>
            </a:r>
            <a:r>
              <a:rPr lang="en-US" sz="1200" dirty="0" err="1">
                <a:latin typeface="Helvetica 45 Light"/>
                <a:cs typeface="Arial" panose="020B0604020202020204" pitchFamily="34" charset="0"/>
              </a:rPr>
              <a:t>Boksberger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P., 2009. The Marketing of Hospitality and Leisure Experiences.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Journal of Hospitality Marketing &amp; Management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, Vol. 18, pp. 99-110</a:t>
            </a:r>
            <a:endParaRPr lang="de-DE" sz="12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200" dirty="0">
                <a:latin typeface="Helvetica 45 Light"/>
                <a:cs typeface="Arial" panose="020B0604020202020204" pitchFamily="34" charset="0"/>
              </a:rPr>
              <a:t>Smith, K. &amp; Hanover, D., 2016. </a:t>
            </a:r>
            <a:r>
              <a:rPr lang="en-US" sz="1200" i="1" dirty="0">
                <a:latin typeface="Helvetica 45 Light"/>
                <a:cs typeface="Arial" panose="020B0604020202020204" pitchFamily="34" charset="0"/>
              </a:rPr>
              <a:t>Experiential Marketing: secrets, strategies, and success stories from the world´s greatest brands. </a:t>
            </a:r>
            <a:r>
              <a:rPr lang="en-US" sz="1200" dirty="0">
                <a:latin typeface="Helvetica 45 Light"/>
                <a:cs typeface="Arial" panose="020B0604020202020204" pitchFamily="34" charset="0"/>
              </a:rPr>
              <a:t>Hoboken: Wiley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de-DE" sz="1200" dirty="0">
                <a:latin typeface="Helvetica 45 Light"/>
                <a:cs typeface="Arial" panose="020B0604020202020204" pitchFamily="34" charset="0"/>
              </a:rPr>
              <a:t>Steiner, P., 2011.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Sensory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 Branding - Grundlagen </a:t>
            </a:r>
            <a:r>
              <a:rPr lang="de-DE" sz="1200" i="1" dirty="0" err="1">
                <a:latin typeface="Helvetica 45 Light"/>
                <a:cs typeface="Arial" panose="020B0604020202020204" pitchFamily="34" charset="0"/>
              </a:rPr>
              <a:t>multisensualer</a:t>
            </a:r>
            <a:r>
              <a:rPr lang="de-DE" sz="1200" i="1" dirty="0">
                <a:latin typeface="Helvetica 45 Light"/>
                <a:cs typeface="Arial" panose="020B0604020202020204" pitchFamily="34" charset="0"/>
              </a:rPr>
              <a:t> Markenführung. </a:t>
            </a:r>
            <a:r>
              <a:rPr lang="de-DE" sz="1200" dirty="0">
                <a:latin typeface="Helvetica 45 Light"/>
                <a:cs typeface="Arial" panose="020B0604020202020204" pitchFamily="34" charset="0"/>
              </a:rPr>
              <a:t>Wiesbaden: Gabler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1250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sz="3300" dirty="0" err="1"/>
              <a:t>Photo</a:t>
            </a:r>
            <a:r>
              <a:rPr lang="de-DE" sz="3300" dirty="0"/>
              <a:t> </a:t>
            </a:r>
            <a:r>
              <a:rPr lang="de-DE" sz="3300" dirty="0" err="1"/>
              <a:t>credits</a:t>
            </a:r>
            <a:r>
              <a:rPr lang="de-DE" sz="3300" dirty="0"/>
              <a:t>:</a:t>
            </a:r>
          </a:p>
          <a:p>
            <a:pPr marL="0" indent="0">
              <a:buClr>
                <a:schemeClr val="tx1"/>
              </a:buClr>
              <a:buNone/>
            </a:pPr>
            <a:endParaRPr lang="de-DE" sz="14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300" dirty="0">
                <a:latin typeface="Helvetica 45 Light"/>
                <a:cs typeface="Arial" panose="020B0604020202020204" pitchFamily="34" charset="0"/>
              </a:rPr>
              <a:t>Logo </a:t>
            </a:r>
            <a:r>
              <a:rPr lang="de-DE" sz="1300" dirty="0" err="1">
                <a:latin typeface="Helvetica 45 Light"/>
                <a:cs typeface="Arial" panose="020B0604020202020204" pitchFamily="34" charset="0"/>
              </a:rPr>
              <a:t>Singapore</a:t>
            </a:r>
            <a:r>
              <a:rPr lang="de-DE" sz="1300" dirty="0">
                <a:latin typeface="Helvetica 45 Light"/>
                <a:cs typeface="Arial" panose="020B0604020202020204" pitchFamily="34" charset="0"/>
              </a:rPr>
              <a:t> Airlines: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e-DE" sz="1300" dirty="0">
                <a:latin typeface="Helvetica 45 Light"/>
                <a:cs typeface="Arial" panose="020B0604020202020204" pitchFamily="34" charset="0"/>
              </a:rPr>
              <a:t>http://images.google.de/imgres?imgurl=http%3A%2F%2Flogok.org%2Fwp-content%2Fuploads%2F2014%2F08%2FSingapore-Airlines-logo.png&amp;imgrefurl=http%3A%2F%2Flogok.org%2Fsingapore-airlines-logo%2F&amp;h=1200&amp;w=1600&amp;tbnid=RNYIZp6f6BU7OM%3A&amp;vet=1&amp;docid=MrAng_HljWtovM&amp;ei=5NyFWK6lJuP36ASC_7XoCg&amp;tbm=isch&amp;iact=rc&amp;uact=3&amp;dur=1929&amp;page=0&amp;start=0&amp;ndsp=26&amp;ved=0ahUKEwiup76uidjRAhXjO5oKHYJ_Da0QMwg1KAYwBg&amp;bih=913&amp;biw=1280</a:t>
            </a:r>
          </a:p>
          <a:p>
            <a:pPr marL="0" indent="0">
              <a:buClr>
                <a:schemeClr val="tx1"/>
              </a:buClr>
              <a:buNone/>
            </a:pPr>
            <a:endParaRPr lang="de-DE" sz="13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300" dirty="0">
                <a:latin typeface="Helvetica 45 Light"/>
                <a:cs typeface="Arial" panose="020B0604020202020204" pitchFamily="34" charset="0"/>
              </a:rPr>
              <a:t>Phantom </a:t>
            </a:r>
            <a:r>
              <a:rPr lang="de-DE" sz="1300" dirty="0" err="1">
                <a:latin typeface="Helvetica 45 Light"/>
                <a:cs typeface="Arial" panose="020B0604020202020204" pitchFamily="34" charset="0"/>
              </a:rPr>
              <a:t>Omni</a:t>
            </a:r>
            <a:r>
              <a:rPr lang="de-DE" sz="1300" dirty="0">
                <a:latin typeface="Helvetica 45 Light"/>
                <a:cs typeface="Arial" panose="020B0604020202020204" pitchFamily="34" charset="0"/>
              </a:rPr>
              <a:t> © </a:t>
            </a:r>
            <a:r>
              <a:rPr lang="de-DE" sz="1300" dirty="0" err="1">
                <a:latin typeface="Helvetica 45 Light"/>
                <a:cs typeface="Arial" panose="020B0604020202020204" pitchFamily="34" charset="0"/>
              </a:rPr>
              <a:t>Haptic</a:t>
            </a:r>
            <a:r>
              <a:rPr lang="de-DE" sz="1300" dirty="0">
                <a:latin typeface="Helvetica 45 Light"/>
                <a:cs typeface="Arial" panose="020B0604020202020204" pitchFamily="34" charset="0"/>
              </a:rPr>
              <a:t> Device: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e-DE" sz="1300" dirty="0">
                <a:latin typeface="Helvetica 45 Light"/>
                <a:cs typeface="Arial" panose="020B0604020202020204" pitchFamily="34" charset="0"/>
              </a:rPr>
              <a:t>https://www.researchgate.net/profile/Christoph_Fuenfzig2/publication/221231970/figure/fig1/AS:305632910561285@1449879972632/Figure-1-Haptic-Devices-the-SensAble-PHANTOM-Omni-R-is-a-serial-6DOF-input-3DOF-output.png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de-DE" sz="13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300" dirty="0" err="1">
                <a:latin typeface="Helvetica 45 Light"/>
                <a:cs typeface="Arial" panose="020B0604020202020204" pitchFamily="34" charset="0"/>
              </a:rPr>
              <a:t>iAroma</a:t>
            </a:r>
            <a:r>
              <a:rPr lang="de-DE" sz="1300" dirty="0">
                <a:latin typeface="Helvetica 45 Light"/>
                <a:cs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e-DE" sz="1300" dirty="0">
                <a:latin typeface="Helvetica 45 Light"/>
                <a:cs typeface="Arial" panose="020B0604020202020204" pitchFamily="34" charset="0"/>
              </a:rPr>
              <a:t>http://www.designboom.com/cms/images/-Z85/ia2.jpg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de-DE" sz="1300" dirty="0">
              <a:latin typeface="Helvetica 45 Ligh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300" dirty="0" err="1">
                <a:latin typeface="Helvetica 45 Light"/>
                <a:cs typeface="Arial" panose="020B0604020202020204" pitchFamily="34" charset="0"/>
              </a:rPr>
              <a:t>Ophone</a:t>
            </a:r>
            <a:r>
              <a:rPr lang="de-DE" sz="1300" dirty="0">
                <a:latin typeface="Helvetica 45 Light"/>
                <a:cs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e-DE" sz="1300" dirty="0">
                <a:latin typeface="Helvetica 45 Light"/>
                <a:cs typeface="Arial" panose="020B0604020202020204" pitchFamily="34" charset="0"/>
              </a:rPr>
              <a:t>http://icdn6.digitaltrends.com/image/ophone-vapor-communication-1-970x647-c.jpg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9571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CHARACTERISTICS AND RELEVANCE OF EXPERIENCES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u="sng" dirty="0"/>
              <a:t>Relevance</a:t>
            </a:r>
            <a:r>
              <a:rPr lang="de-AT" sz="2800" dirty="0"/>
              <a:t> of </a:t>
            </a:r>
            <a:r>
              <a:rPr lang="de-AT" sz="2800" dirty="0" err="1"/>
              <a:t>Experiences</a:t>
            </a:r>
            <a:r>
              <a:rPr lang="de-AT" sz="2800" dirty="0"/>
              <a:t>: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907361841"/>
              </p:ext>
            </p:extLst>
          </p:nvPr>
        </p:nvGraphicFramePr>
        <p:xfrm>
          <a:off x="1524000" y="224171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674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331640" y="141277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9" name="Pfeil: nach rechts 8"/>
          <p:cNvSpPr/>
          <p:nvPr/>
        </p:nvSpPr>
        <p:spPr>
          <a:xfrm>
            <a:off x="8244408" y="3941520"/>
            <a:ext cx="442392" cy="12708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u="sng" dirty="0"/>
              <a:t>Definition</a:t>
            </a:r>
            <a:r>
              <a:rPr lang="de-DE" sz="2800" dirty="0"/>
              <a:t> of </a:t>
            </a:r>
            <a:r>
              <a:rPr lang="de-DE" sz="2800" dirty="0" err="1"/>
              <a:t>Experiences</a:t>
            </a:r>
            <a:r>
              <a:rPr lang="de-DE" sz="2800" dirty="0"/>
              <a:t>:</a:t>
            </a:r>
          </a:p>
          <a:p>
            <a:pPr marL="0" indent="0" algn="ctr">
              <a:buNone/>
            </a:pPr>
            <a:endParaRPr lang="de-DE" sz="1400" b="1" dirty="0"/>
          </a:p>
          <a:p>
            <a:pPr marL="0" indent="0" algn="ctr">
              <a:buNone/>
            </a:pPr>
            <a:endParaRPr lang="de-DE" sz="1400" b="1" dirty="0"/>
          </a:p>
          <a:p>
            <a:pPr marL="0" indent="0" algn="ctr">
              <a:buNone/>
            </a:pPr>
            <a:endParaRPr lang="de-DE" sz="1400" b="1" dirty="0"/>
          </a:p>
          <a:p>
            <a:pPr marL="0" indent="0" algn="ctr">
              <a:buNone/>
            </a:pPr>
            <a:endParaRPr lang="de-DE" sz="1400" b="1" dirty="0"/>
          </a:p>
          <a:p>
            <a:pPr marL="0" indent="0" algn="ctr">
              <a:buNone/>
            </a:pPr>
            <a:endParaRPr lang="de-DE" sz="1400" b="1" dirty="0"/>
          </a:p>
          <a:p>
            <a:pPr marL="0" indent="0" algn="ctr">
              <a:lnSpc>
                <a:spcPct val="150000"/>
              </a:lnSpc>
              <a:buNone/>
            </a:pPr>
            <a:endParaRPr lang="de-DE" sz="1400" b="1" dirty="0"/>
          </a:p>
          <a:p>
            <a:pPr marL="0" indent="0" algn="ctr">
              <a:buNone/>
            </a:pPr>
            <a:r>
              <a:rPr lang="de-DE" sz="1400" b="1" dirty="0"/>
              <a:t>	</a:t>
            </a:r>
          </a:p>
          <a:p>
            <a:pPr marL="0" indent="0" algn="ctr">
              <a:buNone/>
            </a:pPr>
            <a:r>
              <a:rPr lang="de-DE" sz="1400" b="1" dirty="0"/>
              <a:t>						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331640" y="3220233"/>
            <a:ext cx="5472608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dirty="0">
                <a:latin typeface="Helvetica 45 Light"/>
              </a:rPr>
              <a:t>„Private </a:t>
            </a:r>
            <a:r>
              <a:rPr lang="de-DE" sz="2800" dirty="0" err="1">
                <a:latin typeface="Helvetica 45 Light"/>
              </a:rPr>
              <a:t>events</a:t>
            </a:r>
            <a:r>
              <a:rPr lang="de-DE" sz="2800" dirty="0">
                <a:latin typeface="Helvetica 45 Light"/>
              </a:rPr>
              <a:t> </a:t>
            </a:r>
            <a:r>
              <a:rPr lang="de-DE" sz="2800" dirty="0" err="1">
                <a:latin typeface="Helvetica 45 Light"/>
              </a:rPr>
              <a:t>that</a:t>
            </a:r>
            <a:r>
              <a:rPr lang="de-DE" sz="2800" dirty="0">
                <a:latin typeface="Helvetica 45 Light"/>
              </a:rPr>
              <a:t> </a:t>
            </a:r>
            <a:r>
              <a:rPr lang="de-DE" sz="2800" dirty="0" err="1">
                <a:latin typeface="Helvetica 45 Light"/>
              </a:rPr>
              <a:t>occur</a:t>
            </a:r>
            <a:r>
              <a:rPr lang="de-DE" sz="2800" dirty="0">
                <a:latin typeface="Helvetica 45 Light"/>
              </a:rPr>
              <a:t> in </a:t>
            </a:r>
            <a:r>
              <a:rPr lang="de-DE" sz="2800" dirty="0" err="1">
                <a:latin typeface="Helvetica 45 Light"/>
              </a:rPr>
              <a:t>response</a:t>
            </a:r>
            <a:r>
              <a:rPr lang="de-DE" sz="2800" dirty="0">
                <a:latin typeface="Helvetica 45 Light"/>
              </a:rPr>
              <a:t> </a:t>
            </a:r>
            <a:r>
              <a:rPr lang="de-DE" sz="2800" dirty="0" err="1">
                <a:latin typeface="Helvetica 45 Light"/>
              </a:rPr>
              <a:t>to</a:t>
            </a:r>
            <a:r>
              <a:rPr lang="de-DE" sz="2800" dirty="0">
                <a:latin typeface="Helvetica 45 Light"/>
              </a:rPr>
              <a:t> </a:t>
            </a:r>
            <a:r>
              <a:rPr lang="de-DE" sz="2800" dirty="0" err="1">
                <a:latin typeface="Helvetica 45 Light"/>
              </a:rPr>
              <a:t>some</a:t>
            </a:r>
            <a:r>
              <a:rPr lang="de-DE" sz="2800" dirty="0">
                <a:latin typeface="Helvetica 45 Light"/>
              </a:rPr>
              <a:t> </a:t>
            </a:r>
            <a:r>
              <a:rPr lang="de-DE" sz="2800" dirty="0" err="1">
                <a:latin typeface="Helvetica 45 Light"/>
              </a:rPr>
              <a:t>stimulation</a:t>
            </a:r>
            <a:r>
              <a:rPr lang="de-DE" sz="2800" dirty="0">
                <a:latin typeface="Helvetica 45 Light"/>
              </a:rPr>
              <a:t>“</a:t>
            </a:r>
          </a:p>
          <a:p>
            <a:pPr algn="r"/>
            <a:r>
              <a:rPr lang="de-DE" sz="1200" dirty="0">
                <a:latin typeface="Helvetica 45 Light"/>
              </a:rPr>
              <a:t>Schmitt 1999, p. 60</a:t>
            </a:r>
          </a:p>
        </p:txBody>
      </p:sp>
    </p:spTree>
    <p:extLst>
      <p:ext uri="{BB962C8B-B14F-4D97-AF65-F5344CB8AC3E}">
        <p14:creationId xmlns:p14="http://schemas.microsoft.com/office/powerpoint/2010/main" val="373643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1640" y="1700808"/>
            <a:ext cx="7355160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u="sng" dirty="0"/>
              <a:t>Characteristics</a:t>
            </a:r>
            <a:r>
              <a:rPr lang="en-GB" sz="2800" dirty="0"/>
              <a:t> of Experiences: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de-DE" sz="1800" dirty="0" err="1"/>
              <a:t>Experiences</a:t>
            </a:r>
            <a:r>
              <a:rPr lang="de-DE" sz="1800" dirty="0"/>
              <a:t> c</a:t>
            </a:r>
            <a:r>
              <a:rPr lang="en-GB" sz="1800" dirty="0" err="1"/>
              <a:t>onst</a:t>
            </a:r>
            <a:r>
              <a:rPr lang="de-DE" sz="1800" dirty="0" err="1"/>
              <a:t>itute</a:t>
            </a:r>
            <a:r>
              <a:rPr lang="de-DE" sz="1800" dirty="0"/>
              <a:t> an </a:t>
            </a:r>
            <a:r>
              <a:rPr lang="de-DE" sz="1800" b="1" dirty="0"/>
              <a:t>emotional </a:t>
            </a:r>
            <a:r>
              <a:rPr lang="de-DE" sz="1800" b="1" dirty="0" err="1"/>
              <a:t>value</a:t>
            </a:r>
            <a:r>
              <a:rPr lang="de-DE" sz="1800" b="1" dirty="0"/>
              <a:t> </a:t>
            </a:r>
          </a:p>
          <a:p>
            <a:endParaRPr lang="en-GB" sz="1800" b="1" dirty="0"/>
          </a:p>
          <a:p>
            <a:r>
              <a:rPr lang="de-DE" sz="1800" dirty="0" err="1"/>
              <a:t>Experiences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b="1" dirty="0" err="1"/>
              <a:t>unique</a:t>
            </a:r>
            <a:endParaRPr lang="de-DE" sz="1800" b="1" dirty="0"/>
          </a:p>
          <a:p>
            <a:endParaRPr lang="de-DE" sz="1800" b="1" dirty="0"/>
          </a:p>
          <a:p>
            <a:r>
              <a:rPr lang="de-DE" sz="1800" dirty="0" err="1"/>
              <a:t>Experiences</a:t>
            </a:r>
            <a:r>
              <a:rPr lang="de-DE" sz="1800" dirty="0"/>
              <a:t> </a:t>
            </a:r>
            <a:r>
              <a:rPr lang="de-DE" sz="1800" dirty="0" err="1"/>
              <a:t>require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b="1" dirty="0" err="1"/>
              <a:t>actively</a:t>
            </a:r>
            <a:r>
              <a:rPr lang="de-DE" sz="1800" b="1" dirty="0"/>
              <a:t> </a:t>
            </a:r>
            <a:r>
              <a:rPr lang="de-DE" sz="1800" b="1" dirty="0" err="1"/>
              <a:t>involve</a:t>
            </a:r>
            <a:r>
              <a:rPr lang="de-DE" sz="1800" b="1" dirty="0"/>
              <a:t> </a:t>
            </a:r>
            <a:r>
              <a:rPr lang="de-DE" sz="1800" b="1" dirty="0" err="1"/>
              <a:t>and</a:t>
            </a:r>
            <a:r>
              <a:rPr lang="de-DE" sz="1800" b="1" dirty="0"/>
              <a:t> </a:t>
            </a:r>
            <a:r>
              <a:rPr lang="de-DE" sz="1800" b="1" dirty="0" err="1"/>
              <a:t>integrate</a:t>
            </a:r>
            <a:r>
              <a:rPr lang="de-DE" sz="1800" b="1" dirty="0"/>
              <a:t> </a:t>
            </a:r>
            <a:r>
              <a:rPr lang="de-DE" sz="1800" b="1" dirty="0" err="1"/>
              <a:t>the</a:t>
            </a:r>
            <a:r>
              <a:rPr lang="de-DE" sz="1800" b="1" dirty="0"/>
              <a:t> </a:t>
            </a:r>
            <a:r>
              <a:rPr lang="de-DE" sz="1800" b="1" dirty="0" err="1"/>
              <a:t>customer</a:t>
            </a:r>
            <a:endParaRPr lang="de-DE" sz="1800" b="1" dirty="0"/>
          </a:p>
          <a:p>
            <a:endParaRPr lang="de-DE" sz="1800" b="1" dirty="0"/>
          </a:p>
          <a:p>
            <a:r>
              <a:rPr lang="de-DE" sz="1800" dirty="0" err="1"/>
              <a:t>Experiences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b="1" dirty="0" err="1"/>
              <a:t>holistic</a:t>
            </a:r>
            <a:r>
              <a:rPr lang="de-DE" sz="1800" b="1" dirty="0"/>
              <a:t> </a:t>
            </a:r>
          </a:p>
          <a:p>
            <a:endParaRPr lang="de-DE" sz="1800" b="1" dirty="0"/>
          </a:p>
          <a:p>
            <a:r>
              <a:rPr lang="de-DE" sz="1800" dirty="0" err="1"/>
              <a:t>Experiences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dirty="0" err="1"/>
              <a:t>particularly</a:t>
            </a:r>
            <a:r>
              <a:rPr lang="de-DE" sz="1800" dirty="0"/>
              <a:t> </a:t>
            </a:r>
            <a:r>
              <a:rPr lang="de-DE" sz="1800" b="1" dirty="0"/>
              <a:t>memorable </a:t>
            </a:r>
            <a:endParaRPr lang="de-DE" sz="1800" dirty="0"/>
          </a:p>
        </p:txBody>
      </p:sp>
      <p:sp>
        <p:nvSpPr>
          <p:cNvPr id="4" name="Pfeil: nach rechts 3"/>
          <p:cNvSpPr/>
          <p:nvPr/>
        </p:nvSpPr>
        <p:spPr>
          <a:xfrm>
            <a:off x="539552" y="3942000"/>
            <a:ext cx="442392" cy="12708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77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Experiential Marketing </a:t>
            </a:r>
            <a:br>
              <a:rPr lang="de-DE" dirty="0"/>
            </a:br>
            <a:r>
              <a:rPr lang="en-GB" sz="1400" dirty="0"/>
              <a:t>as conceptual response to the experience orientation of todays society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u="sng" dirty="0"/>
              <a:t>Definition: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10444" y="2805214"/>
            <a:ext cx="6923111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GB" sz="1800" dirty="0">
                <a:latin typeface="Helvetica 45 Light"/>
                <a:cs typeface="Arial" panose="020B0604020202020204" pitchFamily="34" charset="0"/>
              </a:rPr>
              <a:t>„Experiential Marketing focuses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1800" dirty="0">
                <a:latin typeface="Helvetica 45 Light"/>
                <a:cs typeface="Arial" panose="020B0604020202020204" pitchFamily="34" charset="0"/>
              </a:rPr>
              <a:t>on the usage and the consumption situation (instead of products),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1800" dirty="0">
                <a:latin typeface="Helvetica 45 Light"/>
                <a:cs typeface="Arial" panose="020B0604020202020204" pitchFamily="34" charset="0"/>
              </a:rPr>
              <a:t>on types of experiences (instead of product features),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1800" dirty="0">
                <a:latin typeface="Helvetica 45 Light"/>
                <a:cs typeface="Arial" panose="020B0604020202020204" pitchFamily="34" charset="0"/>
              </a:rPr>
              <a:t>and on bringing together and integrating the stimuli that customers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1800" dirty="0">
                <a:latin typeface="Helvetica 45 Light"/>
                <a:cs typeface="Arial" panose="020B0604020202020204" pitchFamily="34" charset="0"/>
              </a:rPr>
              <a:t> receive at all touchpoints.” </a:t>
            </a:r>
            <a:r>
              <a:rPr lang="en-GB" sz="1000" dirty="0">
                <a:latin typeface="Helvetica 45 Light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1000" dirty="0">
                <a:latin typeface="Helvetica 45 Light"/>
                <a:cs typeface="Arial" panose="020B0604020202020204" pitchFamily="34" charset="0"/>
              </a:rPr>
              <a:t>						</a:t>
            </a:r>
            <a:r>
              <a:rPr lang="de-DE" sz="1000" dirty="0">
                <a:latin typeface="Helvetica 45 Light"/>
              </a:rPr>
              <a:t>Schmitt 2003, p. 218</a:t>
            </a:r>
          </a:p>
        </p:txBody>
      </p:sp>
      <p:sp>
        <p:nvSpPr>
          <p:cNvPr id="5" name="Pfeil: nach rechts 4"/>
          <p:cNvSpPr/>
          <p:nvPr/>
        </p:nvSpPr>
        <p:spPr>
          <a:xfrm>
            <a:off x="8224670" y="3942000"/>
            <a:ext cx="442392" cy="12708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514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32000" y="1700808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de-DE" sz="2800" u="sng" dirty="0" err="1"/>
              <a:t>Tenets</a:t>
            </a:r>
            <a:r>
              <a:rPr lang="de-DE" sz="2800" u="sng" dirty="0"/>
              <a:t>:</a:t>
            </a:r>
          </a:p>
          <a:p>
            <a:pPr marL="0" indent="0">
              <a:buNone/>
            </a:pPr>
            <a:endParaRPr lang="de-DE" sz="2800" u="sng" dirty="0"/>
          </a:p>
          <a:p>
            <a:r>
              <a:rPr lang="de-DE" sz="1800" dirty="0"/>
              <a:t>Focus on </a:t>
            </a:r>
            <a:r>
              <a:rPr lang="de-DE" sz="1800" dirty="0" err="1"/>
              <a:t>customers</a:t>
            </a:r>
            <a:r>
              <a:rPr lang="en-GB" sz="1800" dirty="0">
                <a:latin typeface="Helvetica 45 Light"/>
              </a:rPr>
              <a:t>’</a:t>
            </a:r>
            <a:r>
              <a:rPr lang="de-DE" sz="1800" dirty="0"/>
              <a:t> </a:t>
            </a:r>
            <a:r>
              <a:rPr lang="de-DE" sz="1800" dirty="0" err="1"/>
              <a:t>experiences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  <a:p>
            <a:r>
              <a:rPr lang="en-US" sz="1800" dirty="0"/>
              <a:t>Customers are emotionally driven 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/>
              <a:t>Design of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consumption</a:t>
            </a:r>
            <a:r>
              <a:rPr lang="de-DE" sz="1800" dirty="0"/>
              <a:t> </a:t>
            </a:r>
            <a:r>
              <a:rPr lang="de-DE" sz="1800" dirty="0" err="1"/>
              <a:t>situation</a:t>
            </a:r>
            <a:r>
              <a:rPr lang="de-DE" sz="1800" dirty="0"/>
              <a:t> </a:t>
            </a:r>
          </a:p>
          <a:p>
            <a:endParaRPr lang="de-DE" sz="1800" dirty="0"/>
          </a:p>
          <a:p>
            <a:r>
              <a:rPr lang="de-DE" sz="1800" dirty="0" err="1"/>
              <a:t>Methods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 </a:t>
            </a:r>
            <a:r>
              <a:rPr lang="de-DE" sz="1800" dirty="0" err="1"/>
              <a:t>tools</a:t>
            </a:r>
            <a:r>
              <a:rPr lang="de-DE" sz="1800" dirty="0"/>
              <a:t> </a:t>
            </a:r>
            <a:r>
              <a:rPr lang="de-DE" sz="1800" dirty="0" err="1"/>
              <a:t>are</a:t>
            </a:r>
            <a:r>
              <a:rPr lang="de-DE" sz="1800" dirty="0"/>
              <a:t> </a:t>
            </a:r>
            <a:r>
              <a:rPr lang="de-DE" sz="1800" dirty="0" err="1"/>
              <a:t>eclectic</a:t>
            </a:r>
            <a:r>
              <a:rPr lang="de-DE" sz="1800" dirty="0"/>
              <a:t> </a:t>
            </a:r>
            <a:endParaRPr lang="de-DE" sz="1800" b="1" dirty="0"/>
          </a:p>
          <a:p>
            <a:pPr marL="0" indent="0">
              <a:buNone/>
            </a:pPr>
            <a:endParaRPr lang="de-DE" sz="1400" b="1" dirty="0"/>
          </a:p>
          <a:p>
            <a:pPr marL="0" indent="0">
              <a:buNone/>
            </a:pPr>
            <a:r>
              <a:rPr lang="de-DE" sz="1800" b="1" dirty="0" err="1"/>
              <a:t>Aim</a:t>
            </a:r>
            <a:r>
              <a:rPr lang="de-DE" sz="1800" b="1" dirty="0"/>
              <a:t>: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979712" y="5218363"/>
            <a:ext cx="668604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800" dirty="0">
                <a:latin typeface="Helvetica 45 Light"/>
              </a:rPr>
              <a:t>Creation of holistic customer experiences    </a:t>
            </a:r>
          </a:p>
          <a:p>
            <a:pPr algn="ctr">
              <a:lnSpc>
                <a:spcPct val="150000"/>
              </a:lnSpc>
            </a:pPr>
            <a:r>
              <a:rPr lang="en-GB" sz="1800" dirty="0">
                <a:latin typeface="Helvetica 45 Light"/>
              </a:rPr>
              <a:t>     </a:t>
            </a:r>
            <a:r>
              <a:rPr lang="en-GB" sz="1800" u="sng" dirty="0">
                <a:latin typeface="Helvetica 45 Light"/>
              </a:rPr>
              <a:t>anchoring a company’s offer in the customer’s mind</a:t>
            </a:r>
            <a:endParaRPr lang="de-DE" sz="1800" dirty="0">
              <a:latin typeface="Helvetica 45 Light"/>
            </a:endParaRPr>
          </a:p>
        </p:txBody>
      </p:sp>
      <p:sp>
        <p:nvSpPr>
          <p:cNvPr id="6" name="Pfeil: nach rechts 5"/>
          <p:cNvSpPr/>
          <p:nvPr/>
        </p:nvSpPr>
        <p:spPr>
          <a:xfrm>
            <a:off x="539552" y="3942000"/>
            <a:ext cx="442392" cy="127086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2195736" y="587727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78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007570"/>
              </p:ext>
            </p:extLst>
          </p:nvPr>
        </p:nvGraphicFramePr>
        <p:xfrm>
          <a:off x="462342" y="2628727"/>
          <a:ext cx="8227628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814">
                  <a:extLst>
                    <a:ext uri="{9D8B030D-6E8A-4147-A177-3AD203B41FA5}">
                      <a16:colId xmlns:a16="http://schemas.microsoft.com/office/drawing/2014/main" val="1579848663"/>
                    </a:ext>
                  </a:extLst>
                </a:gridCol>
                <a:gridCol w="4113814">
                  <a:extLst>
                    <a:ext uri="{9D8B030D-6E8A-4147-A177-3AD203B41FA5}">
                      <a16:colId xmlns:a16="http://schemas.microsoft.com/office/drawing/2014/main" val="1127971667"/>
                    </a:ext>
                  </a:extLst>
                </a:gridCol>
              </a:tblGrid>
              <a:tr h="711043">
                <a:tc>
                  <a:txBody>
                    <a:bodyPr/>
                    <a:lstStyle/>
                    <a:p>
                      <a:r>
                        <a:rPr lang="de-DE" sz="2800" b="0" dirty="0">
                          <a:latin typeface="Helvetica 45 Light"/>
                        </a:rPr>
                        <a:t>SEMs</a:t>
                      </a:r>
                    </a:p>
                    <a:p>
                      <a:r>
                        <a:rPr lang="de-DE" sz="1400" b="0" dirty="0">
                          <a:latin typeface="Helvetica 45 Light"/>
                        </a:rPr>
                        <a:t>(Strategic Experiential Modules)</a:t>
                      </a:r>
                    </a:p>
                  </a:txBody>
                  <a:tcPr marL="92493" marR="92493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b="0" noProof="0" dirty="0">
                          <a:latin typeface="Helvetica 45 Light"/>
                        </a:rPr>
                        <a:t>ExPros</a:t>
                      </a:r>
                      <a:r>
                        <a:rPr lang="de-DE" sz="2800" b="0" baseline="0" dirty="0">
                          <a:latin typeface="Helvetica 45 Light"/>
                        </a:rPr>
                        <a:t> </a:t>
                      </a:r>
                    </a:p>
                    <a:p>
                      <a:r>
                        <a:rPr lang="de-DE" sz="1400" b="0" baseline="0" dirty="0">
                          <a:latin typeface="Helvetica 45 Light"/>
                        </a:rPr>
                        <a:t>(Experience Providers)</a:t>
                      </a:r>
                      <a:endParaRPr lang="de-DE" sz="1400" b="0" dirty="0">
                        <a:latin typeface="Helvetica 45 Light"/>
                      </a:endParaRPr>
                    </a:p>
                  </a:txBody>
                  <a:tcPr marL="92493" marR="92493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988302"/>
                  </a:ext>
                </a:extLst>
              </a:tr>
              <a:tr h="2897543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u="sng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F</a:t>
                      </a:r>
                      <a:r>
                        <a:rPr lang="en-GB" sz="1800" u="sng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ive</a:t>
                      </a:r>
                      <a:r>
                        <a:rPr lang="en-GB" sz="1800" u="sng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 types of experiences: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Affective</a:t>
                      </a: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 experiences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Creative-cognitive</a:t>
                      </a:r>
                      <a:r>
                        <a:rPr lang="en-GB" sz="180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 experiences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Physical</a:t>
                      </a: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 experiences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Social</a:t>
                      </a: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 experiences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Sensory</a:t>
                      </a: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 experiences</a:t>
                      </a:r>
                      <a:endParaRPr lang="en-GB" sz="1800" noProof="0" dirty="0">
                        <a:solidFill>
                          <a:schemeClr val="bg1"/>
                        </a:solidFill>
                        <a:latin typeface="Helvetica 45 Light"/>
                      </a:endParaRPr>
                    </a:p>
                  </a:txBody>
                  <a:tcPr marL="92493" marR="92493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Communications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Visual and verbal identity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Product presence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Cobranding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Spatial environments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Electronic media</a:t>
                      </a:r>
                    </a:p>
                    <a:p>
                      <a:pPr marL="742950" lvl="1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800" baseline="0" noProof="0" dirty="0">
                          <a:solidFill>
                            <a:schemeClr val="bg1"/>
                          </a:solidFill>
                          <a:latin typeface="Helvetica 45 Light"/>
                        </a:rPr>
                        <a:t>People</a:t>
                      </a:r>
                    </a:p>
                  </a:txBody>
                  <a:tcPr marL="92493" marR="92493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213403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57200" y="1699200"/>
            <a:ext cx="8230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Helvetica 45 Light"/>
              </a:rPr>
              <a:t>Strategic Experiential Modules &amp; Experience Providers:</a:t>
            </a:r>
          </a:p>
        </p:txBody>
      </p:sp>
    </p:spTree>
    <p:extLst>
      <p:ext uri="{BB962C8B-B14F-4D97-AF65-F5344CB8AC3E}">
        <p14:creationId xmlns:p14="http://schemas.microsoft.com/office/powerpoint/2010/main" val="117449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Design Parameters </a:t>
            </a:r>
            <a:br>
              <a:rPr lang="de-DE" dirty="0"/>
            </a:br>
            <a:r>
              <a:rPr lang="de-DE" sz="1400" dirty="0"/>
              <a:t>for </a:t>
            </a:r>
            <a:r>
              <a:rPr lang="de-DE" sz="1400" dirty="0" err="1"/>
              <a:t>the</a:t>
            </a:r>
            <a:r>
              <a:rPr lang="de-DE" sz="1400" dirty="0"/>
              <a:t> Customer Experience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1400" u="sng" dirty="0"/>
          </a:p>
          <a:p>
            <a:pPr marL="0" indent="0">
              <a:buNone/>
            </a:pPr>
            <a:r>
              <a:rPr lang="de-DE" sz="1800" u="sng" dirty="0"/>
              <a:t>Memorable </a:t>
            </a:r>
            <a:r>
              <a:rPr lang="en-GB" sz="1800" u="sng" dirty="0"/>
              <a:t>and Compelling Customer Experiences …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de-DE" sz="1800" dirty="0"/>
              <a:t>… </a:t>
            </a:r>
            <a:r>
              <a:rPr lang="en-GB" sz="1800" dirty="0"/>
              <a:t>require the </a:t>
            </a:r>
            <a:r>
              <a:rPr lang="en-GB" sz="1800" b="1" dirty="0"/>
              <a:t>compliance of immaterial and material elements </a:t>
            </a:r>
            <a:r>
              <a:rPr lang="en-GB" sz="1800" dirty="0"/>
              <a:t>of the        </a:t>
            </a:r>
          </a:p>
          <a:p>
            <a:pPr marL="0" indent="0">
              <a:buNone/>
            </a:pPr>
            <a:r>
              <a:rPr lang="en-GB" sz="1800" dirty="0"/>
              <a:t>          experience setting</a:t>
            </a:r>
          </a:p>
          <a:p>
            <a:pPr marL="0" indent="0">
              <a:buNone/>
            </a:pPr>
            <a:endParaRPr lang="de-DE" sz="1800" dirty="0"/>
          </a:p>
          <a:p>
            <a:r>
              <a:rPr lang="en-US" sz="1800" dirty="0"/>
              <a:t>… </a:t>
            </a:r>
            <a:r>
              <a:rPr lang="en-US" sz="1800" b="1" dirty="0"/>
              <a:t>appeal to the customers’ lifestyles </a:t>
            </a:r>
            <a:r>
              <a:rPr lang="en-US" sz="1800" dirty="0"/>
              <a:t>and take their particular needs into          </a:t>
            </a:r>
          </a:p>
          <a:p>
            <a:pPr marL="0" indent="0">
              <a:buNone/>
            </a:pPr>
            <a:r>
              <a:rPr lang="en-US" sz="1800" dirty="0"/>
              <a:t>          account </a:t>
            </a:r>
            <a:endParaRPr lang="de-DE" sz="1800" dirty="0"/>
          </a:p>
          <a:p>
            <a:endParaRPr lang="de-DE" sz="1800" dirty="0"/>
          </a:p>
          <a:p>
            <a:r>
              <a:rPr lang="en-US" sz="1800" dirty="0"/>
              <a:t>… are </a:t>
            </a:r>
            <a:r>
              <a:rPr lang="en-US" sz="1800" b="1" dirty="0"/>
              <a:t>inherently personal </a:t>
            </a:r>
            <a:r>
              <a:rPr lang="en-US" sz="1800" dirty="0"/>
              <a:t>and at the same time appeal to a multitude of      </a:t>
            </a:r>
          </a:p>
          <a:p>
            <a:pPr marL="0" indent="0">
              <a:buNone/>
            </a:pPr>
            <a:r>
              <a:rPr lang="en-US" sz="1800" dirty="0"/>
              <a:t>          customers </a:t>
            </a:r>
          </a:p>
          <a:p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dirty="0"/>
              <a:t>… include </a:t>
            </a:r>
            <a:r>
              <a:rPr lang="en-US" sz="1800" b="1" dirty="0"/>
              <a:t>elements of novelty and surprise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54827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master_template_ISCONTOUR_2017</Template>
  <TotalTime>0</TotalTime>
  <Words>1048</Words>
  <Application>Microsoft Office PowerPoint</Application>
  <PresentationFormat>Bildschirmpräsentation (4:3)</PresentationFormat>
  <Paragraphs>224</Paragraphs>
  <Slides>21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Arial</vt:lpstr>
      <vt:lpstr>Helvetica 45 Light</vt:lpstr>
      <vt:lpstr>Calibri</vt:lpstr>
      <vt:lpstr>Wingdings</vt:lpstr>
      <vt:lpstr>Symbol</vt:lpstr>
      <vt:lpstr>ヒラギノ角ゴ Pro W3</vt:lpstr>
      <vt:lpstr>Larissa</vt:lpstr>
      <vt:lpstr>Experiential Marketing in Services – Designing Multisensory Customer Experiences</vt:lpstr>
      <vt:lpstr>Structure</vt:lpstr>
      <vt:lpstr>CHARACTERISTICS AND RELEVANCE OF EXPERIENCES</vt:lpstr>
      <vt:lpstr>PowerPoint-Präsentation</vt:lpstr>
      <vt:lpstr>PowerPoint-Präsentation</vt:lpstr>
      <vt:lpstr>Experiential Marketing  as conceptual response to the experience orientation of todays society </vt:lpstr>
      <vt:lpstr>PowerPoint-Präsentation</vt:lpstr>
      <vt:lpstr>PowerPoint-Präsentation</vt:lpstr>
      <vt:lpstr>Design Parameters  for the Customer Experience </vt:lpstr>
      <vt:lpstr>PowerPoint-Präsentation</vt:lpstr>
      <vt:lpstr>Multisensory Conveyance  of Customer Experience </vt:lpstr>
      <vt:lpstr>PowerPoint-Präsentation</vt:lpstr>
      <vt:lpstr>Digital Transformation</vt:lpstr>
      <vt:lpstr>PowerPoint-Präsentation</vt:lpstr>
      <vt:lpstr>PowerPoint-Präsentation</vt:lpstr>
      <vt:lpstr>PowerPoint-Präsentation</vt:lpstr>
      <vt:lpstr>PowerPoint-Präsentation</vt:lpstr>
      <vt:lpstr>Discussion</vt:lpstr>
      <vt:lpstr>Bibliography </vt:lpstr>
      <vt:lpstr>PowerPoint-Präsentation</vt:lpstr>
      <vt:lpstr>PowerPoint-Präsentation</vt:lpstr>
    </vt:vector>
  </TitlesOfParts>
  <Company>Fachhochschule Salzburg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Experiential Marketing in Services – Designing Multisensory Customer Experiences</dc:title>
  <dc:creator>Svenja</dc:creator>
  <cp:lastModifiedBy>Svenja</cp:lastModifiedBy>
  <cp:revision>121</cp:revision>
  <dcterms:created xsi:type="dcterms:W3CDTF">2017-04-22T16:16:36Z</dcterms:created>
  <dcterms:modified xsi:type="dcterms:W3CDTF">2017-05-12T17:37:29Z</dcterms:modified>
</cp:coreProperties>
</file>