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60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70" r:id="rId14"/>
    <p:sldId id="271" r:id="rId15"/>
    <p:sldId id="35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5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990033"/>
    <a:srgbClr val="64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7"/>
    <p:restoredTop sz="90950"/>
  </p:normalViewPr>
  <p:slideViewPr>
    <p:cSldViewPr>
      <p:cViewPr>
        <p:scale>
          <a:sx n="90" d="100"/>
          <a:sy n="90" d="100"/>
        </p:scale>
        <p:origin x="1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2243489114814"/>
          <c:y val="0.202766033342959"/>
          <c:w val="0.897169"/>
          <c:h val="0.69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Incomplete answer</c:v>
                </c:pt>
              </c:strCache>
            </c:strRef>
          </c:tx>
          <c:spPr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50800" dist="25400" dir="5400000" algn="tl">
                <a:srgbClr val="333333">
                  <a:alpha val="50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Control group</c:v>
                </c:pt>
                <c:pt idx="1">
                  <c:v>Experimental group 1</c:v>
                </c:pt>
                <c:pt idx="2">
                  <c:v>Experimental group 2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18.0</c:v>
                </c:pt>
                <c:pt idx="1">
                  <c:v>22.0</c:v>
                </c:pt>
                <c:pt idx="2">
                  <c:v>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03-4826-B704-A2771CF887B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Wrong answer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25400" dir="5400000" algn="tl">
                <a:srgbClr val="333333">
                  <a:alpha val="50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Control group</c:v>
                </c:pt>
                <c:pt idx="1">
                  <c:v>Experimental group 1</c:v>
                </c:pt>
                <c:pt idx="2">
                  <c:v>Experimental group 2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7.0</c:v>
                </c:pt>
                <c:pt idx="1">
                  <c:v>2.0</c:v>
                </c:pt>
                <c:pt idx="2">
                  <c:v>16.0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03-4826-B704-A2771CF88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1274466128"/>
        <c:axId val="-1274463808"/>
      </c:barChart>
      <c:catAx>
        <c:axId val="-1274466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A0A0A">
                <a:alpha val="80000"/>
              </a:srgbClr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57443A"/>
                </a:solidFill>
                <a:latin typeface="Avenir Next Medium"/>
              </a:defRPr>
            </a:pPr>
            <a:endParaRPr lang="zh-CN"/>
          </a:p>
        </c:txPr>
        <c:crossAx val="-1274463808"/>
        <c:crosses val="autoZero"/>
        <c:auto val="1"/>
        <c:lblAlgn val="ctr"/>
        <c:lblOffset val="100"/>
        <c:noMultiLvlLbl val="1"/>
      </c:catAx>
      <c:valAx>
        <c:axId val="-127446380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5A5A59">
                  <a:alpha val="80000"/>
                </a:srgbClr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A0A0A">
                <a:alpha val="80000"/>
              </a:srgbClr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57443A"/>
                </a:solidFill>
                <a:latin typeface="Avenir Next Medium"/>
              </a:defRPr>
            </a:pPr>
            <a:endParaRPr lang="zh-CN"/>
          </a:p>
        </c:txPr>
        <c:crossAx val="-1274466128"/>
        <c:crosses val="autoZero"/>
        <c:crossBetween val="between"/>
        <c:majorUnit val="5.0"/>
        <c:minorUnit val="3.0"/>
      </c:valAx>
      <c:spPr>
        <a:noFill/>
        <a:ln w="12700" cap="flat">
          <a:solidFill>
            <a:srgbClr val="0A0A0A">
              <a:alpha val="80000"/>
            </a:srgbClr>
          </a:solidFill>
          <a:prstDash val="solid"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621642"/>
          <c:y val="0.0"/>
          <c:w val="0.888476"/>
          <c:h val="0.085483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57443A"/>
              </a:solidFill>
              <a:latin typeface="Avenir Next Medium"/>
            </a:defRPr>
          </a:pPr>
          <a:endParaRPr lang="zh-C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2243489114814"/>
          <c:y val="0.202766033342959"/>
          <c:w val="0.897169"/>
          <c:h val="0.69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Incomplete answer</c:v>
                </c:pt>
              </c:strCache>
            </c:strRef>
          </c:tx>
          <c:spPr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50800" dist="25400" dir="5400000" algn="tl">
                <a:srgbClr val="333333">
                  <a:alpha val="50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Control group</c:v>
                </c:pt>
                <c:pt idx="1">
                  <c:v>Experimental group 1</c:v>
                </c:pt>
                <c:pt idx="2">
                  <c:v>Experimental group 2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18.0</c:v>
                </c:pt>
                <c:pt idx="1">
                  <c:v>22.0</c:v>
                </c:pt>
                <c:pt idx="2">
                  <c:v>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03-4826-B704-A2771CF887B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Wrong answer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25400" dir="5400000" algn="tl">
                <a:srgbClr val="333333">
                  <a:alpha val="50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Control group</c:v>
                </c:pt>
                <c:pt idx="1">
                  <c:v>Experimental group 1</c:v>
                </c:pt>
                <c:pt idx="2">
                  <c:v>Experimental group 2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7.0</c:v>
                </c:pt>
                <c:pt idx="1">
                  <c:v>2.0</c:v>
                </c:pt>
                <c:pt idx="2">
                  <c:v>16.0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03-4826-B704-A2771CF88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1274112944"/>
        <c:axId val="-1274110896"/>
      </c:barChart>
      <c:catAx>
        <c:axId val="-1274112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A0A0A">
                <a:alpha val="80000"/>
              </a:srgbClr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57443A"/>
                </a:solidFill>
                <a:latin typeface="Avenir Next Medium"/>
              </a:defRPr>
            </a:pPr>
            <a:endParaRPr lang="zh-CN"/>
          </a:p>
        </c:txPr>
        <c:crossAx val="-1274110896"/>
        <c:crosses val="autoZero"/>
        <c:auto val="1"/>
        <c:lblAlgn val="ctr"/>
        <c:lblOffset val="100"/>
        <c:noMultiLvlLbl val="1"/>
      </c:catAx>
      <c:valAx>
        <c:axId val="-127411089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5A5A59">
                  <a:alpha val="80000"/>
                </a:srgbClr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A0A0A">
                <a:alpha val="80000"/>
              </a:srgbClr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57443A"/>
                </a:solidFill>
                <a:latin typeface="Avenir Next Medium"/>
              </a:defRPr>
            </a:pPr>
            <a:endParaRPr lang="zh-CN"/>
          </a:p>
        </c:txPr>
        <c:crossAx val="-1274112944"/>
        <c:crosses val="autoZero"/>
        <c:crossBetween val="between"/>
        <c:majorUnit val="5.0"/>
        <c:minorUnit val="3.0"/>
      </c:valAx>
      <c:spPr>
        <a:noFill/>
        <a:ln w="12700" cap="flat">
          <a:solidFill>
            <a:srgbClr val="0A0A0A">
              <a:alpha val="80000"/>
            </a:srgbClr>
          </a:solidFill>
          <a:prstDash val="solid"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621642"/>
          <c:y val="0.0"/>
          <c:w val="0.888476"/>
          <c:h val="0.085483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57443A"/>
              </a:solidFill>
              <a:latin typeface="Avenir Next Medium"/>
            </a:defRPr>
          </a:pPr>
          <a:endParaRPr lang="zh-C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12.05.17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66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1988840"/>
            <a:ext cx="7776864" cy="1470025"/>
          </a:xfrm>
          <a:ln>
            <a:noFill/>
          </a:ln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 err="1" smtClean="0"/>
              <a:t>Presentation</a:t>
            </a:r>
            <a:r>
              <a:rPr lang="de-DE" dirty="0" smtClean="0"/>
              <a:t> Title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3789040"/>
            <a:ext cx="5904656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Name, University, Country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52741"/>
            <a:ext cx="2376264" cy="1584734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683568" y="3573016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www.tourism-student-conference.com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4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Heading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 smtClean="0"/>
              <a:t>Write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AT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67543" y="1556792"/>
            <a:ext cx="82089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F933-4CCF-400C-B85E-213ACAFF80D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6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Heading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8FEE-CBF9-453D-A54B-9C8A6133C25E}" type="slidenum">
              <a:rPr lang="de-DE" smtClean="0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467543" y="1556792"/>
            <a:ext cx="82089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6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A6201-6C0A-45C0-A20A-D4D777C995B7}" type="slidenum">
              <a:rPr lang="de-DE" smtClean="0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5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7348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45 Light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F933-4CCF-400C-B85E-213ACAFF80D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83944"/>
            <a:ext cx="1558615" cy="554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381328"/>
            <a:ext cx="155861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0" r:id="rId3"/>
    <p:sldLayoutId id="2147483691" r:id="rId4"/>
    <p:sldLayoutId id="214748369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earthjustice.org/sites/default/files/wine-pour_gago-image-istock-800.jpg"/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39" y="1711604"/>
            <a:ext cx="3787761" cy="5146396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SHI YUE</a:t>
            </a:r>
          </a:p>
          <a:p>
            <a:r>
              <a:rPr lang="de-AT" dirty="0" smtClean="0"/>
              <a:t>Institute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Tourism</a:t>
            </a:r>
            <a:r>
              <a:rPr lang="de-AT" dirty="0" smtClean="0"/>
              <a:t> Studies,</a:t>
            </a:r>
          </a:p>
          <a:p>
            <a:r>
              <a:rPr lang="de-AT" dirty="0" smtClean="0"/>
              <a:t>Macao, China</a:t>
            </a:r>
            <a:endParaRPr lang="de-AT" dirty="0"/>
          </a:p>
        </p:txBody>
      </p:sp>
      <p:sp>
        <p:nvSpPr>
          <p:cNvPr id="4" name="Shape 122"/>
          <p:cNvSpPr txBox="1">
            <a:spLocks/>
          </p:cNvSpPr>
          <p:nvPr/>
        </p:nvSpPr>
        <p:spPr>
          <a:xfrm>
            <a:off x="683568" y="1844824"/>
            <a:ext cx="5724863" cy="10575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fontAlgn="auto">
              <a:spcAft>
                <a:spcPts val="0"/>
              </a:spcAft>
              <a:defRPr>
                <a:effectLst/>
              </a:defRPr>
            </a:pPr>
            <a:r>
              <a:rPr lang="en-US" sz="2531" smtClean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INFLUENCE OF EXTRINSIC CUES ON WINE PERCEPTION AND CONSUMER BEHAVIORS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 txBox="1">
            <a:spLocks/>
          </p:cNvSpPr>
          <p:nvPr/>
        </p:nvSpPr>
        <p:spPr>
          <a:xfrm>
            <a:off x="1327869" y="2490830"/>
            <a:ext cx="1478756" cy="38576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969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</a:t>
            </a:r>
            <a:endParaRPr lang="en-US" sz="1969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22"/>
          <p:cNvSpPr txBox="1">
            <a:spLocks/>
          </p:cNvSpPr>
          <p:nvPr/>
        </p:nvSpPr>
        <p:spPr>
          <a:xfrm>
            <a:off x="3532878" y="2499520"/>
            <a:ext cx="1736414" cy="385763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969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EXPERIMENTAL</a:t>
            </a:r>
            <a:r>
              <a:rPr lang="en-US" sz="1687" b="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Shape 122"/>
          <p:cNvSpPr txBox="1">
            <a:spLocks/>
          </p:cNvSpPr>
          <p:nvPr/>
        </p:nvSpPr>
        <p:spPr>
          <a:xfrm>
            <a:off x="6160016" y="2480625"/>
            <a:ext cx="1694291" cy="385763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457200" eaLnBrk="1" hangingPunct="1">
              <a:spcBef>
                <a:spcPct val="0"/>
              </a:spcBef>
              <a:defRPr sz="2800" b="1" kern="1200">
                <a:solidFill>
                  <a:srgbClr val="151515"/>
                </a:solidFill>
                <a:effectLst/>
                <a:latin typeface="Calibri Light" panose="020F0302020204030204" pitchFamily="34" charset="0"/>
                <a:ea typeface="Athelas"/>
                <a:cs typeface="Calibri Light" panose="020F0302020204030204" pitchFamily="34" charset="0"/>
              </a:defRPr>
            </a:lvl1pPr>
          </a:lstStyle>
          <a:p>
            <a:r>
              <a:rPr lang="en-US" sz="1969" dirty="0"/>
              <a:t>EXPERIMENTAL </a:t>
            </a:r>
          </a:p>
        </p:txBody>
      </p:sp>
      <p:sp>
        <p:nvSpPr>
          <p:cNvPr id="5" name="Rectangle 14"/>
          <p:cNvSpPr/>
          <p:nvPr/>
        </p:nvSpPr>
        <p:spPr>
          <a:xfrm>
            <a:off x="1369820" y="2805568"/>
            <a:ext cx="823944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</a:t>
            </a:r>
            <a:endParaRPr lang="en-US" sz="1687" dirty="0"/>
          </a:p>
        </p:txBody>
      </p:sp>
      <p:sp>
        <p:nvSpPr>
          <p:cNvPr id="6" name="Rectangle 15"/>
          <p:cNvSpPr/>
          <p:nvPr/>
        </p:nvSpPr>
        <p:spPr>
          <a:xfrm>
            <a:off x="3580839" y="2805568"/>
            <a:ext cx="982641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1</a:t>
            </a:r>
            <a:endParaRPr lang="en-US" sz="1687" dirty="0"/>
          </a:p>
        </p:txBody>
      </p:sp>
      <p:sp>
        <p:nvSpPr>
          <p:cNvPr id="7" name="Rectangle 16"/>
          <p:cNvSpPr/>
          <p:nvPr/>
        </p:nvSpPr>
        <p:spPr>
          <a:xfrm>
            <a:off x="6234103" y="2805568"/>
            <a:ext cx="982641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2</a:t>
            </a:r>
            <a:endParaRPr lang="en-US" sz="1687" dirty="0"/>
          </a:p>
        </p:txBody>
      </p:sp>
      <p:sp>
        <p:nvSpPr>
          <p:cNvPr id="8" name="矩形 5"/>
          <p:cNvSpPr/>
          <p:nvPr/>
        </p:nvSpPr>
        <p:spPr>
          <a:xfrm>
            <a:off x="1369820" y="3084625"/>
            <a:ext cx="755636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N=25</a:t>
            </a:r>
          </a:p>
        </p:txBody>
      </p:sp>
      <p:sp>
        <p:nvSpPr>
          <p:cNvPr id="9" name="矩形 5"/>
          <p:cNvSpPr/>
          <p:nvPr/>
        </p:nvSpPr>
        <p:spPr>
          <a:xfrm>
            <a:off x="3580839" y="3094331"/>
            <a:ext cx="1279193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N=24</a:t>
            </a:r>
            <a:endParaRPr lang="en-US" altLang="zh-CN" sz="1969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矩形 5"/>
          <p:cNvSpPr/>
          <p:nvPr/>
        </p:nvSpPr>
        <p:spPr>
          <a:xfrm>
            <a:off x="6234103" y="3094331"/>
            <a:ext cx="1362233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N=25</a:t>
            </a:r>
          </a:p>
        </p:txBody>
      </p:sp>
      <p:sp>
        <p:nvSpPr>
          <p:cNvPr id="11" name="矩形 5"/>
          <p:cNvSpPr/>
          <p:nvPr/>
        </p:nvSpPr>
        <p:spPr>
          <a:xfrm>
            <a:off x="3580839" y="3462220"/>
            <a:ext cx="1746060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>
                <a:latin typeface="Calibri Light" panose="020F0302020204030204" pitchFamily="34" charset="0"/>
                <a:cs typeface="Calibri Light" panose="020F0302020204030204" pitchFamily="34" charset="0"/>
              </a:rPr>
              <a:t>Price </a:t>
            </a:r>
            <a:r>
              <a:rPr lang="en-US" altLang="zh-CN" sz="1969" smtClean="0">
                <a:latin typeface="Calibri Light" panose="020F0302020204030204" pitchFamily="34" charset="0"/>
                <a:cs typeface="Calibri Light" panose="020F0302020204030204" pitchFamily="34" charset="0"/>
              </a:rPr>
              <a:t>influence</a:t>
            </a:r>
            <a:endParaRPr lang="en-US" altLang="zh-CN" sz="1969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RESEARCH DESIGN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5"/>
          <p:cNvSpPr/>
          <p:nvPr/>
        </p:nvSpPr>
        <p:spPr>
          <a:xfrm>
            <a:off x="3590158" y="3820958"/>
            <a:ext cx="1746060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MOP 800</a:t>
            </a:r>
          </a:p>
        </p:txBody>
      </p:sp>
      <p:sp>
        <p:nvSpPr>
          <p:cNvPr id="14" name="矩形 5"/>
          <p:cNvSpPr/>
          <p:nvPr/>
        </p:nvSpPr>
        <p:spPr>
          <a:xfrm>
            <a:off x="6234103" y="3510276"/>
            <a:ext cx="1746060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Wine expert</a:t>
            </a:r>
            <a:endParaRPr lang="en-US" altLang="zh-CN" sz="1969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33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EXPERT OPINIONS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22"/>
          <p:cNvSpPr>
            <a:spLocks noGrp="1"/>
          </p:cNvSpPr>
          <p:nvPr>
            <p:ph type="title"/>
          </p:nvPr>
        </p:nvSpPr>
        <p:spPr>
          <a:xfrm>
            <a:off x="1665553" y="1953286"/>
            <a:ext cx="2105705" cy="518861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00000"/>
              </a:lnSpc>
              <a:defRPr sz="4000" b="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WINE QUALITY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5"/>
          <p:cNvSpPr/>
          <p:nvPr/>
        </p:nvSpPr>
        <p:spPr>
          <a:xfrm>
            <a:off x="1847252" y="2664211"/>
            <a:ext cx="235544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Appearance	</a:t>
            </a:r>
          </a:p>
        </p:txBody>
      </p:sp>
      <p:sp>
        <p:nvSpPr>
          <p:cNvPr id="5" name="矩形 5"/>
          <p:cNvSpPr/>
          <p:nvPr/>
        </p:nvSpPr>
        <p:spPr>
          <a:xfrm>
            <a:off x="1847252" y="3324247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Aroma</a:t>
            </a:r>
          </a:p>
        </p:txBody>
      </p:sp>
      <p:sp>
        <p:nvSpPr>
          <p:cNvPr id="6" name="矩形 5"/>
          <p:cNvSpPr/>
          <p:nvPr/>
        </p:nvSpPr>
        <p:spPr>
          <a:xfrm>
            <a:off x="1847252" y="4027076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Flavor</a:t>
            </a:r>
          </a:p>
        </p:txBody>
      </p:sp>
      <p:sp>
        <p:nvSpPr>
          <p:cNvPr id="7" name="矩形 6"/>
          <p:cNvSpPr/>
          <p:nvPr/>
        </p:nvSpPr>
        <p:spPr>
          <a:xfrm>
            <a:off x="1847252" y="4675576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Overall quality</a:t>
            </a:r>
          </a:p>
        </p:txBody>
      </p:sp>
      <p:pic>
        <p:nvPicPr>
          <p:cNvPr id="8" name="Picture 2" descr="http://escueladelossentidos.cl/wp-content/themes/bootpress/images/foto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1873" y="2312790"/>
            <a:ext cx="4292125" cy="4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77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EXPERT OPINIONS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22"/>
          <p:cNvSpPr>
            <a:spLocks noGrp="1"/>
          </p:cNvSpPr>
          <p:nvPr>
            <p:ph type="title"/>
          </p:nvPr>
        </p:nvSpPr>
        <p:spPr>
          <a:xfrm>
            <a:off x="1705246" y="1953286"/>
            <a:ext cx="2105705" cy="518861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00000"/>
              </a:lnSpc>
              <a:defRPr sz="4000" b="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Aroma types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122"/>
          <p:cNvSpPr txBox="1">
            <a:spLocks/>
          </p:cNvSpPr>
          <p:nvPr/>
        </p:nvSpPr>
        <p:spPr>
          <a:xfrm>
            <a:off x="1705246" y="2490830"/>
            <a:ext cx="1478756" cy="38576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969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Oak Aroma</a:t>
            </a:r>
            <a:endParaRPr lang="en-US" sz="1969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876593"/>
            <a:ext cx="4044261" cy="346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8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6633" y="1536024"/>
            <a:ext cx="7772400" cy="1975406"/>
          </a:xfrm>
        </p:spPr>
        <p:txBody>
          <a:bodyPr>
            <a:normAutofit/>
          </a:bodyPr>
          <a:lstStyle/>
          <a:p>
            <a:r>
              <a:rPr lang="en-US" altLang="zh-CN" sz="3797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RESULTS</a:t>
            </a:r>
            <a:endParaRPr lang="zh-CN" altLang="en-US" sz="379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181342" y="2915430"/>
            <a:ext cx="62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0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线连接符 24"/>
          <p:cNvCxnSpPr/>
          <p:nvPr/>
        </p:nvCxnSpPr>
        <p:spPr>
          <a:xfrm>
            <a:off x="1379665" y="2501866"/>
            <a:ext cx="6728133" cy="1397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/>
          <p:cNvCxnSpPr/>
          <p:nvPr/>
        </p:nvCxnSpPr>
        <p:spPr>
          <a:xfrm>
            <a:off x="1379665" y="3280291"/>
            <a:ext cx="6728133" cy="42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1379665" y="4058716"/>
            <a:ext cx="6728133" cy="85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1379665" y="4860718"/>
            <a:ext cx="6728133" cy="32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AROMA </a:t>
            </a: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INTENSITY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302611" y="229493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302611" y="3080742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122"/>
          <p:cNvSpPr txBox="1">
            <a:spLocks/>
          </p:cNvSpPr>
          <p:nvPr/>
        </p:nvSpPr>
        <p:spPr>
          <a:xfrm>
            <a:off x="302611" y="3816207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122"/>
          <p:cNvSpPr txBox="1">
            <a:spLocks/>
          </p:cNvSpPr>
          <p:nvPr/>
        </p:nvSpPr>
        <p:spPr>
          <a:xfrm>
            <a:off x="302611" y="4616648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1.75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1379665" y="4261248"/>
            <a:ext cx="253125" cy="253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8" name="Oval 27"/>
          <p:cNvSpPr/>
          <p:nvPr/>
        </p:nvSpPr>
        <p:spPr>
          <a:xfrm>
            <a:off x="4567591" y="502017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9" name="Oval 28"/>
          <p:cNvSpPr/>
          <p:nvPr/>
        </p:nvSpPr>
        <p:spPr>
          <a:xfrm>
            <a:off x="7742067" y="4973636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9" name="Shape 122"/>
          <p:cNvSpPr txBox="1">
            <a:spLocks/>
          </p:cNvSpPr>
          <p:nvPr/>
        </p:nvSpPr>
        <p:spPr>
          <a:xfrm>
            <a:off x="1206785" y="5890863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122"/>
          <p:cNvSpPr txBox="1">
            <a:spLocks/>
          </p:cNvSpPr>
          <p:nvPr/>
        </p:nvSpPr>
        <p:spPr>
          <a:xfrm>
            <a:off x="4056311" y="5890863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hape 122"/>
          <p:cNvSpPr txBox="1">
            <a:spLocks/>
          </p:cNvSpPr>
          <p:nvPr/>
        </p:nvSpPr>
        <p:spPr>
          <a:xfrm>
            <a:off x="7229363" y="5890863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9181" y="3866215"/>
            <a:ext cx="63350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 dirty="0">
                <a:latin typeface="Calibri" charset="0"/>
                <a:ea typeface="Calibri" charset="0"/>
                <a:cs typeface="Calibri" charset="0"/>
              </a:rPr>
              <a:t>2.04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67107" y="4667140"/>
            <a:ext cx="63350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>
                <a:latin typeface="Calibri" charset="0"/>
                <a:ea typeface="Calibri" charset="0"/>
                <a:cs typeface="Calibri" charset="0"/>
              </a:rPr>
              <a:t>1.52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28237" y="4667140"/>
            <a:ext cx="63350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>
                <a:latin typeface="Calibri" charset="0"/>
                <a:ea typeface="Calibri" charset="0"/>
                <a:cs typeface="Calibri" charset="0"/>
              </a:rPr>
              <a:t>1.57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Shape 122"/>
          <p:cNvSpPr txBox="1">
            <a:spLocks/>
          </p:cNvSpPr>
          <p:nvPr/>
        </p:nvSpPr>
        <p:spPr>
          <a:xfrm>
            <a:off x="6597100" y="1756859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Shape 122"/>
          <p:cNvSpPr txBox="1">
            <a:spLocks/>
          </p:cNvSpPr>
          <p:nvPr/>
        </p:nvSpPr>
        <p:spPr>
          <a:xfrm>
            <a:off x="6597100" y="2092693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84838" y="1127652"/>
            <a:ext cx="2533066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SimSun" charset="-122"/>
              </a:rPr>
              <a:t>F (2, 44) = 12.45, p = .000</a:t>
            </a:r>
            <a:r>
              <a:rPr lang="zh-CN" altLang="zh-CN" sz="168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168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6306" y="1702677"/>
            <a:ext cx="1079526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Glassware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57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0"/>
          <p:cNvSpPr/>
          <p:nvPr/>
        </p:nvSpPr>
        <p:spPr>
          <a:xfrm>
            <a:off x="5425108" y="6001423"/>
            <a:ext cx="971421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/>
              <a:t>ISO glass</a:t>
            </a:r>
          </a:p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/>
              <a:t>225 ml</a:t>
            </a:r>
          </a:p>
        </p:txBody>
      </p:sp>
      <p:pic>
        <p:nvPicPr>
          <p:cNvPr id="4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063" y="2291365"/>
            <a:ext cx="1644349" cy="35500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1264017" y="1738130"/>
            <a:ext cx="2353273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latin typeface="Calibri Light" panose="020F0302020204030204" pitchFamily="34" charset="0"/>
                <a:cs typeface="Calibri Light" panose="020F0302020204030204" pitchFamily="34" charset="0"/>
                <a:sym typeface="Athelas"/>
              </a:rPr>
              <a:t>Highest air-to-liquid ratio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22627" y="2951346"/>
            <a:ext cx="168142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latin typeface="Calibri Light" panose="020F0302020204030204" pitchFamily="34" charset="0"/>
                <a:cs typeface="Calibri Light" panose="020F0302020204030204" pitchFamily="34" charset="0"/>
              </a:rPr>
              <a:t>Shortest distance</a:t>
            </a: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GLASS TYPE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上下箭头 7"/>
          <p:cNvSpPr/>
          <p:nvPr/>
        </p:nvSpPr>
        <p:spPr>
          <a:xfrm>
            <a:off x="4863962" y="2474315"/>
            <a:ext cx="223630" cy="1408512"/>
          </a:xfrm>
          <a:prstGeom prst="up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87"/>
          </a:p>
        </p:txBody>
      </p:sp>
    </p:spTree>
    <p:extLst>
      <p:ext uri="{BB962C8B-B14F-4D97-AF65-F5344CB8AC3E}">
        <p14:creationId xmlns:p14="http://schemas.microsoft.com/office/powerpoint/2010/main" val="526602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AROMA INTENSITY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302611" y="229493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302611" y="3080742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122"/>
          <p:cNvSpPr txBox="1">
            <a:spLocks/>
          </p:cNvSpPr>
          <p:nvPr/>
        </p:nvSpPr>
        <p:spPr>
          <a:xfrm>
            <a:off x="302611" y="3816207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122"/>
          <p:cNvSpPr txBox="1">
            <a:spLocks/>
          </p:cNvSpPr>
          <p:nvPr/>
        </p:nvSpPr>
        <p:spPr>
          <a:xfrm>
            <a:off x="302611" y="4616648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1.75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1379665" y="4100786"/>
            <a:ext cx="179719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26"/>
          <p:cNvSpPr>
            <a:spLocks/>
          </p:cNvSpPr>
          <p:nvPr/>
        </p:nvSpPr>
        <p:spPr>
          <a:xfrm>
            <a:off x="1379665" y="4261247"/>
            <a:ext cx="179719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5" name="Shape 122"/>
          <p:cNvSpPr txBox="1">
            <a:spLocks/>
          </p:cNvSpPr>
          <p:nvPr/>
        </p:nvSpPr>
        <p:spPr>
          <a:xfrm>
            <a:off x="1206785" y="5890863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/>
          <p:cNvCxnSpPr/>
          <p:nvPr/>
        </p:nvCxnSpPr>
        <p:spPr>
          <a:xfrm>
            <a:off x="1379665" y="2501866"/>
            <a:ext cx="6728133" cy="1397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>
            <a:off x="1379665" y="3280291"/>
            <a:ext cx="6728133" cy="42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1379665" y="4058716"/>
            <a:ext cx="6728133" cy="85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>
            <a:off x="1379665" y="4860718"/>
            <a:ext cx="6728133" cy="32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hape 122"/>
          <p:cNvSpPr txBox="1">
            <a:spLocks/>
          </p:cNvSpPr>
          <p:nvPr/>
        </p:nvSpPr>
        <p:spPr>
          <a:xfrm>
            <a:off x="6597100" y="1756859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hape 122"/>
          <p:cNvSpPr txBox="1">
            <a:spLocks/>
          </p:cNvSpPr>
          <p:nvPr/>
        </p:nvSpPr>
        <p:spPr>
          <a:xfrm>
            <a:off x="6597100" y="2092693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20"/>
          <p:cNvSpPr/>
          <p:nvPr/>
        </p:nvSpPr>
        <p:spPr>
          <a:xfrm>
            <a:off x="4567591" y="4672186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1" name="Oval 27"/>
          <p:cNvSpPr/>
          <p:nvPr/>
        </p:nvSpPr>
        <p:spPr>
          <a:xfrm>
            <a:off x="4567591" y="502017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Shape 122"/>
          <p:cNvSpPr txBox="1">
            <a:spLocks/>
          </p:cNvSpPr>
          <p:nvPr/>
        </p:nvSpPr>
        <p:spPr>
          <a:xfrm>
            <a:off x="4056311" y="5890863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1"/>
          <p:cNvSpPr/>
          <p:nvPr/>
        </p:nvSpPr>
        <p:spPr>
          <a:xfrm>
            <a:off x="7742067" y="4161061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28"/>
          <p:cNvSpPr/>
          <p:nvPr/>
        </p:nvSpPr>
        <p:spPr>
          <a:xfrm>
            <a:off x="7742067" y="4973636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Shape 122"/>
          <p:cNvSpPr txBox="1">
            <a:spLocks/>
          </p:cNvSpPr>
          <p:nvPr/>
        </p:nvSpPr>
        <p:spPr>
          <a:xfrm>
            <a:off x="7229363" y="5890863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86307" y="1702677"/>
            <a:ext cx="68961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PRICE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133796" y="3453576"/>
            <a:ext cx="851515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</a:t>
            </a:r>
            <a:r>
              <a:rPr lang="en-US" altLang="zh-CN" sz="1687" dirty="0">
                <a:latin typeface="Times New Roman" charset="0"/>
                <a:ea typeface="SimSun" charset="-122"/>
              </a:rPr>
              <a:t>&gt; </a:t>
            </a:r>
            <a:r>
              <a:rPr lang="en-US" altLang="zh-CN" sz="1687" dirty="0">
                <a:latin typeface="Times New Roman" charset="0"/>
                <a:ea typeface="SimSun" charset="-122"/>
              </a:rPr>
              <a:t>.</a:t>
            </a:r>
            <a:r>
              <a:rPr lang="en-US" altLang="zh-CN" sz="1687" dirty="0">
                <a:latin typeface="Times New Roman" charset="0"/>
                <a:ea typeface="SimSun" charset="-122"/>
              </a:rPr>
              <a:t>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34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827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4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AROMA INTENSITY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302611" y="229493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302611" y="3080742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122"/>
          <p:cNvSpPr txBox="1">
            <a:spLocks/>
          </p:cNvSpPr>
          <p:nvPr/>
        </p:nvSpPr>
        <p:spPr>
          <a:xfrm>
            <a:off x="302611" y="3816207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2.25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122"/>
          <p:cNvSpPr txBox="1">
            <a:spLocks/>
          </p:cNvSpPr>
          <p:nvPr/>
        </p:nvSpPr>
        <p:spPr>
          <a:xfrm>
            <a:off x="302611" y="4616648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1.75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>
            <a:spLocks/>
          </p:cNvSpPr>
          <p:nvPr/>
        </p:nvSpPr>
        <p:spPr>
          <a:xfrm>
            <a:off x="1384101" y="2786062"/>
            <a:ext cx="179719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26"/>
          <p:cNvSpPr>
            <a:spLocks/>
          </p:cNvSpPr>
          <p:nvPr/>
        </p:nvSpPr>
        <p:spPr>
          <a:xfrm>
            <a:off x="1379665" y="4261247"/>
            <a:ext cx="179719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5" name="Shape 122"/>
          <p:cNvSpPr txBox="1">
            <a:spLocks/>
          </p:cNvSpPr>
          <p:nvPr/>
        </p:nvSpPr>
        <p:spPr>
          <a:xfrm>
            <a:off x="1206785" y="5890863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/>
          <p:cNvCxnSpPr/>
          <p:nvPr/>
        </p:nvCxnSpPr>
        <p:spPr>
          <a:xfrm>
            <a:off x="1379665" y="2501866"/>
            <a:ext cx="6728133" cy="1397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>
            <a:off x="1379665" y="3280291"/>
            <a:ext cx="6728133" cy="42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1379665" y="4058716"/>
            <a:ext cx="6728133" cy="85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>
            <a:off x="1379665" y="4860718"/>
            <a:ext cx="6728133" cy="32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hape 122"/>
          <p:cNvSpPr txBox="1">
            <a:spLocks/>
          </p:cNvSpPr>
          <p:nvPr/>
        </p:nvSpPr>
        <p:spPr>
          <a:xfrm>
            <a:off x="6597100" y="1756859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hape 122"/>
          <p:cNvSpPr txBox="1">
            <a:spLocks/>
          </p:cNvSpPr>
          <p:nvPr/>
        </p:nvSpPr>
        <p:spPr>
          <a:xfrm>
            <a:off x="6597100" y="2092693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1"/>
          <p:cNvSpPr/>
          <p:nvPr/>
        </p:nvSpPr>
        <p:spPr>
          <a:xfrm>
            <a:off x="4572028" y="3169939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1" name="Oval 27"/>
          <p:cNvSpPr/>
          <p:nvPr/>
        </p:nvSpPr>
        <p:spPr>
          <a:xfrm>
            <a:off x="4567591" y="502017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Shape 122"/>
          <p:cNvSpPr txBox="1">
            <a:spLocks/>
          </p:cNvSpPr>
          <p:nvPr/>
        </p:nvSpPr>
        <p:spPr>
          <a:xfrm>
            <a:off x="4056311" y="5890863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12"/>
          <p:cNvSpPr/>
          <p:nvPr/>
        </p:nvSpPr>
        <p:spPr>
          <a:xfrm>
            <a:off x="7746504" y="2786062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28"/>
          <p:cNvSpPr/>
          <p:nvPr/>
        </p:nvSpPr>
        <p:spPr>
          <a:xfrm>
            <a:off x="7742067" y="4973636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Shape 122"/>
          <p:cNvSpPr txBox="1">
            <a:spLocks/>
          </p:cNvSpPr>
          <p:nvPr/>
        </p:nvSpPr>
        <p:spPr>
          <a:xfrm>
            <a:off x="7229363" y="5890863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55394" y="2640833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37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414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Chart 168"/>
          <p:cNvGraphicFramePr/>
          <p:nvPr>
            <p:extLst/>
          </p:nvPr>
        </p:nvGraphicFramePr>
        <p:xfrm>
          <a:off x="978553" y="1883051"/>
          <a:ext cx="7130590" cy="442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122"/>
          <p:cNvSpPr txBox="1">
            <a:spLocks/>
          </p:cNvSpPr>
          <p:nvPr/>
        </p:nvSpPr>
        <p:spPr>
          <a:xfrm>
            <a:off x="1034460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AROMA TYPES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8510" y="4301180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7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4247" y="4797152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87">
                <a:latin typeface="Calibri" charset="0"/>
                <a:ea typeface="Calibri" charset="0"/>
                <a:cs typeface="Calibri" charset="0"/>
              </a:rPr>
              <a:t>2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0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Chart 168"/>
          <p:cNvGraphicFramePr/>
          <p:nvPr>
            <p:extLst/>
          </p:nvPr>
        </p:nvGraphicFramePr>
        <p:xfrm>
          <a:off x="978553" y="1883051"/>
          <a:ext cx="7130590" cy="442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122"/>
          <p:cNvSpPr txBox="1">
            <a:spLocks/>
          </p:cNvSpPr>
          <p:nvPr/>
        </p:nvSpPr>
        <p:spPr>
          <a:xfrm>
            <a:off x="1034460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AROMA TYPES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47405" y="3356992"/>
            <a:ext cx="4026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16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08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772400" cy="1975406"/>
          </a:xfrm>
        </p:spPr>
        <p:txBody>
          <a:bodyPr>
            <a:normAutofit/>
          </a:bodyPr>
          <a:lstStyle/>
          <a:p>
            <a:r>
              <a:rPr lang="en-US" altLang="zh-CN" sz="379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WHAT ARE CUES?</a:t>
            </a:r>
            <a:endParaRPr lang="zh-CN" altLang="en-US" sz="379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</p:spTree>
    <p:extLst>
      <p:ext uri="{BB962C8B-B14F-4D97-AF65-F5344CB8AC3E}">
        <p14:creationId xmlns:p14="http://schemas.microsoft.com/office/powerpoint/2010/main" val="30867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FLAVOR </a:t>
            </a: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LENGTH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36268" y="3654260"/>
            <a:ext cx="851515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&gt; .05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7" name="Oval 19"/>
          <p:cNvSpPr>
            <a:spLocks noChangeAspect="1"/>
          </p:cNvSpPr>
          <p:nvPr/>
        </p:nvSpPr>
        <p:spPr>
          <a:xfrm>
            <a:off x="1407618" y="4156693"/>
            <a:ext cx="253125" cy="2531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9" name="Oval 26"/>
          <p:cNvSpPr/>
          <p:nvPr/>
        </p:nvSpPr>
        <p:spPr>
          <a:xfrm>
            <a:off x="1407618" y="512781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1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9222" y="2515842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2.75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8551" y="3286089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9221" y="3982340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0855" y="4719345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9221" y="5428396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1.75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8" name="Oval 19"/>
          <p:cNvSpPr>
            <a:spLocks noChangeAspect="1"/>
          </p:cNvSpPr>
          <p:nvPr/>
        </p:nvSpPr>
        <p:spPr>
          <a:xfrm>
            <a:off x="4561739" y="4277826"/>
            <a:ext cx="253125" cy="2531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9" name="Oval 26"/>
          <p:cNvSpPr/>
          <p:nvPr/>
        </p:nvSpPr>
        <p:spPr>
          <a:xfrm>
            <a:off x="4561739" y="534678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1" name="Oval 19"/>
          <p:cNvSpPr>
            <a:spLocks noChangeAspect="1"/>
          </p:cNvSpPr>
          <p:nvPr/>
        </p:nvSpPr>
        <p:spPr>
          <a:xfrm>
            <a:off x="7701885" y="3881811"/>
            <a:ext cx="253125" cy="2531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26"/>
          <p:cNvSpPr/>
          <p:nvPr/>
        </p:nvSpPr>
        <p:spPr>
          <a:xfrm>
            <a:off x="7701885" y="5006677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35" name="直线连接符 34"/>
          <p:cNvCxnSpPr/>
          <p:nvPr/>
        </p:nvCxnSpPr>
        <p:spPr>
          <a:xfrm>
            <a:off x="1530305" y="2683565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1530305" y="3405704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1530305" y="414181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>
            <a:off x="1530305" y="486395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/>
        </p:nvCxnSpPr>
        <p:spPr>
          <a:xfrm>
            <a:off x="1530305" y="5586098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86307" y="1702677"/>
            <a:ext cx="68961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PRICE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88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FLAVOR LENGTH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1"/>
          <p:cNvSpPr>
            <a:spLocks noChangeAspect="1"/>
          </p:cNvSpPr>
          <p:nvPr/>
        </p:nvSpPr>
        <p:spPr>
          <a:xfrm>
            <a:off x="1379665" y="3610697"/>
            <a:ext cx="253125" cy="2531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9" name="Oval 26"/>
          <p:cNvSpPr/>
          <p:nvPr/>
        </p:nvSpPr>
        <p:spPr>
          <a:xfrm>
            <a:off x="1407618" y="512781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1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9222" y="2515842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2.75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8551" y="3286089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9221" y="3982340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0855" y="4719345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9221" y="5428396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1.75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cxnSp>
        <p:nvCxnSpPr>
          <p:cNvPr id="35" name="直线连接符 34"/>
          <p:cNvCxnSpPr/>
          <p:nvPr/>
        </p:nvCxnSpPr>
        <p:spPr>
          <a:xfrm>
            <a:off x="1530305" y="2683565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1530305" y="3405704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1530305" y="414181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>
            <a:off x="1530305" y="486395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/>
        </p:nvCxnSpPr>
        <p:spPr>
          <a:xfrm>
            <a:off x="1530305" y="5586098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1"/>
          <p:cNvSpPr>
            <a:spLocks noChangeAspect="1"/>
          </p:cNvSpPr>
          <p:nvPr/>
        </p:nvSpPr>
        <p:spPr>
          <a:xfrm>
            <a:off x="4533786" y="3606040"/>
            <a:ext cx="253125" cy="2531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26"/>
          <p:cNvSpPr/>
          <p:nvPr/>
        </p:nvSpPr>
        <p:spPr>
          <a:xfrm>
            <a:off x="4561739" y="534678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4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1"/>
          <p:cNvSpPr>
            <a:spLocks noChangeAspect="1"/>
          </p:cNvSpPr>
          <p:nvPr/>
        </p:nvSpPr>
        <p:spPr>
          <a:xfrm>
            <a:off x="7673932" y="3042304"/>
            <a:ext cx="253125" cy="2531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26"/>
          <p:cNvSpPr/>
          <p:nvPr/>
        </p:nvSpPr>
        <p:spPr>
          <a:xfrm>
            <a:off x="7701885" y="5006677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8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065121" y="2842114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>
                <a:latin typeface="Times New Roman" charset="0"/>
                <a:ea typeface="SimSun" charset="-122"/>
              </a:rPr>
              <a:t>p &lt;</a:t>
            </a:r>
            <a:r>
              <a:rPr lang="en-US" altLang="zh-CN" sz="1687">
                <a:latin typeface="Times New Roman" charset="0"/>
                <a:ea typeface="SimSun" charset="-122"/>
              </a:rPr>
              <a:t>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423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OVERALL QUALITY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0148" y="2543796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9240" y="3132345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8244" y="3702805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9240" y="4286062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0148" y="4869321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240" y="5452577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2.75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1469741" y="271151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>
            <a:off x="1469741" y="3279911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1469741" y="387625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1469741" y="444000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1469741" y="5036346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1469741" y="5618717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9"/>
          <p:cNvSpPr/>
          <p:nvPr/>
        </p:nvSpPr>
        <p:spPr>
          <a:xfrm>
            <a:off x="1393641" y="3877153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4" name="Oval 26"/>
          <p:cNvSpPr/>
          <p:nvPr/>
        </p:nvSpPr>
        <p:spPr>
          <a:xfrm>
            <a:off x="1407618" y="4764414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52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13966" y="3431408"/>
            <a:ext cx="851515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22" name="Oval 19"/>
          <p:cNvSpPr/>
          <p:nvPr/>
        </p:nvSpPr>
        <p:spPr>
          <a:xfrm>
            <a:off x="4533784" y="4347707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Oval 26"/>
          <p:cNvSpPr/>
          <p:nvPr/>
        </p:nvSpPr>
        <p:spPr>
          <a:xfrm>
            <a:off x="4547761" y="505327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19"/>
          <p:cNvSpPr/>
          <p:nvPr/>
        </p:nvSpPr>
        <p:spPr>
          <a:xfrm>
            <a:off x="7692572" y="3690795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9" name="Oval 26"/>
          <p:cNvSpPr/>
          <p:nvPr/>
        </p:nvSpPr>
        <p:spPr>
          <a:xfrm>
            <a:off x="7692572" y="4773733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30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86307" y="1702677"/>
            <a:ext cx="68961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PRICE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792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2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OVERALL QUALITY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0148" y="2543796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9240" y="3132345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8244" y="3702805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9240" y="4286062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0148" y="4869321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240" y="5452577"/>
            <a:ext cx="56457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2.75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1469741" y="271151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>
            <a:off x="1469741" y="3279911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1469741" y="3876259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1469741" y="444000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1469741" y="5036346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1469741" y="5618717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"/>
          <p:cNvSpPr/>
          <p:nvPr/>
        </p:nvSpPr>
        <p:spPr>
          <a:xfrm>
            <a:off x="1393641" y="2632314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4" name="Oval 26"/>
          <p:cNvSpPr/>
          <p:nvPr/>
        </p:nvSpPr>
        <p:spPr>
          <a:xfrm>
            <a:off x="1407618" y="4764414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52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041831" y="2277646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25" name="Oval 1"/>
          <p:cNvSpPr/>
          <p:nvPr/>
        </p:nvSpPr>
        <p:spPr>
          <a:xfrm>
            <a:off x="4533784" y="2809354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26"/>
          <p:cNvSpPr/>
          <p:nvPr/>
        </p:nvSpPr>
        <p:spPr>
          <a:xfrm>
            <a:off x="4547761" y="505327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8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1"/>
          <p:cNvSpPr/>
          <p:nvPr/>
        </p:nvSpPr>
        <p:spPr>
          <a:xfrm>
            <a:off x="7706549" y="2613680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31" name="Oval 26"/>
          <p:cNvSpPr/>
          <p:nvPr/>
        </p:nvSpPr>
        <p:spPr>
          <a:xfrm>
            <a:off x="7692572" y="4773733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97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PURCHASE INTENTION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9240" y="2819068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6055" y="3688829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4152" y="4537646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6058" y="5400443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7" name="Oval 26"/>
          <p:cNvSpPr/>
          <p:nvPr/>
        </p:nvSpPr>
        <p:spPr>
          <a:xfrm>
            <a:off x="4547761" y="512315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0" name="Oval 26"/>
          <p:cNvSpPr/>
          <p:nvPr/>
        </p:nvSpPr>
        <p:spPr>
          <a:xfrm>
            <a:off x="1398301" y="426590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26"/>
          <p:cNvSpPr/>
          <p:nvPr/>
        </p:nvSpPr>
        <p:spPr>
          <a:xfrm>
            <a:off x="7701883" y="4098187"/>
            <a:ext cx="253125" cy="253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52" name="直线连接符 51"/>
          <p:cNvCxnSpPr/>
          <p:nvPr/>
        </p:nvCxnSpPr>
        <p:spPr>
          <a:xfrm>
            <a:off x="1469741" y="297708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/>
          <p:cNvCxnSpPr/>
          <p:nvPr/>
        </p:nvCxnSpPr>
        <p:spPr>
          <a:xfrm>
            <a:off x="1469741" y="3838988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/>
        </p:nvCxnSpPr>
        <p:spPr>
          <a:xfrm>
            <a:off x="1469741" y="471487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/>
        </p:nvCxnSpPr>
        <p:spPr>
          <a:xfrm>
            <a:off x="1469741" y="5572124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259161" y="3841496"/>
            <a:ext cx="63350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 dirty="0">
                <a:latin typeface="Calibri" charset="0"/>
                <a:ea typeface="Calibri" charset="0"/>
                <a:cs typeface="Calibri" charset="0"/>
              </a:rPr>
              <a:t>3.72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397547" y="4718080"/>
            <a:ext cx="50526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>
                <a:latin typeface="Calibri" charset="0"/>
                <a:ea typeface="Calibri" charset="0"/>
                <a:cs typeface="Calibri" charset="0"/>
              </a:rPr>
              <a:t>3.2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551668" y="3733840"/>
            <a:ext cx="505267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69" dirty="0">
                <a:latin typeface="Calibri" charset="0"/>
                <a:ea typeface="Calibri" charset="0"/>
                <a:cs typeface="Calibri" charset="0"/>
              </a:rPr>
              <a:t>3.8</a:t>
            </a:r>
            <a:endParaRPr kumimoji="1" lang="zh-CN" altLang="en-US" sz="1969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86306" y="1702677"/>
            <a:ext cx="1079526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Glassware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57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0"/>
          <p:cNvSpPr/>
          <p:nvPr/>
        </p:nvSpPr>
        <p:spPr>
          <a:xfrm>
            <a:off x="1895895" y="5525577"/>
            <a:ext cx="77104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charset="0"/>
                <a:ea typeface="Calibri Light" charset="0"/>
                <a:cs typeface="Calibri Light" charset="0"/>
                <a:sym typeface="Athelas"/>
              </a:rPr>
              <a:t>ISO</a:t>
            </a:r>
          </a:p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charset="0"/>
                <a:ea typeface="Calibri Light" charset="0"/>
                <a:cs typeface="Calibri Light" charset="0"/>
                <a:sym typeface="Athelas"/>
              </a:rPr>
              <a:t>225 ml</a:t>
            </a:r>
          </a:p>
        </p:txBody>
      </p:sp>
      <p:sp>
        <p:nvSpPr>
          <p:cNvPr id="3" name="Shape 151"/>
          <p:cNvSpPr/>
          <p:nvPr/>
        </p:nvSpPr>
        <p:spPr>
          <a:xfrm>
            <a:off x="3785191" y="5525578"/>
            <a:ext cx="1637179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Chardonnay</a:t>
            </a:r>
          </a:p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350 ml</a:t>
            </a:r>
          </a:p>
        </p:txBody>
      </p:sp>
      <p:sp>
        <p:nvSpPr>
          <p:cNvPr id="4" name="Shape 152"/>
          <p:cNvSpPr/>
          <p:nvPr/>
        </p:nvSpPr>
        <p:spPr>
          <a:xfrm>
            <a:off x="6462091" y="5525578"/>
            <a:ext cx="106760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Riesling</a:t>
            </a:r>
          </a:p>
          <a:p>
            <a:pPr algn="ctr"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395 ml</a:t>
            </a:r>
          </a:p>
        </p:txBody>
      </p:sp>
      <p:pic>
        <p:nvPicPr>
          <p:cNvPr id="5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114" y="2319808"/>
            <a:ext cx="1345378" cy="29046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image4.jpeg"/>
          <p:cNvPicPr>
            <a:picLocks noChangeAspect="1"/>
          </p:cNvPicPr>
          <p:nvPr/>
        </p:nvPicPr>
        <p:blipFill>
          <a:blip r:embed="rId3">
            <a:extLst/>
          </a:blip>
          <a:srcRect l="32767" t="10922" r="33003" b="8733"/>
          <a:stretch>
            <a:fillRect/>
          </a:stretch>
        </p:blipFill>
        <p:spPr>
          <a:xfrm>
            <a:off x="6125198" y="1470119"/>
            <a:ext cx="1719744" cy="39452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 descr="http://media.tiffany.com/is/image/Tiffany/EcomItemL2/riedelvinum-chardonnay-wine-glass-25002806_870838_ED_M.jpg?op_usm=3,1,6&amp;defaultImage=NoImageAvailable&amp;&amp;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15190" r="35082" b="13020"/>
          <a:stretch/>
        </p:blipFill>
        <p:spPr bwMode="auto">
          <a:xfrm>
            <a:off x="3785191" y="1847492"/>
            <a:ext cx="1614452" cy="3567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hape 122"/>
          <p:cNvSpPr txBox="1">
            <a:spLocks/>
          </p:cNvSpPr>
          <p:nvPr/>
        </p:nvSpPr>
        <p:spPr>
          <a:xfrm>
            <a:off x="1020483" y="908720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GLASS TYPE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43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PURCHASE INTENTION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26"/>
          <p:cNvSpPr/>
          <p:nvPr/>
        </p:nvSpPr>
        <p:spPr>
          <a:xfrm>
            <a:off x="4547761" y="512315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0" name="Oval 26"/>
          <p:cNvSpPr/>
          <p:nvPr/>
        </p:nvSpPr>
        <p:spPr>
          <a:xfrm>
            <a:off x="1398301" y="426590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26"/>
          <p:cNvSpPr/>
          <p:nvPr/>
        </p:nvSpPr>
        <p:spPr>
          <a:xfrm>
            <a:off x="7701883" y="4098187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52" name="直线连接符 51"/>
          <p:cNvCxnSpPr/>
          <p:nvPr/>
        </p:nvCxnSpPr>
        <p:spPr>
          <a:xfrm>
            <a:off x="1469741" y="297708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/>
          <p:cNvCxnSpPr/>
          <p:nvPr/>
        </p:nvCxnSpPr>
        <p:spPr>
          <a:xfrm>
            <a:off x="1469741" y="3838988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/>
        </p:nvCxnSpPr>
        <p:spPr>
          <a:xfrm>
            <a:off x="1469741" y="471487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/>
        </p:nvCxnSpPr>
        <p:spPr>
          <a:xfrm>
            <a:off x="1469741" y="5572124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063922" y="3903770"/>
            <a:ext cx="9060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&gt; . 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29" name="文本框 28"/>
          <p:cNvSpPr txBox="1"/>
          <p:nvPr/>
        </p:nvSpPr>
        <p:spPr>
          <a:xfrm>
            <a:off x="749240" y="2819068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6055" y="3688829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4152" y="4537646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16058" y="5400443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6" name="Oval 19"/>
          <p:cNvSpPr/>
          <p:nvPr/>
        </p:nvSpPr>
        <p:spPr>
          <a:xfrm>
            <a:off x="4547761" y="4543381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9" name="Oval 19"/>
          <p:cNvSpPr/>
          <p:nvPr/>
        </p:nvSpPr>
        <p:spPr>
          <a:xfrm>
            <a:off x="1398301" y="4021580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19"/>
          <p:cNvSpPr/>
          <p:nvPr/>
        </p:nvSpPr>
        <p:spPr>
          <a:xfrm>
            <a:off x="7701883" y="3756018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34" name="文本框 33"/>
          <p:cNvSpPr txBox="1"/>
          <p:nvPr/>
        </p:nvSpPr>
        <p:spPr>
          <a:xfrm>
            <a:off x="1086307" y="1702677"/>
            <a:ext cx="68961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PRICE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28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6" grpId="0" animBg="1"/>
      <p:bldP spid="19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PURCHASE INTENTION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26"/>
          <p:cNvSpPr/>
          <p:nvPr/>
        </p:nvSpPr>
        <p:spPr>
          <a:xfrm>
            <a:off x="4547761" y="512315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0" name="Oval 26"/>
          <p:cNvSpPr/>
          <p:nvPr/>
        </p:nvSpPr>
        <p:spPr>
          <a:xfrm>
            <a:off x="1398301" y="426590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26"/>
          <p:cNvSpPr/>
          <p:nvPr/>
        </p:nvSpPr>
        <p:spPr>
          <a:xfrm>
            <a:off x="7701883" y="4098187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52" name="直线连接符 51"/>
          <p:cNvCxnSpPr/>
          <p:nvPr/>
        </p:nvCxnSpPr>
        <p:spPr>
          <a:xfrm>
            <a:off x="1469741" y="297708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/>
          <p:cNvCxnSpPr/>
          <p:nvPr/>
        </p:nvCxnSpPr>
        <p:spPr>
          <a:xfrm>
            <a:off x="1469741" y="3838988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/>
        </p:nvCxnSpPr>
        <p:spPr>
          <a:xfrm>
            <a:off x="1469741" y="471487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/>
        </p:nvCxnSpPr>
        <p:spPr>
          <a:xfrm>
            <a:off x="1469741" y="5572124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9240" y="2819068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6055" y="3688829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4152" y="4537646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16058" y="5400443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6" name="Oval 19"/>
          <p:cNvSpPr/>
          <p:nvPr/>
        </p:nvSpPr>
        <p:spPr>
          <a:xfrm>
            <a:off x="4547761" y="4543381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9" name="Oval 19"/>
          <p:cNvSpPr/>
          <p:nvPr/>
        </p:nvSpPr>
        <p:spPr>
          <a:xfrm>
            <a:off x="1398301" y="4021580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19"/>
          <p:cNvSpPr/>
          <p:nvPr/>
        </p:nvSpPr>
        <p:spPr>
          <a:xfrm>
            <a:off x="7701883" y="3756018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1"/>
          <p:cNvSpPr/>
          <p:nvPr/>
        </p:nvSpPr>
        <p:spPr>
          <a:xfrm>
            <a:off x="1384324" y="2860603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Oval 1"/>
          <p:cNvSpPr/>
          <p:nvPr/>
        </p:nvSpPr>
        <p:spPr>
          <a:xfrm>
            <a:off x="4533784" y="2851284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1"/>
          <p:cNvSpPr/>
          <p:nvPr/>
        </p:nvSpPr>
        <p:spPr>
          <a:xfrm>
            <a:off x="7687906" y="2790719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8" name="矩形 27"/>
          <p:cNvSpPr/>
          <p:nvPr/>
        </p:nvSpPr>
        <p:spPr>
          <a:xfrm>
            <a:off x="4131127" y="2353722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32" name="文本框 31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30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PERCEIVED VALUE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31127" y="2353722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9" name="文本框 8"/>
          <p:cNvSpPr txBox="1"/>
          <p:nvPr/>
        </p:nvSpPr>
        <p:spPr>
          <a:xfrm>
            <a:off x="772079" y="2683733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056" y="3616297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350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6056" y="4564607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9650" y="5512916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100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cxnSp>
        <p:nvCxnSpPr>
          <p:cNvPr id="13" name="直线连接符 12"/>
          <p:cNvCxnSpPr/>
          <p:nvPr/>
        </p:nvCxnSpPr>
        <p:spPr>
          <a:xfrm>
            <a:off x="1469741" y="2837312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>
            <a:off x="1469741" y="378308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>
            <a:off x="1469741" y="4728846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>
            <a:off x="1469741" y="566996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"/>
          <p:cNvSpPr/>
          <p:nvPr/>
        </p:nvSpPr>
        <p:spPr>
          <a:xfrm>
            <a:off x="1328416" y="3743677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1" name="Oval 19"/>
          <p:cNvSpPr/>
          <p:nvPr/>
        </p:nvSpPr>
        <p:spPr>
          <a:xfrm>
            <a:off x="1328416" y="3057677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26"/>
          <p:cNvSpPr/>
          <p:nvPr/>
        </p:nvSpPr>
        <p:spPr>
          <a:xfrm>
            <a:off x="1342393" y="530019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37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"/>
          <p:cNvSpPr/>
          <p:nvPr/>
        </p:nvSpPr>
        <p:spPr>
          <a:xfrm>
            <a:off x="4547761" y="3762311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19"/>
          <p:cNvSpPr/>
          <p:nvPr/>
        </p:nvSpPr>
        <p:spPr>
          <a:xfrm>
            <a:off x="4547761" y="3160172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4" name="Oval 26"/>
          <p:cNvSpPr/>
          <p:nvPr/>
        </p:nvSpPr>
        <p:spPr>
          <a:xfrm>
            <a:off x="4547761" y="5304852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1"/>
          <p:cNvSpPr/>
          <p:nvPr/>
        </p:nvSpPr>
        <p:spPr>
          <a:xfrm>
            <a:off x="7711208" y="3473461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Oval 19"/>
          <p:cNvSpPr/>
          <p:nvPr/>
        </p:nvSpPr>
        <p:spPr>
          <a:xfrm>
            <a:off x="7711208" y="2871322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Oval 26"/>
          <p:cNvSpPr/>
          <p:nvPr/>
        </p:nvSpPr>
        <p:spPr>
          <a:xfrm>
            <a:off x="7725185" y="515576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8" name="文本框 27"/>
          <p:cNvSpPr txBox="1"/>
          <p:nvPr/>
        </p:nvSpPr>
        <p:spPr>
          <a:xfrm>
            <a:off x="1086307" y="1702677"/>
            <a:ext cx="689612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PRICE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9" name="直线连接符 28"/>
          <p:cNvCxnSpPr/>
          <p:nvPr/>
        </p:nvCxnSpPr>
        <p:spPr>
          <a:xfrm>
            <a:off x="1507010" y="3146974"/>
            <a:ext cx="3040751" cy="102495"/>
          </a:xfrm>
          <a:prstGeom prst="line">
            <a:avLst/>
          </a:prstGeom>
          <a:ln w="76200">
            <a:solidFill>
              <a:srgbClr val="FF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 flipV="1">
            <a:off x="4726355" y="2960619"/>
            <a:ext cx="2984854" cy="288850"/>
          </a:xfrm>
          <a:prstGeom prst="line">
            <a:avLst/>
          </a:prstGeom>
          <a:ln w="76200">
            <a:solidFill>
              <a:srgbClr val="FF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PERCEIVED VALUE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4352" y="3277174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9" name="文本框 8"/>
          <p:cNvSpPr txBox="1"/>
          <p:nvPr/>
        </p:nvSpPr>
        <p:spPr>
          <a:xfrm>
            <a:off x="772079" y="2683733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475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056" y="3616297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350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6056" y="4564607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225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9650" y="5512916"/>
            <a:ext cx="51168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100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cxnSp>
        <p:nvCxnSpPr>
          <p:cNvPr id="13" name="直线连接符 12"/>
          <p:cNvCxnSpPr/>
          <p:nvPr/>
        </p:nvCxnSpPr>
        <p:spPr>
          <a:xfrm>
            <a:off x="1469741" y="2837312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>
            <a:off x="1469741" y="378308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>
            <a:off x="1469741" y="4728846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>
            <a:off x="1469741" y="5669960"/>
            <a:ext cx="62942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"/>
          <p:cNvSpPr/>
          <p:nvPr/>
        </p:nvSpPr>
        <p:spPr>
          <a:xfrm>
            <a:off x="4547761" y="3762311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9" name="Oval 26"/>
          <p:cNvSpPr/>
          <p:nvPr/>
        </p:nvSpPr>
        <p:spPr>
          <a:xfrm>
            <a:off x="4547761" y="5304852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0" name="Oval 1"/>
          <p:cNvSpPr/>
          <p:nvPr/>
        </p:nvSpPr>
        <p:spPr>
          <a:xfrm>
            <a:off x="1328416" y="3743677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26"/>
          <p:cNvSpPr/>
          <p:nvPr/>
        </p:nvSpPr>
        <p:spPr>
          <a:xfrm>
            <a:off x="1342393" y="5300195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Oval 1"/>
          <p:cNvSpPr/>
          <p:nvPr/>
        </p:nvSpPr>
        <p:spPr>
          <a:xfrm>
            <a:off x="7711208" y="3473461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26"/>
          <p:cNvSpPr/>
          <p:nvPr/>
        </p:nvSpPr>
        <p:spPr>
          <a:xfrm>
            <a:off x="7725185" y="515576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29" name="直线连接符 28"/>
          <p:cNvCxnSpPr>
            <a:stCxn id="20" idx="6"/>
            <a:endCxn id="17" idx="2"/>
          </p:cNvCxnSpPr>
          <p:nvPr/>
        </p:nvCxnSpPr>
        <p:spPr>
          <a:xfrm>
            <a:off x="1507010" y="3832974"/>
            <a:ext cx="3040751" cy="18634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>
            <a:stCxn id="17" idx="6"/>
            <a:endCxn id="23" idx="2"/>
          </p:cNvCxnSpPr>
          <p:nvPr/>
        </p:nvCxnSpPr>
        <p:spPr>
          <a:xfrm flipV="1">
            <a:off x="4726355" y="3562759"/>
            <a:ext cx="2984854" cy="28885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98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>
            <a:spLocks noGrp="1"/>
          </p:cNvSpPr>
          <p:nvPr>
            <p:ph type="title"/>
          </p:nvPr>
        </p:nvSpPr>
        <p:spPr>
          <a:xfrm>
            <a:off x="1835696" y="2250280"/>
            <a:ext cx="1735214" cy="518861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00000"/>
              </a:lnSpc>
              <a:defRPr sz="4000" b="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EXTRINSIC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5631895" y="2250280"/>
            <a:ext cx="1478068" cy="518861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INTRINSIC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5"/>
          <p:cNvSpPr/>
          <p:nvPr/>
        </p:nvSpPr>
        <p:spPr>
          <a:xfrm>
            <a:off x="1465203" y="2773220"/>
            <a:ext cx="2733344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can be altered without changing the product,</a:t>
            </a:r>
          </a:p>
        </p:txBody>
      </p:sp>
      <p:sp>
        <p:nvSpPr>
          <p:cNvPr id="9" name="矩形 7"/>
          <p:cNvSpPr/>
          <p:nvPr/>
        </p:nvSpPr>
        <p:spPr>
          <a:xfrm>
            <a:off x="5052922" y="2747155"/>
            <a:ext cx="2519620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directly related to the product</a:t>
            </a:r>
          </a:p>
        </p:txBody>
      </p:sp>
      <p:sp>
        <p:nvSpPr>
          <p:cNvPr id="10" name="Rectangle 1"/>
          <p:cNvSpPr/>
          <p:nvPr/>
        </p:nvSpPr>
        <p:spPr>
          <a:xfrm>
            <a:off x="4860025" y="3474310"/>
            <a:ext cx="3021806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66" dirty="0">
                <a:latin typeface="Calibri Light" panose="020F0302020204030204" pitchFamily="34" charset="0"/>
                <a:cs typeface="Calibri Light" panose="020F0302020204030204" pitchFamily="34" charset="0"/>
              </a:rPr>
              <a:t>e.g. grape varieties &amp; color</a:t>
            </a:r>
            <a:r>
              <a:rPr lang="zh-CN" altLang="en-US" sz="1266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266" dirty="0">
                <a:latin typeface="Calibri Light" panose="020F0302020204030204" pitchFamily="34" charset="0"/>
                <a:cs typeface="Calibri Light" panose="020F0302020204030204" pitchFamily="34" charset="0"/>
              </a:rPr>
              <a:t>of the wine</a:t>
            </a:r>
            <a:endParaRPr lang="en-US" sz="1266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1320972" y="3474310"/>
            <a:ext cx="3021806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66" dirty="0">
                <a:latin typeface="Calibri Light" panose="020F0302020204030204" pitchFamily="34" charset="0"/>
                <a:cs typeface="Calibri Light" panose="020F0302020204030204" pitchFamily="34" charset="0"/>
              </a:rPr>
              <a:t> e.g. suggestions, price &amp; glassware</a:t>
            </a:r>
            <a:endParaRPr lang="en-US" sz="1266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53557" y="3914887"/>
            <a:ext cx="1292816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Aqueveque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2006)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32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WILLINGNESS TO RECOMMEND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28665" y="2643289"/>
            <a:ext cx="958917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87" dirty="0">
                <a:latin typeface="Times New Roman" charset="0"/>
                <a:ea typeface="SimSun" charset="-122"/>
              </a:rPr>
              <a:t>p &lt; .005</a:t>
            </a:r>
            <a:r>
              <a:rPr lang="zh-CN" altLang="zh-CN" sz="1687" dirty="0"/>
              <a:t> </a:t>
            </a:r>
            <a:endParaRPr lang="zh-CN" altLang="en-US" sz="1687" dirty="0"/>
          </a:p>
        </p:txBody>
      </p:sp>
      <p:sp>
        <p:nvSpPr>
          <p:cNvPr id="7" name="文本框 6"/>
          <p:cNvSpPr txBox="1"/>
          <p:nvPr/>
        </p:nvSpPr>
        <p:spPr>
          <a:xfrm>
            <a:off x="772280" y="2502035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4.8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8424" y="3266191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4.4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1979" y="4780528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3.6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0386" y="4016371"/>
            <a:ext cx="293670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4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1979" y="5516730"/>
            <a:ext cx="45557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87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3.2</a:t>
            </a:r>
            <a:endParaRPr lang="en-US" altLang="zh-CN" sz="1687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1399858" y="2669588"/>
            <a:ext cx="64040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1371904" y="3429000"/>
            <a:ext cx="64040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"/>
          <p:cNvSpPr/>
          <p:nvPr/>
        </p:nvSpPr>
        <p:spPr>
          <a:xfrm>
            <a:off x="1267737" y="3105145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5" name="Oval 19"/>
          <p:cNvSpPr/>
          <p:nvPr/>
        </p:nvSpPr>
        <p:spPr>
          <a:xfrm>
            <a:off x="1267737" y="4422252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16" name="Oval 26"/>
          <p:cNvSpPr/>
          <p:nvPr/>
        </p:nvSpPr>
        <p:spPr>
          <a:xfrm>
            <a:off x="1267737" y="477839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cxnSp>
        <p:nvCxnSpPr>
          <p:cNvPr id="40" name="直线连接符 39"/>
          <p:cNvCxnSpPr/>
          <p:nvPr/>
        </p:nvCxnSpPr>
        <p:spPr>
          <a:xfrm>
            <a:off x="1371904" y="4933847"/>
            <a:ext cx="64040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/>
        </p:nvCxnSpPr>
        <p:spPr>
          <a:xfrm>
            <a:off x="1371904" y="5683940"/>
            <a:ext cx="64040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122"/>
          <p:cNvSpPr txBox="1">
            <a:spLocks/>
          </p:cNvSpPr>
          <p:nvPr/>
        </p:nvSpPr>
        <p:spPr>
          <a:xfrm>
            <a:off x="1234739" y="5897450"/>
            <a:ext cx="524353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"/>
          <p:cNvSpPr/>
          <p:nvPr/>
        </p:nvSpPr>
        <p:spPr>
          <a:xfrm>
            <a:off x="4487229" y="3102866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1" name="Oval 19"/>
          <p:cNvSpPr/>
          <p:nvPr/>
        </p:nvSpPr>
        <p:spPr>
          <a:xfrm>
            <a:off x="4487229" y="4670378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2" name="Oval 26"/>
          <p:cNvSpPr/>
          <p:nvPr/>
        </p:nvSpPr>
        <p:spPr>
          <a:xfrm>
            <a:off x="4487229" y="5234969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3" name="Shape 122"/>
          <p:cNvSpPr txBox="1">
            <a:spLocks/>
          </p:cNvSpPr>
          <p:nvPr/>
        </p:nvSpPr>
        <p:spPr>
          <a:xfrm>
            <a:off x="4072426" y="5897450"/>
            <a:ext cx="1210026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Chardonnay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1"/>
          <p:cNvSpPr/>
          <p:nvPr/>
        </p:nvSpPr>
        <p:spPr>
          <a:xfrm>
            <a:off x="7692572" y="3032987"/>
            <a:ext cx="178594" cy="17859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5" name="Oval 19"/>
          <p:cNvSpPr/>
          <p:nvPr/>
        </p:nvSpPr>
        <p:spPr>
          <a:xfrm>
            <a:off x="7692572" y="4045527"/>
            <a:ext cx="178594" cy="1785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Oval 26"/>
          <p:cNvSpPr/>
          <p:nvPr/>
        </p:nvSpPr>
        <p:spPr>
          <a:xfrm>
            <a:off x="7692572" y="4997361"/>
            <a:ext cx="178594" cy="178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7" name="Shape 122"/>
          <p:cNvSpPr txBox="1">
            <a:spLocks/>
          </p:cNvSpPr>
          <p:nvPr/>
        </p:nvSpPr>
        <p:spPr>
          <a:xfrm>
            <a:off x="7202526" y="5897450"/>
            <a:ext cx="1177311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1687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Riesling</a:t>
            </a:r>
            <a:endParaRPr lang="en-US" sz="168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86307" y="1702677"/>
            <a:ext cx="84157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dirty="0">
                <a:latin typeface="Calibri" charset="0"/>
                <a:ea typeface="Calibri" charset="0"/>
                <a:cs typeface="Calibri" charset="0"/>
              </a:rPr>
              <a:t>EXPERT</a:t>
            </a:r>
            <a:endParaRPr kumimoji="1" lang="zh-CN" altLang="en-US" sz="1687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" name="直线连接符 2"/>
          <p:cNvCxnSpPr>
            <a:stCxn id="14" idx="6"/>
            <a:endCxn id="20" idx="2"/>
          </p:cNvCxnSpPr>
          <p:nvPr/>
        </p:nvCxnSpPr>
        <p:spPr>
          <a:xfrm flipV="1">
            <a:off x="1446331" y="3192163"/>
            <a:ext cx="3040898" cy="227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>
            <a:stCxn id="20" idx="6"/>
            <a:endCxn id="24" idx="2"/>
          </p:cNvCxnSpPr>
          <p:nvPr/>
        </p:nvCxnSpPr>
        <p:spPr>
          <a:xfrm flipV="1">
            <a:off x="4665823" y="3122284"/>
            <a:ext cx="3026749" cy="6987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122"/>
          <p:cNvSpPr txBox="1">
            <a:spLocks/>
          </p:cNvSpPr>
          <p:nvPr/>
        </p:nvSpPr>
        <p:spPr>
          <a:xfrm>
            <a:off x="6597100" y="176341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C0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1</a:t>
            </a:r>
            <a:endParaRPr lang="en-US" sz="1687" b="1" dirty="0">
              <a:solidFill>
                <a:srgbClr val="FFC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Shape 122"/>
          <p:cNvSpPr txBox="1">
            <a:spLocks/>
          </p:cNvSpPr>
          <p:nvPr/>
        </p:nvSpPr>
        <p:spPr>
          <a:xfrm>
            <a:off x="6597100" y="2065224"/>
            <a:ext cx="6237708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 Group</a:t>
            </a:r>
            <a:endParaRPr lang="en-US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Shape 122"/>
          <p:cNvSpPr txBox="1">
            <a:spLocks/>
          </p:cNvSpPr>
          <p:nvPr/>
        </p:nvSpPr>
        <p:spPr>
          <a:xfrm>
            <a:off x="6597100" y="1461603"/>
            <a:ext cx="2127595" cy="356988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1687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group 2</a:t>
            </a:r>
            <a:endParaRPr lang="en-US" sz="1687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16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2364749" y="2997760"/>
            <a:ext cx="4414503" cy="8624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4100"/>
            </a:pPr>
            <a:r>
              <a:rPr lang="en-US" sz="2672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  <a:sym typeface="Avenir Next Medium"/>
              </a:rPr>
              <a:t>Only white wine and white wine glasses were used.</a:t>
            </a:r>
            <a:endParaRPr sz="2672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  <a:sym typeface="Avenir Next Medium"/>
            </a:endParaRPr>
          </a:p>
        </p:txBody>
      </p:sp>
      <p:sp>
        <p:nvSpPr>
          <p:cNvPr id="4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LIMITATIONS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19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LIMITATIONS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186"/>
          <p:cNvSpPr txBox="1">
            <a:spLocks/>
          </p:cNvSpPr>
          <p:nvPr/>
        </p:nvSpPr>
        <p:spPr>
          <a:xfrm>
            <a:off x="2364749" y="2997760"/>
            <a:ext cx="4414503" cy="862481"/>
          </a:xfrm>
          <a:prstGeom prst="rect">
            <a:avLst/>
          </a:prstGeom>
        </p:spPr>
        <p:txBody>
          <a:bodyPr vert="horz" lIns="64294" tIns="32147" rIns="64294" bIns="32147" rtlCol="0">
            <a:normAutofit fontScale="92500" lnSpcReduction="20000"/>
          </a:bodyPr>
          <a:lstStyle>
            <a:lvl1pPr marL="260092" indent="-260092" algn="l" defTabSz="1300460" rtl="0" eaLnBrk="1" latinLnBrk="0" hangingPunct="1">
              <a:lnSpc>
                <a:spcPct val="90000"/>
              </a:lnSpc>
              <a:spcBef>
                <a:spcPts val="1707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368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06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0644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552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218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884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550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4100"/>
            </a:pPr>
            <a:r>
              <a:rPr lang="en-US" sz="2672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  <a:sym typeface="Avenir Next Medium"/>
              </a:rPr>
              <a:t>Small sample size</a:t>
            </a:r>
          </a:p>
          <a:p>
            <a:pPr marL="0" indent="0" algn="ctr">
              <a:buNone/>
              <a:defRPr sz="4100"/>
            </a:pPr>
            <a:r>
              <a:rPr lang="en-US" sz="2672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(n=74</a:t>
            </a:r>
            <a:r>
              <a:rPr lang="en-US" altLang="zh-CN" sz="2672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)</a:t>
            </a:r>
            <a:endParaRPr lang="en-US" sz="2672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85829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1167178" y="2293664"/>
            <a:ext cx="8051556" cy="8063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100"/>
            </a:pPr>
            <a:r>
              <a:rPr lang="en-US" sz="2461" i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  <a:sym typeface="Avenir Next Medium"/>
              </a:rPr>
              <a:t>Purchase intention.</a:t>
            </a:r>
            <a:endParaRPr sz="2461" i="1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  <a:sym typeface="Avenir Next Medium"/>
            </a:endParaRPr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1113663" y="1683338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Large-bodied glassware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304" y="2959446"/>
            <a:ext cx="2714626" cy="30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36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sp>
        <p:nvSpPr>
          <p:cNvPr id="11" name="Shape 122"/>
          <p:cNvSpPr txBox="1">
            <a:spLocks/>
          </p:cNvSpPr>
          <p:nvPr/>
        </p:nvSpPr>
        <p:spPr>
          <a:xfrm>
            <a:off x="1113663" y="1683338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Price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186"/>
          <p:cNvSpPr txBox="1">
            <a:spLocks/>
          </p:cNvSpPr>
          <p:nvPr/>
        </p:nvSpPr>
        <p:spPr>
          <a:xfrm>
            <a:off x="1167178" y="2293664"/>
            <a:ext cx="8051556" cy="1049707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60092" indent="-260092" algn="l" defTabSz="1300460" rtl="0" eaLnBrk="1" latinLnBrk="0" hangingPunct="1">
              <a:lnSpc>
                <a:spcPct val="90000"/>
              </a:lnSpc>
              <a:spcBef>
                <a:spcPts val="1707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368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06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0644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552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218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884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550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100"/>
            </a:pPr>
            <a:r>
              <a:rPr lang="en-US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Wine quality perception</a:t>
            </a:r>
          </a:p>
          <a:p>
            <a:pPr marL="0" indent="0">
              <a:buNone/>
              <a:defRPr sz="4100"/>
            </a:pPr>
            <a:r>
              <a:rPr lang="en-US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Purchase intention.</a:t>
            </a:r>
          </a:p>
        </p:txBody>
      </p:sp>
      <p:pic>
        <p:nvPicPr>
          <p:cNvPr id="6" name="Picture 2" descr="http://i.forbesimg.com/media/2009/12/16/1216_cash-dollars_650x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98" y="3334072"/>
            <a:ext cx="4353223" cy="30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79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85862" y="2489629"/>
            <a:ext cx="4169453" cy="681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6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  <a:sym typeface="Avenir Next Medium"/>
              </a:rPr>
              <a:t>Slightly mark up the price.</a:t>
            </a:r>
            <a:endParaRPr lang="zh-CN" altLang="en-US" sz="2461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  <a:sym typeface="Avenir Next Medium"/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pic>
        <p:nvPicPr>
          <p:cNvPr id="5" name="Picture 2" descr="http://i.forbesimg.com/media/2009/12/16/1216_cash-dollars_650x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98" y="3334072"/>
            <a:ext cx="4353223" cy="30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96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sp>
        <p:nvSpPr>
          <p:cNvPr id="12" name="Shape 122"/>
          <p:cNvSpPr txBox="1">
            <a:spLocks/>
          </p:cNvSpPr>
          <p:nvPr/>
        </p:nvSpPr>
        <p:spPr>
          <a:xfrm>
            <a:off x="1113663" y="1683338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Expert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hape 186"/>
          <p:cNvSpPr txBox="1">
            <a:spLocks/>
          </p:cNvSpPr>
          <p:nvPr/>
        </p:nvSpPr>
        <p:spPr>
          <a:xfrm>
            <a:off x="1167178" y="2293664"/>
            <a:ext cx="8051556" cy="1049707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60092" indent="-260092" algn="l" defTabSz="1300460" rtl="0" eaLnBrk="1" latinLnBrk="0" hangingPunct="1">
              <a:lnSpc>
                <a:spcPct val="90000"/>
              </a:lnSpc>
              <a:spcBef>
                <a:spcPts val="1707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368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06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0644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552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218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884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550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100"/>
            </a:pPr>
            <a:r>
              <a:rPr lang="en-US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Wine quality perception</a:t>
            </a:r>
          </a:p>
          <a:p>
            <a:pPr marL="0" indent="0">
              <a:buNone/>
              <a:defRPr sz="4100"/>
            </a:pPr>
            <a:r>
              <a:rPr lang="en-US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Purchase </a:t>
            </a:r>
            <a:r>
              <a:rPr lang="en-US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intention</a:t>
            </a:r>
            <a:endParaRPr lang="en-US" sz="2461" dirty="0">
              <a:solidFill>
                <a:srgbClr val="5E524C"/>
              </a:solidFill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</a:endParaRPr>
          </a:p>
        </p:txBody>
      </p:sp>
      <p:pic>
        <p:nvPicPr>
          <p:cNvPr id="6" name="Picture 2" descr="http://escueladelossentidos.cl/wp-content/themes/bootpress/images/foto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1873" y="2312790"/>
            <a:ext cx="4292125" cy="4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32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sp>
        <p:nvSpPr>
          <p:cNvPr id="9" name="Shape 186"/>
          <p:cNvSpPr txBox="1">
            <a:spLocks/>
          </p:cNvSpPr>
          <p:nvPr/>
        </p:nvSpPr>
        <p:spPr>
          <a:xfrm>
            <a:off x="1167178" y="2293664"/>
            <a:ext cx="4922869" cy="1049707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60092" indent="-260092" algn="l" defTabSz="1300460" rtl="0" eaLnBrk="1" latinLnBrk="0" hangingPunct="1">
              <a:lnSpc>
                <a:spcPct val="90000"/>
              </a:lnSpc>
              <a:spcBef>
                <a:spcPts val="1707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368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06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0644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552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218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884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550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100"/>
            </a:pPr>
            <a:r>
              <a:rPr lang="en-US" altLang="zh-CN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In-house sommelier</a:t>
            </a:r>
          </a:p>
          <a:p>
            <a:pPr marL="0" indent="0">
              <a:buNone/>
              <a:defRPr sz="4100"/>
            </a:pPr>
            <a:r>
              <a:rPr lang="en-US" altLang="zh-CN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On-site wine promoter</a:t>
            </a:r>
          </a:p>
        </p:txBody>
      </p:sp>
      <p:pic>
        <p:nvPicPr>
          <p:cNvPr id="5" name="Picture 2" descr="http://escueladelossentidos.cl/wp-content/themes/bootpress/images/foto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1873" y="2312790"/>
            <a:ext cx="4292125" cy="4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540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CONCLUSION &amp; IMPLICATIONS</a:t>
            </a:r>
          </a:p>
        </p:txBody>
      </p:sp>
      <p:sp>
        <p:nvSpPr>
          <p:cNvPr id="7" name="Shape 186"/>
          <p:cNvSpPr txBox="1">
            <a:spLocks/>
          </p:cNvSpPr>
          <p:nvPr/>
        </p:nvSpPr>
        <p:spPr>
          <a:xfrm>
            <a:off x="1167178" y="2293664"/>
            <a:ext cx="6156719" cy="1049707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60092" indent="-260092" algn="l" defTabSz="1300460" rtl="0" eaLnBrk="1" latinLnBrk="0" hangingPunct="1">
              <a:lnSpc>
                <a:spcPct val="90000"/>
              </a:lnSpc>
              <a:spcBef>
                <a:spcPts val="1707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368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06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0644" indent="-260092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552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218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884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5500" indent="-325115" algn="l" defTabSz="1300460" rtl="0" eaLnBrk="1" latinLnBrk="0" hangingPunct="1">
              <a:lnSpc>
                <a:spcPct val="90000"/>
              </a:lnSpc>
              <a:spcBef>
                <a:spcPts val="569"/>
              </a:spcBef>
              <a:spcAft>
                <a:spcPts val="284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100"/>
            </a:pPr>
            <a:r>
              <a:rPr lang="en-US" altLang="zh-CN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Consult but don’t blind trust </a:t>
            </a:r>
            <a:r>
              <a:rPr lang="en-US" altLang="zh-CN" sz="2461" dirty="0">
                <a:solidFill>
                  <a:srgbClr val="5E524C"/>
                </a:solidFill>
                <a:latin typeface="Calibri Light" panose="020F0302020204030204" pitchFamily="34" charset="0"/>
                <a:ea typeface="Avenir Next Medium"/>
                <a:cs typeface="Calibri Light" panose="020F0302020204030204" pitchFamily="34" charset="0"/>
              </a:rPr>
              <a:t>experts.</a:t>
            </a:r>
            <a:endParaRPr lang="en-US" altLang="zh-CN" sz="2461" dirty="0">
              <a:solidFill>
                <a:srgbClr val="5E524C"/>
              </a:solidFill>
              <a:latin typeface="Calibri Light" panose="020F0302020204030204" pitchFamily="34" charset="0"/>
              <a:ea typeface="Avenir Next Medium"/>
              <a:cs typeface="Calibri Light" panose="020F03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8721" b="11089"/>
          <a:stretch/>
        </p:blipFill>
        <p:spPr>
          <a:xfrm>
            <a:off x="4378926" y="3648259"/>
            <a:ext cx="3731221" cy="26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81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74" y="944606"/>
            <a:ext cx="6625052" cy="49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49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"/>
          <p:cNvSpPr/>
          <p:nvPr/>
        </p:nvSpPr>
        <p:spPr>
          <a:xfrm>
            <a:off x="1047305" y="1616484"/>
            <a:ext cx="378985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Perception of odor intensity </a:t>
            </a:r>
          </a:p>
        </p:txBody>
      </p:sp>
      <p:sp>
        <p:nvSpPr>
          <p:cNvPr id="13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GLASSWARE EFFECT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1047305" y="2243087"/>
            <a:ext cx="303395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sales of alcohol</a:t>
            </a:r>
            <a:endParaRPr lang="en-US" sz="1687" dirty="0"/>
          </a:p>
        </p:txBody>
      </p:sp>
      <p:sp>
        <p:nvSpPr>
          <p:cNvPr id="15" name="Rectangle 13"/>
          <p:cNvSpPr/>
          <p:nvPr/>
        </p:nvSpPr>
        <p:spPr>
          <a:xfrm>
            <a:off x="1111416" y="1913696"/>
            <a:ext cx="1611339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(Pierce &amp; Halpern, 1996)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1111416" y="2593907"/>
            <a:ext cx="2044149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nb-NO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Ford et al., 2013; 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Frewin, 2011)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304" y="2959446"/>
            <a:ext cx="2714626" cy="30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1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-85862"/>
            <a:ext cx="7772400" cy="1357761"/>
          </a:xfrm>
        </p:spPr>
        <p:txBody>
          <a:bodyPr/>
          <a:lstStyle/>
          <a:p>
            <a:r>
              <a:rPr lang="en-US" altLang="zh-CN" sz="2531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  <a:sym typeface="Athelas"/>
              </a:rPr>
              <a:t>REFERENCES</a:t>
            </a:r>
            <a:endParaRPr lang="zh-CN" altLang="en-US" sz="2531" dirty="0">
              <a:solidFill>
                <a:srgbClr val="151515"/>
              </a:solidFill>
              <a:latin typeface="Calibri Light" panose="020F0302020204030204" pitchFamily="34" charset="0"/>
              <a:ea typeface="Apple Chancery" charset="0"/>
              <a:cs typeface="Calibri Light" panose="020F0302020204030204" pitchFamily="34" charset="0"/>
              <a:sym typeface="Athela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1160084"/>
            <a:ext cx="7772400" cy="5478945"/>
          </a:xfrm>
        </p:spPr>
        <p:txBody>
          <a:bodyPr>
            <a:normAutofit fontScale="55000" lnSpcReduction="20000"/>
          </a:bodyPr>
          <a:lstStyle/>
          <a:p>
            <a:pPr marL="906331" indent="-906331">
              <a:buNone/>
            </a:pPr>
            <a:r>
              <a:rPr lang="en-GB" altLang="zh-CN" dirty="0" err="1">
                <a:latin typeface="Calibri" charset="0"/>
                <a:ea typeface="Calibri" charset="0"/>
                <a:cs typeface="Calibri" charset="0"/>
              </a:rPr>
              <a:t>Aqueveque</a:t>
            </a:r>
            <a:r>
              <a:rPr lang="en-GB" altLang="zh-CN" dirty="0">
                <a:latin typeface="Calibri" charset="0"/>
                <a:ea typeface="Calibri" charset="0"/>
                <a:cs typeface="Calibri" charset="0"/>
              </a:rPr>
              <a:t>, C. (2006). Extrinsic cues and perceived risk: the influence of consumption situation. </a:t>
            </a:r>
            <a:r>
              <a:rPr lang="en-GB" altLang="zh-CN" i="1" dirty="0">
                <a:latin typeface="Calibri" charset="0"/>
                <a:ea typeface="Calibri" charset="0"/>
                <a:cs typeface="Calibri" charset="0"/>
              </a:rPr>
              <a:t>Journal of Consumer Marketing, 23</a:t>
            </a:r>
            <a:r>
              <a:rPr lang="en-GB" altLang="zh-CN" dirty="0">
                <a:latin typeface="Calibri" charset="0"/>
                <a:ea typeface="Calibri" charset="0"/>
                <a:cs typeface="Calibri" charset="0"/>
              </a:rPr>
              <a:t>(5), 237-247</a:t>
            </a:r>
            <a:r>
              <a:rPr lang="en-GB" altLang="zh-CN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altLang="zh-CN" dirty="0" smtClean="0">
              <a:latin typeface="Calibri" charset="0"/>
              <a:ea typeface="Calibri" charset="0"/>
              <a:cs typeface="Calibri" charset="0"/>
            </a:endParaRPr>
          </a:p>
          <a:p>
            <a:pPr marL="906331" indent="-906331">
              <a:buNone/>
            </a:pPr>
            <a:r>
              <a:rPr lang="en-US" altLang="zh-CN" dirty="0" err="1" smtClean="0">
                <a:latin typeface="Calibri" charset="0"/>
                <a:ea typeface="Calibri" charset="0"/>
                <a:cs typeface="Calibri" charset="0"/>
              </a:rPr>
              <a:t>Dodds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W. B., &amp; Monroe, K. B. (1985). The effect of brand and price information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on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subjective product evaluations.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NA-Advances in Consumer Research </a:t>
            </a:r>
            <a:r>
              <a:rPr lang="en-US" altLang="zh-CN" i="1" dirty="0" smtClean="0">
                <a:latin typeface="Calibri" charset="0"/>
                <a:ea typeface="Calibri" charset="0"/>
                <a:cs typeface="Calibri" charset="0"/>
              </a:rPr>
              <a:t>Volume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. </a:t>
            </a:r>
            <a:endParaRPr lang="zh-CN" altLang="zh-CN" dirty="0">
              <a:latin typeface="Calibri" charset="0"/>
              <a:ea typeface="Calibri" charset="0"/>
              <a:cs typeface="Calibri" charset="0"/>
            </a:endParaRPr>
          </a:p>
          <a:p>
            <a:pPr marL="906331" indent="-906331">
              <a:buNone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Ford A,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Moodie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C,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MacKintosh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AM et al. (2013) Adolescent perceptions of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cigarette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appearance.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Eur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J Public Health, online 23rd October. </a:t>
            </a:r>
          </a:p>
          <a:p>
            <a:pPr marL="906331" indent="-906331">
              <a:buNone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Frewin A. (2011)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Libbey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two-third pint beer schooner glasses from John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Artis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Caterer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and Hotelkeeper. 25th November. http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://</a:t>
            </a:r>
            <a:r>
              <a:rPr lang="en-US" altLang="zh-CN" dirty="0" err="1" smtClean="0">
                <a:latin typeface="Calibri" charset="0"/>
                <a:ea typeface="Calibri" charset="0"/>
                <a:cs typeface="Calibri" charset="0"/>
              </a:rPr>
              <a:t>www.catererandhotelkeeper.co.uk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/printer-friendly/341297</a:t>
            </a:r>
            <a:endParaRPr lang="en-US" altLang="zh-CN" dirty="0">
              <a:latin typeface="Calibri" charset="0"/>
              <a:ea typeface="Calibri" charset="0"/>
              <a:cs typeface="Calibri" charset="0"/>
            </a:endParaRPr>
          </a:p>
          <a:p>
            <a:pPr marL="906331" indent="-906331">
              <a:buNone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Hughson, A. L., &amp;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Boakes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R. A. (2002). The knowing nose: the role of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knowledge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in wine expertise.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Food quality and preference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(7), 463-	472.</a:t>
            </a:r>
          </a:p>
          <a:p>
            <a:pPr marL="906331" indent="-906331">
              <a:buNone/>
            </a:pP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Manske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M., &amp;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Cordua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G. (2005). Understanding the sommelier effect.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International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journal of contemporary hospitality management, 17(7),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569-576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marL="906331" indent="-906331">
              <a:buNone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Pierce, J., &amp; Halpern, B. P. (1996).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Orthonasal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retronasal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odorant identification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based upon vapor phase input from common substances. </a:t>
            </a:r>
            <a:r>
              <a:rPr lang="en-US" altLang="zh-CN" i="1" dirty="0" smtClean="0">
                <a:latin typeface="Calibri" charset="0"/>
                <a:ea typeface="Calibri" charset="0"/>
                <a:cs typeface="Calibri" charset="0"/>
              </a:rPr>
              <a:t>Chemical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Senses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21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(5), 529-543.</a:t>
            </a:r>
          </a:p>
          <a:p>
            <a:pPr marL="906331" indent="-906331">
              <a:buNone/>
            </a:pP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Plassmann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H, </a:t>
            </a:r>
            <a:r>
              <a:rPr lang="en-US" altLang="zh-CN" dirty="0" err="1">
                <a:latin typeface="Calibri" charset="0"/>
                <a:ea typeface="Calibri" charset="0"/>
                <a:cs typeface="Calibri" charset="0"/>
              </a:rPr>
              <a:t>O’Doherty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 J, Shiv B, Rangel A. (2008). Marketing actions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can modulate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neural representations of experienced pleasantness. 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Proc. </a:t>
            </a:r>
            <a:r>
              <a:rPr lang="en-US" altLang="zh-CN" i="1" dirty="0" smtClean="0">
                <a:latin typeface="Calibri" charset="0"/>
                <a:ea typeface="Calibri" charset="0"/>
                <a:cs typeface="Calibri" charset="0"/>
              </a:rPr>
              <a:t>Natl</a:t>
            </a:r>
            <a:r>
              <a:rPr lang="en-US" altLang="zh-CN" i="1" dirty="0">
                <a:latin typeface="Calibri" charset="0"/>
                <a:ea typeface="Calibri" charset="0"/>
                <a:cs typeface="Calibri" charset="0"/>
              </a:rPr>
              <a:t>. Acad. Sci. USA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105:1050–54</a:t>
            </a:r>
          </a:p>
        </p:txBody>
      </p:sp>
    </p:spTree>
    <p:extLst>
      <p:ext uri="{BB962C8B-B14F-4D97-AF65-F5344CB8AC3E}">
        <p14:creationId xmlns:p14="http://schemas.microsoft.com/office/powerpoint/2010/main" val="2056379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/>
          <p:nvPr/>
        </p:nvSpPr>
        <p:spPr>
          <a:xfrm>
            <a:off x="1047305" y="1616484"/>
            <a:ext cx="378985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Price-quality relationship</a:t>
            </a:r>
          </a:p>
        </p:txBody>
      </p:sp>
      <p:sp>
        <p:nvSpPr>
          <p:cNvPr id="3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INFLUENCE OF PRICE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1047305" y="2243087"/>
            <a:ext cx="378985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Decrease purchase intention</a:t>
            </a:r>
            <a:endParaRPr lang="en-US" sz="1687" dirty="0"/>
          </a:p>
        </p:txBody>
      </p:sp>
      <p:sp>
        <p:nvSpPr>
          <p:cNvPr id="5" name="Rectangle 13"/>
          <p:cNvSpPr/>
          <p:nvPr/>
        </p:nvSpPr>
        <p:spPr>
          <a:xfrm>
            <a:off x="1111416" y="1913696"/>
            <a:ext cx="2887329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Plassmann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O’Doherty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Shiv &amp; Rangel A, 2008)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13"/>
          <p:cNvSpPr/>
          <p:nvPr/>
        </p:nvSpPr>
        <p:spPr>
          <a:xfrm>
            <a:off x="1111416" y="2708920"/>
            <a:ext cx="163217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Dodds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Monroe, 1985)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2" descr="http://i.forbesimg.com/media/2009/12/16/1216_cash-dollars_650x4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" b="7841"/>
          <a:stretch/>
        </p:blipFill>
        <p:spPr bwMode="auto">
          <a:xfrm>
            <a:off x="4413499" y="3429000"/>
            <a:ext cx="426295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9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/>
          <p:nvPr/>
        </p:nvSpPr>
        <p:spPr>
          <a:xfrm>
            <a:off x="1047304" y="1616484"/>
            <a:ext cx="7017369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 in attitude under the influence of an authority</a:t>
            </a:r>
          </a:p>
        </p:txBody>
      </p:sp>
      <p:sp>
        <p:nvSpPr>
          <p:cNvPr id="3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POWER OF EXPERT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1047305" y="2243087"/>
            <a:ext cx="303395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wine sales</a:t>
            </a:r>
            <a:endParaRPr lang="en-US" sz="1687" dirty="0"/>
          </a:p>
        </p:txBody>
      </p:sp>
      <p:sp>
        <p:nvSpPr>
          <p:cNvPr id="5" name="Rectangle 13"/>
          <p:cNvSpPr/>
          <p:nvPr/>
        </p:nvSpPr>
        <p:spPr>
          <a:xfrm>
            <a:off x="1111416" y="1913696"/>
            <a:ext cx="1718740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(Hughson &amp; 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Boakes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2002)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13"/>
          <p:cNvSpPr/>
          <p:nvPr/>
        </p:nvSpPr>
        <p:spPr>
          <a:xfrm>
            <a:off x="1111416" y="2593907"/>
            <a:ext cx="1633781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Manske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Cordua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2005)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2" descr="http://escueladelossentidos.cl/wp-content/themes/bootpress/images/foto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1873" y="2312790"/>
            <a:ext cx="4292125" cy="4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7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0"/>
          <p:cNvSpPr/>
          <p:nvPr/>
        </p:nvSpPr>
        <p:spPr>
          <a:xfrm>
            <a:off x="1895895" y="5453569"/>
            <a:ext cx="77104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charset="0"/>
                <a:ea typeface="Calibri Light" charset="0"/>
                <a:cs typeface="Calibri Light" charset="0"/>
                <a:sym typeface="Athelas"/>
              </a:rPr>
              <a:t>ISO</a:t>
            </a:r>
          </a:p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charset="0"/>
                <a:ea typeface="Calibri Light" charset="0"/>
                <a:cs typeface="Calibri Light" charset="0"/>
                <a:sym typeface="Athelas"/>
              </a:rPr>
              <a:t>225 ml</a:t>
            </a:r>
          </a:p>
        </p:txBody>
      </p:sp>
      <p:sp>
        <p:nvSpPr>
          <p:cNvPr id="3" name="Shape 151"/>
          <p:cNvSpPr/>
          <p:nvPr/>
        </p:nvSpPr>
        <p:spPr>
          <a:xfrm>
            <a:off x="3785191" y="5453570"/>
            <a:ext cx="1637179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Chardonnay</a:t>
            </a:r>
          </a:p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350 ml</a:t>
            </a:r>
          </a:p>
        </p:txBody>
      </p:sp>
      <p:sp>
        <p:nvSpPr>
          <p:cNvPr id="4" name="Shape 152"/>
          <p:cNvSpPr/>
          <p:nvPr/>
        </p:nvSpPr>
        <p:spPr>
          <a:xfrm>
            <a:off x="6462091" y="5453570"/>
            <a:ext cx="106760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2531" b="1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Riesling</a:t>
            </a:r>
          </a:p>
          <a:p>
            <a:pPr>
              <a:defRPr sz="2800" i="0">
                <a:latin typeface="+mn-lt"/>
                <a:ea typeface="+mn-ea"/>
                <a:cs typeface="+mn-cs"/>
                <a:sym typeface="Avenir Next"/>
              </a:defRPr>
            </a:pPr>
            <a:r>
              <a:rPr sz="1969" dirty="0">
                <a:solidFill>
                  <a:srgbClr val="151515"/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395 ml</a:t>
            </a:r>
          </a:p>
        </p:txBody>
      </p:sp>
      <p:pic>
        <p:nvPicPr>
          <p:cNvPr id="5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114" y="2247800"/>
            <a:ext cx="1345378" cy="29046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image4.jpeg"/>
          <p:cNvPicPr>
            <a:picLocks noChangeAspect="1"/>
          </p:cNvPicPr>
          <p:nvPr/>
        </p:nvPicPr>
        <p:blipFill>
          <a:blip r:embed="rId3">
            <a:extLst/>
          </a:blip>
          <a:srcRect l="32767" t="10922" r="33003" b="8733"/>
          <a:stretch>
            <a:fillRect/>
          </a:stretch>
        </p:blipFill>
        <p:spPr>
          <a:xfrm>
            <a:off x="6125198" y="1398111"/>
            <a:ext cx="1719744" cy="39452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 descr="http://media.tiffany.com/is/image/Tiffany/EcomItemL2/riedelvinum-chardonnay-wine-glass-25002806_870838_ED_M.jpg?op_usm=3,1,6&amp;defaultImage=NoImageAvailable&amp;&amp;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15190" r="35082" b="13020"/>
          <a:stretch/>
        </p:blipFill>
        <p:spPr bwMode="auto">
          <a:xfrm>
            <a:off x="3785191" y="1775484"/>
            <a:ext cx="1614452" cy="3567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hape 122"/>
          <p:cNvSpPr txBox="1">
            <a:spLocks/>
          </p:cNvSpPr>
          <p:nvPr/>
        </p:nvSpPr>
        <p:spPr>
          <a:xfrm>
            <a:off x="1020483" y="836712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GLASS TYPE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81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>
            <a:spLocks noGrp="1"/>
          </p:cNvSpPr>
          <p:nvPr>
            <p:ph type="title"/>
          </p:nvPr>
        </p:nvSpPr>
        <p:spPr>
          <a:xfrm>
            <a:off x="1665553" y="1953286"/>
            <a:ext cx="2105705" cy="518861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00000"/>
              </a:lnSpc>
              <a:defRPr sz="4000" b="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cs typeface="Calibri Light" panose="020F0302020204030204" pitchFamily="34" charset="0"/>
              </a:rPr>
              <a:t>WINE QUALITY</a:t>
            </a:r>
            <a:endParaRPr lang="en-US" sz="253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1847252" y="2503395"/>
            <a:ext cx="235544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Aroma intensity</a:t>
            </a:r>
          </a:p>
        </p:txBody>
      </p:sp>
      <p:sp>
        <p:nvSpPr>
          <p:cNvPr id="4" name="矩形 5"/>
          <p:cNvSpPr/>
          <p:nvPr/>
        </p:nvSpPr>
        <p:spPr>
          <a:xfrm>
            <a:off x="1847252" y="2943625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Aroma types</a:t>
            </a:r>
          </a:p>
        </p:txBody>
      </p:sp>
      <p:sp>
        <p:nvSpPr>
          <p:cNvPr id="5" name="矩形 4"/>
          <p:cNvSpPr/>
          <p:nvPr/>
        </p:nvSpPr>
        <p:spPr>
          <a:xfrm>
            <a:off x="1847252" y="3383856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Flavor length</a:t>
            </a:r>
          </a:p>
        </p:txBody>
      </p:sp>
      <p:sp>
        <p:nvSpPr>
          <p:cNvPr id="6" name="矩形 5"/>
          <p:cNvSpPr/>
          <p:nvPr/>
        </p:nvSpPr>
        <p:spPr>
          <a:xfrm>
            <a:off x="1847252" y="3861396"/>
            <a:ext cx="1632997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Overall quality</a:t>
            </a:r>
          </a:p>
        </p:txBody>
      </p:sp>
      <p:sp>
        <p:nvSpPr>
          <p:cNvPr id="7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b="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DIMENSIONS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122"/>
          <p:cNvSpPr txBox="1">
            <a:spLocks/>
          </p:cNvSpPr>
          <p:nvPr/>
        </p:nvSpPr>
        <p:spPr>
          <a:xfrm>
            <a:off x="4783584" y="1927220"/>
            <a:ext cx="3398536" cy="518861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CONSUMER BEHAVIOR</a:t>
            </a:r>
            <a:endParaRPr lang="en-US" sz="253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 5"/>
          <p:cNvSpPr/>
          <p:nvPr/>
        </p:nvSpPr>
        <p:spPr>
          <a:xfrm>
            <a:off x="5001865" y="2504350"/>
            <a:ext cx="235544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Purchase intention</a:t>
            </a:r>
          </a:p>
        </p:txBody>
      </p:sp>
      <p:sp>
        <p:nvSpPr>
          <p:cNvPr id="10" name="矩形 5"/>
          <p:cNvSpPr/>
          <p:nvPr/>
        </p:nvSpPr>
        <p:spPr>
          <a:xfrm>
            <a:off x="5001865" y="2930509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Perceived value</a:t>
            </a:r>
          </a:p>
        </p:txBody>
      </p:sp>
      <p:sp>
        <p:nvSpPr>
          <p:cNvPr id="11" name="矩形 5"/>
          <p:cNvSpPr/>
          <p:nvPr/>
        </p:nvSpPr>
        <p:spPr>
          <a:xfrm>
            <a:off x="5001865" y="3383856"/>
            <a:ext cx="2828590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Willingness to recommend</a:t>
            </a:r>
          </a:p>
        </p:txBody>
      </p:sp>
      <p:sp>
        <p:nvSpPr>
          <p:cNvPr id="12" name="Rectangle 13"/>
          <p:cNvSpPr/>
          <p:nvPr/>
        </p:nvSpPr>
        <p:spPr>
          <a:xfrm>
            <a:off x="2230828" y="4327703"/>
            <a:ext cx="966931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(WSET, 2014)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6582518" y="3861396"/>
            <a:ext cx="1292341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Aqueveque</a:t>
            </a:r>
            <a:r>
              <a:rPr lang="en-US" altLang="zh-CN" sz="1125" dirty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zh-CN" sz="1125" dirty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2006)</a:t>
            </a:r>
            <a:endParaRPr kumimoji="1" lang="zh-CN" altLang="en-US" sz="1125" dirty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80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>
            <a:spLocks noGrp="1"/>
          </p:cNvSpPr>
          <p:nvPr>
            <p:ph type="title"/>
          </p:nvPr>
        </p:nvSpPr>
        <p:spPr>
          <a:xfrm>
            <a:off x="1665553" y="1953286"/>
            <a:ext cx="2105705" cy="518861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00000"/>
              </a:lnSpc>
              <a:defRPr sz="4000" b="0" cap="none" spc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WINE QUALITY</a:t>
            </a:r>
            <a:endParaRPr lang="en-US" sz="253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22"/>
          <p:cNvSpPr txBox="1">
            <a:spLocks/>
          </p:cNvSpPr>
          <p:nvPr/>
        </p:nvSpPr>
        <p:spPr>
          <a:xfrm>
            <a:off x="4783584" y="1927220"/>
            <a:ext cx="3398536" cy="518861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CONSUMER BEHAVIOR</a:t>
            </a:r>
            <a:endParaRPr lang="en-US" sz="253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5"/>
          <p:cNvSpPr/>
          <p:nvPr/>
        </p:nvSpPr>
        <p:spPr>
          <a:xfrm>
            <a:off x="1847252" y="2503395"/>
            <a:ext cx="235544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Aroma intensity</a:t>
            </a:r>
          </a:p>
        </p:txBody>
      </p:sp>
      <p:sp>
        <p:nvSpPr>
          <p:cNvPr id="5" name="矩形 5"/>
          <p:cNvSpPr/>
          <p:nvPr/>
        </p:nvSpPr>
        <p:spPr>
          <a:xfrm>
            <a:off x="1847252" y="2943625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Aroma types</a:t>
            </a:r>
          </a:p>
        </p:txBody>
      </p:sp>
      <p:sp>
        <p:nvSpPr>
          <p:cNvPr id="6" name="矩形 5"/>
          <p:cNvSpPr/>
          <p:nvPr/>
        </p:nvSpPr>
        <p:spPr>
          <a:xfrm>
            <a:off x="1847252" y="3383856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Flavor length</a:t>
            </a:r>
          </a:p>
        </p:txBody>
      </p:sp>
      <p:sp>
        <p:nvSpPr>
          <p:cNvPr id="7" name="矩形 5"/>
          <p:cNvSpPr/>
          <p:nvPr/>
        </p:nvSpPr>
        <p:spPr>
          <a:xfrm>
            <a:off x="1847252" y="3850162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Overall quality</a:t>
            </a:r>
          </a:p>
        </p:txBody>
      </p:sp>
      <p:sp>
        <p:nvSpPr>
          <p:cNvPr id="8" name="矩形 5"/>
          <p:cNvSpPr/>
          <p:nvPr/>
        </p:nvSpPr>
        <p:spPr>
          <a:xfrm>
            <a:off x="5001865" y="2504350"/>
            <a:ext cx="2355441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Purchase intention</a:t>
            </a:r>
          </a:p>
        </p:txBody>
      </p:sp>
      <p:sp>
        <p:nvSpPr>
          <p:cNvPr id="9" name="矩形 5"/>
          <p:cNvSpPr/>
          <p:nvPr/>
        </p:nvSpPr>
        <p:spPr>
          <a:xfrm>
            <a:off x="5001865" y="2930509"/>
            <a:ext cx="2733344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Perceived value</a:t>
            </a:r>
          </a:p>
        </p:txBody>
      </p:sp>
      <p:sp>
        <p:nvSpPr>
          <p:cNvPr id="10" name="矩形 5"/>
          <p:cNvSpPr/>
          <p:nvPr/>
        </p:nvSpPr>
        <p:spPr>
          <a:xfrm>
            <a:off x="5001865" y="3383856"/>
            <a:ext cx="2828590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969" dirty="0">
                <a:latin typeface="Calibri Light" panose="020F0302020204030204" pitchFamily="34" charset="0"/>
                <a:cs typeface="Calibri Light" panose="020F0302020204030204" pitchFamily="34" charset="0"/>
              </a:rPr>
              <a:t>Willingness to recommend</a:t>
            </a:r>
          </a:p>
        </p:txBody>
      </p:sp>
      <p:sp>
        <p:nvSpPr>
          <p:cNvPr id="11" name="Shape 122"/>
          <p:cNvSpPr txBox="1">
            <a:spLocks/>
          </p:cNvSpPr>
          <p:nvPr/>
        </p:nvSpPr>
        <p:spPr>
          <a:xfrm>
            <a:off x="1020483" y="1073013"/>
            <a:ext cx="5379134" cy="512612"/>
          </a:xfrm>
          <a:prstGeom prst="rect">
            <a:avLst/>
          </a:prstGeom>
        </p:spPr>
        <p:txBody>
          <a:bodyPr vert="horz" lIns="64294" tIns="32147" rIns="64294" bIns="32147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rgbClr val="151515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effectLst/>
              </a:defRPr>
            </a:pPr>
            <a:r>
              <a:rPr lang="en-US" sz="2531" b="1" dirty="0">
                <a:latin typeface="Calibri Light" panose="020F0302020204030204" pitchFamily="34" charset="0"/>
                <a:ea typeface="Apple Chancery" charset="0"/>
                <a:cs typeface="Calibri Light" panose="020F0302020204030204" pitchFamily="34" charset="0"/>
              </a:rPr>
              <a:t>DIMENSIONS</a:t>
            </a:r>
            <a:endParaRPr lang="en-US" sz="253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2230828" y="4327703"/>
            <a:ext cx="966931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(WSET, 2014)</a:t>
            </a:r>
            <a:endParaRPr kumimoji="1" lang="zh-CN" altLang="en-US" sz="1125" dirty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6582518" y="3861396"/>
            <a:ext cx="1292341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zh-CN" sz="1125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Aqueveque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zh-CN" sz="1125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2006)</a:t>
            </a:r>
            <a:endParaRPr kumimoji="1" lang="zh-CN" altLang="en-US" sz="1125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master_template_ISCONTOUR_2017</Template>
  <TotalTime>1371</TotalTime>
  <Words>812</Words>
  <Application>Microsoft Macintosh PowerPoint</Application>
  <PresentationFormat>全屏显示(4:3)</PresentationFormat>
  <Paragraphs>312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Apple Chancery</vt:lpstr>
      <vt:lpstr>Athelas</vt:lpstr>
      <vt:lpstr>Avenir Next</vt:lpstr>
      <vt:lpstr>Avenir Next Medium</vt:lpstr>
      <vt:lpstr>Calibri</vt:lpstr>
      <vt:lpstr>Calibri Light</vt:lpstr>
      <vt:lpstr>Helvetica 45 Light</vt:lpstr>
      <vt:lpstr>SimSun</vt:lpstr>
      <vt:lpstr>Times New Roman</vt:lpstr>
      <vt:lpstr>Wingdings</vt:lpstr>
      <vt:lpstr>ヒラギノ角ゴ Pro W3</vt:lpstr>
      <vt:lpstr>宋体</vt:lpstr>
      <vt:lpstr>Arial</vt:lpstr>
      <vt:lpstr>Larissa</vt:lpstr>
      <vt:lpstr>PowerPoint 演示文稿</vt:lpstr>
      <vt:lpstr>WHAT ARE CUES?</vt:lpstr>
      <vt:lpstr>EXTRINSIC</vt:lpstr>
      <vt:lpstr>PowerPoint 演示文稿</vt:lpstr>
      <vt:lpstr>PowerPoint 演示文稿</vt:lpstr>
      <vt:lpstr>PowerPoint 演示文稿</vt:lpstr>
      <vt:lpstr>PowerPoint 演示文稿</vt:lpstr>
      <vt:lpstr>WINE QUALITY</vt:lpstr>
      <vt:lpstr>WINE QUALITY</vt:lpstr>
      <vt:lpstr>PowerPoint 演示文稿</vt:lpstr>
      <vt:lpstr>WINE QUALITY</vt:lpstr>
      <vt:lpstr>Aroma types</vt:lpstr>
      <vt:lpstr>RESULTS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REFERENCES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October Shih</dc:creator>
  <cp:lastModifiedBy>October Shih</cp:lastModifiedBy>
  <cp:revision>10</cp:revision>
  <dcterms:created xsi:type="dcterms:W3CDTF">2017-05-11T16:58:39Z</dcterms:created>
  <dcterms:modified xsi:type="dcterms:W3CDTF">2017-05-12T15:50:30Z</dcterms:modified>
</cp:coreProperties>
</file>