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20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6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33.jpeg" ContentType="image/jpeg"/>
  <Override PartName="/ppt/media/image32.png" ContentType="image/png"/>
  <Override PartName="/ppt/media/image31.png" ContentType="image/png"/>
  <Override PartName="/ppt/media/image30.png" ContentType="image/png"/>
  <Override PartName="/ppt/media/image27.png" ContentType="image/png"/>
  <Override PartName="/ppt/media/image26.png" ContentType="image/png"/>
  <Override PartName="/ppt/media/image20.jpeg" ContentType="image/jpeg"/>
  <Override PartName="/ppt/media/image19.jpeg" ContentType="image/jpeg"/>
  <Override PartName="/ppt/media/image25.png" ContentType="image/png"/>
  <Override PartName="/ppt/media/image28.png" ContentType="image/png"/>
  <Override PartName="/ppt/media/image24.jpeg" ContentType="image/jpeg"/>
  <Override PartName="/ppt/media/image17.png" ContentType="image/png"/>
  <Override PartName="/ppt/media/image16.jpeg" ContentType="image/jpeg"/>
  <Override PartName="/ppt/media/image12.png" ContentType="image/png"/>
  <Override PartName="/ppt/media/image15.jpeg" ContentType="image/jpeg"/>
  <Override PartName="/ppt/media/image23.jpeg" ContentType="image/jpeg"/>
  <Override PartName="/ppt/media/image13.png" ContentType="image/png"/>
  <Override PartName="/ppt/media/image21.jpeg" ContentType="image/jpeg"/>
  <Override PartName="/ppt/media/image14.jpeg" ContentType="image/jpeg"/>
  <Override PartName="/ppt/media/image11.png" ContentType="image/png"/>
  <Override PartName="/ppt/media/image22.jpeg" ContentType="image/jpeg"/>
  <Override PartName="/ppt/media/image9.png" ContentType="image/png"/>
  <Override PartName="/ppt/media/image8.png" ContentType="image/png"/>
  <Override PartName="/ppt/media/image29.png" ContentType="image/png"/>
  <Override PartName="/ppt/media/image10.jpeg" ContentType="image/jpeg"/>
  <Override PartName="/ppt/media/image5.png" ContentType="image/png"/>
  <Override PartName="/ppt/media/image18.png" ContentType="image/png"/>
  <Override PartName="/ppt/media/image7.png" ContentType="image/png"/>
  <Override PartName="/ppt/media/image4.png" ContentType="image/png"/>
  <Override PartName="/ppt/media/image6.jpeg" ContentType="image/jpeg"/>
  <Override PartName="/ppt/media/image3.png" ContentType="image/png"/>
  <Override PartName="/ppt/media/image2.png" ContentType="image/png"/>
  <Override PartName="/ppt/media/image1.jpeg" ContentType="image/jpeg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9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0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9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0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9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20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rafik 6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67640" y="6283800"/>
            <a:ext cx="1556640" cy="552960"/>
          </a:xfrm>
          <a:prstGeom prst="rect">
            <a:avLst/>
          </a:prstGeom>
          <a:ln>
            <a:noFill/>
          </a:ln>
        </p:spPr>
      </p:pic>
      <p:pic>
        <p:nvPicPr>
          <p:cNvPr id="1" name="Grafik 8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7020360" y="6381360"/>
            <a:ext cx="1556640" cy="358200"/>
          </a:xfrm>
          <a:prstGeom prst="rect">
            <a:avLst/>
          </a:prstGeom>
          <a:ln>
            <a:noFill/>
          </a:ln>
        </p:spPr>
      </p:pic>
      <p:pic>
        <p:nvPicPr>
          <p:cNvPr id="2" name="Grafik 6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6444360" y="3552840"/>
            <a:ext cx="2374560" cy="1582920"/>
          </a:xfrm>
          <a:prstGeom prst="rect">
            <a:avLst/>
          </a:prstGeom>
          <a:ln>
            <a:noFill/>
          </a:ln>
        </p:spPr>
      </p:pic>
      <p:sp>
        <p:nvSpPr>
          <p:cNvPr id="3" name="Line 1"/>
          <p:cNvSpPr/>
          <p:nvPr/>
        </p:nvSpPr>
        <p:spPr>
          <a:xfrm>
            <a:off x="683280" y="3573000"/>
            <a:ext cx="7777080" cy="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4" name="CustomShape 2"/>
          <p:cNvSpPr/>
          <p:nvPr/>
        </p:nvSpPr>
        <p:spPr>
          <a:xfrm>
            <a:off x="2915640" y="6403680"/>
            <a:ext cx="3310560" cy="453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ff0000"/>
                </a:solidFill>
                <a:latin typeface="Helvetica 45 Light"/>
                <a:ea typeface="ヒラギノ角ゴ Pro W3"/>
              </a:rPr>
              <a:t>www.tourism-student-conference.com</a:t>
            </a:r>
            <a:endParaRPr/>
          </a:p>
        </p:txBody>
      </p:sp>
      <p:sp>
        <p:nvSpPr>
          <p:cNvPr id="5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fik 6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67640" y="6283800"/>
            <a:ext cx="1556640" cy="552960"/>
          </a:xfrm>
          <a:prstGeom prst="rect">
            <a:avLst/>
          </a:prstGeom>
          <a:ln>
            <a:noFill/>
          </a:ln>
        </p:spPr>
      </p:pic>
      <p:pic>
        <p:nvPicPr>
          <p:cNvPr id="42" name="Grafik 8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7020360" y="6381360"/>
            <a:ext cx="1556640" cy="358200"/>
          </a:xfrm>
          <a:prstGeom prst="rect">
            <a:avLst/>
          </a:prstGeom>
          <a:ln>
            <a:noFill/>
          </a:ln>
        </p:spPr>
      </p:pic>
      <p:sp>
        <p:nvSpPr>
          <p:cNvPr id="43" name="Line 1"/>
          <p:cNvSpPr/>
          <p:nvPr/>
        </p:nvSpPr>
        <p:spPr>
          <a:xfrm>
            <a:off x="467280" y="1556640"/>
            <a:ext cx="8209080" cy="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44" name="CustomShape 2"/>
          <p:cNvSpPr/>
          <p:nvPr/>
        </p:nvSpPr>
        <p:spPr>
          <a:xfrm>
            <a:off x="2915640" y="6403680"/>
            <a:ext cx="3310560" cy="271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ff0000"/>
                </a:solidFill>
                <a:latin typeface="Helvetica 45 Light"/>
                <a:ea typeface="ヒラギノ角ゴ Pro W3"/>
              </a:rPr>
              <a:t>ISCONTOUR 2017</a:t>
            </a:r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rafik 6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67640" y="6283800"/>
            <a:ext cx="1556640" cy="552960"/>
          </a:xfrm>
          <a:prstGeom prst="rect">
            <a:avLst/>
          </a:prstGeom>
          <a:ln>
            <a:noFill/>
          </a:ln>
        </p:spPr>
      </p:pic>
      <p:pic>
        <p:nvPicPr>
          <p:cNvPr id="82" name="Grafik 8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7020360" y="6381360"/>
            <a:ext cx="1556640" cy="358200"/>
          </a:xfrm>
          <a:prstGeom prst="rect">
            <a:avLst/>
          </a:prstGeom>
          <a:ln>
            <a:noFill/>
          </a:ln>
        </p:spPr>
      </p:pic>
      <p:sp>
        <p:nvSpPr>
          <p:cNvPr id="83" name="Line 1"/>
          <p:cNvSpPr/>
          <p:nvPr/>
        </p:nvSpPr>
        <p:spPr>
          <a:xfrm>
            <a:off x="467280" y="1556640"/>
            <a:ext cx="8209080" cy="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84" name="CustomShape 2"/>
          <p:cNvSpPr/>
          <p:nvPr/>
        </p:nvSpPr>
        <p:spPr>
          <a:xfrm>
            <a:off x="2915640" y="6403680"/>
            <a:ext cx="3310560" cy="271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ff0000"/>
                </a:solidFill>
                <a:latin typeface="Helvetica 45 Light"/>
                <a:ea typeface="ヒラギノ角ゴ Pro W3"/>
              </a:rPr>
              <a:t>ISCONTOUR 2017</a:t>
            </a:r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683640" y="1989000"/>
            <a:ext cx="7774920" cy="1468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</a:rPr>
              <a:t>Difference of comments </a:t>
            </a:r>
            <a:endParaRPr/>
          </a:p>
          <a:p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</a:rPr>
              <a:t>perception  between men and </a:t>
            </a:r>
            <a:endParaRPr/>
          </a:p>
          <a:p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</a:rPr>
              <a:t>women on destination  pictures</a:t>
            </a:r>
            <a:endParaRPr/>
          </a:p>
          <a:p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</a:rPr>
              <a:t>promoted  on Facebook </a:t>
            </a:r>
            <a:endParaRPr/>
          </a:p>
        </p:txBody>
      </p:sp>
      <p:sp>
        <p:nvSpPr>
          <p:cNvPr id="122" name="CustomShape 2"/>
          <p:cNvSpPr/>
          <p:nvPr/>
        </p:nvSpPr>
        <p:spPr>
          <a:xfrm>
            <a:off x="683640" y="3789000"/>
            <a:ext cx="5902920" cy="175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</a:rPr>
              <a:t>Ou Jing</a:t>
            </a:r>
            <a:endParaRPr/>
          </a:p>
          <a:p>
            <a:pPr algn="r">
              <a:lnSpc>
                <a:spcPct val="90000"/>
              </a:lnSpc>
            </a:pPr>
            <a:endParaRPr/>
          </a:p>
          <a:p>
            <a:pPr algn="r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</a:rPr>
              <a:t>Irina Dygruber-Pak</a:t>
            </a:r>
            <a:endParaRPr/>
          </a:p>
          <a:p>
            <a:pPr algn="r">
              <a:lnSpc>
                <a:spcPct val="90000"/>
              </a:lnSpc>
            </a:pPr>
            <a:endParaRPr/>
          </a:p>
          <a:p>
            <a:pPr algn="r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</a:rPr>
              <a:t>Damyan Kanchev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467640" y="188640"/>
            <a:ext cx="8207280" cy="13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400">
                <a:solidFill>
                  <a:srgbClr val="000000"/>
                </a:solidFill>
                <a:latin typeface="Arial"/>
                <a:ea typeface="Arial"/>
              </a:rPr>
              <a:t>What do we want to find out?</a:t>
            </a:r>
            <a:endParaRPr/>
          </a:p>
        </p:txBody>
      </p:sp>
      <p:pic>
        <p:nvPicPr>
          <p:cNvPr id="151" name="Shape 120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143520" y="2240640"/>
            <a:ext cx="2798640" cy="2512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467640" y="188640"/>
            <a:ext cx="8207280" cy="13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400">
                <a:solidFill>
                  <a:srgbClr val="000000"/>
                </a:solidFill>
                <a:latin typeface="Arial"/>
                <a:ea typeface="Arial"/>
              </a:rPr>
              <a:t>Hypothesis </a:t>
            </a:r>
            <a:endParaRPr/>
          </a:p>
        </p:txBody>
      </p:sp>
      <p:sp>
        <p:nvSpPr>
          <p:cNvPr id="153" name="CustomShape 2"/>
          <p:cNvSpPr/>
          <p:nvPr/>
        </p:nvSpPr>
        <p:spPr>
          <a:xfrm>
            <a:off x="695160" y="2467080"/>
            <a:ext cx="7258680" cy="2012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15000"/>
              </a:lnSpc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</a:rPr>
              <a:t>1) Comments have a greater influence on perception of destination pictures promoted on Facebook for female than male.</a:t>
            </a: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</a:rPr>
              <a:t>2) Negative comments of destination picture on Facebook have greater value than positive comments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467640" y="188640"/>
            <a:ext cx="8207280" cy="13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>
                <a:solidFill>
                  <a:srgbClr val="000000"/>
                </a:solidFill>
                <a:latin typeface="Arial"/>
                <a:ea typeface="Arial"/>
              </a:rPr>
              <a:t>Empirical part </a:t>
            </a:r>
            <a:endParaRPr/>
          </a:p>
          <a:p>
            <a:endParaRPr/>
          </a:p>
        </p:txBody>
      </p:sp>
      <p:sp>
        <p:nvSpPr>
          <p:cNvPr id="155" name="CustomShape 2"/>
          <p:cNvSpPr/>
          <p:nvPr/>
        </p:nvSpPr>
        <p:spPr>
          <a:xfrm>
            <a:off x="640080" y="2103120"/>
            <a:ext cx="4158360" cy="511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endParaRPr/>
          </a:p>
          <a:p>
            <a:r>
              <a:rPr b="1" lang="en-US">
                <a:solidFill>
                  <a:srgbClr val="000000"/>
                </a:solidFill>
                <a:latin typeface="Arial"/>
                <a:ea typeface="Arial"/>
              </a:rPr>
              <a:t>Methodology: Quantitative approach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467640" y="188640"/>
            <a:ext cx="8207280" cy="13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>
                <a:solidFill>
                  <a:srgbClr val="000000"/>
                </a:solidFill>
                <a:latin typeface="Arial"/>
                <a:ea typeface="Arial"/>
              </a:rPr>
              <a:t>Questionnaire design</a:t>
            </a:r>
            <a:endParaRPr/>
          </a:p>
        </p:txBody>
      </p:sp>
      <p:pic>
        <p:nvPicPr>
          <p:cNvPr id="157" name="Shape 13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48640" y="1700640"/>
            <a:ext cx="3656160" cy="4241520"/>
          </a:xfrm>
          <a:prstGeom prst="rect">
            <a:avLst/>
          </a:prstGeom>
          <a:ln>
            <a:noFill/>
          </a:ln>
        </p:spPr>
      </p:pic>
      <p:sp>
        <p:nvSpPr>
          <p:cNvPr id="158" name="CustomShape 2"/>
          <p:cNvSpPr/>
          <p:nvPr/>
        </p:nvSpPr>
        <p:spPr>
          <a:xfrm>
            <a:off x="5121720" y="2011680"/>
            <a:ext cx="3747600" cy="3656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</a:rPr>
              <a:t>3 Questionnaire/3 groups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</a:rPr>
              <a:t>Facebook post (picture+comments)             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</a:rPr>
              <a:t>Explicit checking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</a:rPr>
              <a:t>Demographic questions (age, gender, marital status, education etc.)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</a:rPr>
              <a:t>Likert scale statements of destination picture &amp; comments to evaluate (strongly agree to strongly disagree), ex: “The comments on this posting raise my inspiration to visit the destination”</a:t>
            </a:r>
            <a:endParaRPr/>
          </a:p>
        </p:txBody>
      </p:sp>
      <p:sp>
        <p:nvSpPr>
          <p:cNvPr id="159" name="Line 3"/>
          <p:cNvSpPr/>
          <p:nvPr/>
        </p:nvSpPr>
        <p:spPr>
          <a:xfrm>
            <a:off x="4820040" y="2560320"/>
            <a:ext cx="365760" cy="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467640" y="188640"/>
            <a:ext cx="8207280" cy="13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400">
                <a:solidFill>
                  <a:srgbClr val="000000"/>
                </a:solidFill>
                <a:latin typeface="Arial"/>
                <a:ea typeface="Arial"/>
              </a:rPr>
              <a:t>Tools to analyze</a:t>
            </a:r>
            <a:endParaRPr/>
          </a:p>
        </p:txBody>
      </p:sp>
      <p:sp>
        <p:nvSpPr>
          <p:cNvPr id="161" name="CustomShape 2"/>
          <p:cNvSpPr/>
          <p:nvPr/>
        </p:nvSpPr>
        <p:spPr>
          <a:xfrm>
            <a:off x="559080" y="5760"/>
            <a:ext cx="6937560" cy="4290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SPSS</a:t>
            </a:r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467640" y="188640"/>
            <a:ext cx="8207280" cy="13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US">
                <a:solidFill>
                  <a:srgbClr val="000000"/>
                </a:solidFill>
                <a:latin typeface="Arial"/>
                <a:ea typeface="Arial"/>
              </a:rPr>
              <a:t>Demographic characteristics of participants:</a:t>
            </a:r>
            <a:endParaRPr/>
          </a:p>
        </p:txBody>
      </p:sp>
      <p:sp>
        <p:nvSpPr>
          <p:cNvPr id="163" name="CustomShape 2"/>
          <p:cNvSpPr/>
          <p:nvPr/>
        </p:nvSpPr>
        <p:spPr>
          <a:xfrm>
            <a:off x="457200" y="2011680"/>
            <a:ext cx="3930480" cy="411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</a:rPr>
              <a:t>Total number of participants - 246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</a:rPr>
              <a:t>Total number of male respondents - 90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</a:rPr>
              <a:t>Total number of female respondents - 156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</a:rPr>
              <a:t>  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</a:rPr>
              <a:t>Respondents between 18-24 and 25-34 - 95.6 % from the whole sample size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</a:rPr>
              <a:t>Highest number of participants with Bachelor”s degree - 36.6 %</a:t>
            </a:r>
            <a:endParaRPr/>
          </a:p>
        </p:txBody>
      </p:sp>
      <p:pic>
        <p:nvPicPr>
          <p:cNvPr id="164" name="Shape 15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480560" y="1700640"/>
            <a:ext cx="4204440" cy="4241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467640" y="188640"/>
            <a:ext cx="8207280" cy="13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1600">
                <a:solidFill>
                  <a:srgbClr val="000000"/>
                </a:solidFill>
                <a:latin typeface="Arial"/>
                <a:ea typeface="Arial"/>
              </a:rPr>
              <a:t>Non-parametric tool</a:t>
            </a:r>
            <a:endParaRPr/>
          </a:p>
          <a:p>
            <a:r>
              <a:rPr lang="en-US" sz="1600">
                <a:solidFill>
                  <a:srgbClr val="000000"/>
                </a:solidFill>
                <a:latin typeface="Arial"/>
                <a:ea typeface="Arial"/>
              </a:rPr>
              <a:t>H1:Comments have a greater influence on perception of destination pictures promoted on Facebook for female than male.</a:t>
            </a:r>
            <a:endParaRPr/>
          </a:p>
        </p:txBody>
      </p:sp>
      <p:pic>
        <p:nvPicPr>
          <p:cNvPr id="166" name="Shape 16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73080" y="1608480"/>
            <a:ext cx="4984560" cy="1774440"/>
          </a:xfrm>
          <a:prstGeom prst="rect">
            <a:avLst/>
          </a:prstGeom>
          <a:ln>
            <a:noFill/>
          </a:ln>
        </p:spPr>
      </p:pic>
      <p:pic>
        <p:nvPicPr>
          <p:cNvPr id="167" name="Shape 16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188720" y="3657600"/>
            <a:ext cx="6583320" cy="2377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467640" y="188640"/>
            <a:ext cx="8207280" cy="13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US">
                <a:solidFill>
                  <a:srgbClr val="000000"/>
                </a:solidFill>
                <a:latin typeface="Arial"/>
                <a:ea typeface="Arial"/>
              </a:rPr>
              <a:t>H2: Negative comments of destination picture on Facebook have greater value than positive comments</a:t>
            </a:r>
            <a:endParaRPr/>
          </a:p>
        </p:txBody>
      </p:sp>
      <p:pic>
        <p:nvPicPr>
          <p:cNvPr id="169" name="Shape 18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40080" y="2194560"/>
            <a:ext cx="4023000" cy="3200040"/>
          </a:xfrm>
          <a:prstGeom prst="rect">
            <a:avLst/>
          </a:prstGeom>
          <a:ln>
            <a:noFill/>
          </a:ln>
        </p:spPr>
      </p:pic>
      <p:sp>
        <p:nvSpPr>
          <p:cNvPr id="170" name="CustomShape 2"/>
          <p:cNvSpPr/>
          <p:nvPr/>
        </p:nvSpPr>
        <p:spPr>
          <a:xfrm>
            <a:off x="5486400" y="2286000"/>
            <a:ext cx="2814120" cy="2750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Times New Roman"/>
              <a:buChar char="●"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</a:rPr>
              <a:t>Univariate analysis </a:t>
            </a:r>
            <a:endParaRPr/>
          </a:p>
          <a:p>
            <a:pPr>
              <a:lnSpc>
                <a:spcPct val="100000"/>
              </a:lnSpc>
              <a:buFont typeface="Times New Roman"/>
              <a:buChar char="●"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</a:rPr>
              <a:t>The whole sample size was measured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</a:rPr>
              <a:t>33,33% </a:t>
            </a: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</a:rPr>
              <a:t>negative comments &lt; 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</a:rPr>
              <a:t>35,77%</a:t>
            </a: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</a:rPr>
              <a:t> positive comments</a:t>
            </a: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467640" y="188640"/>
            <a:ext cx="8207280" cy="13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1600">
                <a:solidFill>
                  <a:srgbClr val="000000"/>
                </a:solidFill>
                <a:latin typeface="Arial"/>
                <a:ea typeface="Arial"/>
              </a:rPr>
              <a:t>Non-parametric tool</a:t>
            </a:r>
            <a:endParaRPr/>
          </a:p>
          <a:p>
            <a:r>
              <a:rPr lang="en-US" sz="1600">
                <a:solidFill>
                  <a:srgbClr val="000000"/>
                </a:solidFill>
                <a:latin typeface="Arial"/>
                <a:ea typeface="Arial"/>
              </a:rPr>
              <a:t>H1:Comments have a greater influence on perception of destination pictures promoted on Facebook for female than male.</a:t>
            </a:r>
            <a:endParaRPr/>
          </a:p>
        </p:txBody>
      </p:sp>
      <p:pic>
        <p:nvPicPr>
          <p:cNvPr id="172" name="Shape 16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73080" y="1608480"/>
            <a:ext cx="4984560" cy="1774440"/>
          </a:xfrm>
          <a:prstGeom prst="rect">
            <a:avLst/>
          </a:prstGeom>
          <a:ln>
            <a:noFill/>
          </a:ln>
        </p:spPr>
      </p:pic>
      <p:pic>
        <p:nvPicPr>
          <p:cNvPr id="173" name="Shape 16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188720" y="3657600"/>
            <a:ext cx="6583320" cy="2377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467640" y="188640"/>
            <a:ext cx="8207280" cy="13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00"/>
                </a:solidFill>
                <a:latin typeface="Arial"/>
                <a:ea typeface="Arial"/>
              </a:rPr>
              <a:t>Comments preference</a:t>
            </a:r>
            <a:endParaRPr/>
          </a:p>
        </p:txBody>
      </p:sp>
      <p:pic>
        <p:nvPicPr>
          <p:cNvPr id="175" name="Shape 190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41160" y="2560320"/>
            <a:ext cx="3747600" cy="3017160"/>
          </a:xfrm>
          <a:prstGeom prst="rect">
            <a:avLst/>
          </a:prstGeom>
          <a:ln>
            <a:noFill/>
          </a:ln>
        </p:spPr>
      </p:pic>
      <p:pic>
        <p:nvPicPr>
          <p:cNvPr id="176" name="Shape 191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362840" y="2834640"/>
            <a:ext cx="4322160" cy="2924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67640" y="188640"/>
            <a:ext cx="8207280" cy="1366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r>
              <a:rPr b="1" lang="en-US" sz="2400">
                <a:solidFill>
                  <a:srgbClr val="000000"/>
                </a:solidFill>
                <a:latin typeface="Arial"/>
                <a:ea typeface="Arial"/>
              </a:rPr>
              <a:t>Why did we choose this topic?</a:t>
            </a:r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7200" y="1700640"/>
            <a:ext cx="8227800" cy="4423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800">
                <a:solidFill>
                  <a:srgbClr val="000000"/>
                </a:solidFill>
                <a:latin typeface="Arial"/>
                <a:ea typeface="Arial"/>
              </a:rPr>
              <a:t>•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</a:rPr>
              <a:t>Social Media</a:t>
            </a:r>
            <a:endParaRPr/>
          </a:p>
          <a:p>
            <a:r>
              <a:rPr lang="en-US" sz="2400">
                <a:solidFill>
                  <a:srgbClr val="000000"/>
                </a:solidFill>
                <a:latin typeface="Arial"/>
                <a:ea typeface="Arial"/>
              </a:rPr>
              <a:t>•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</a:rPr>
              <a:t>Destinations</a:t>
            </a:r>
            <a:endParaRPr/>
          </a:p>
          <a:p>
            <a:r>
              <a:rPr lang="en-US" sz="2400">
                <a:solidFill>
                  <a:srgbClr val="000000"/>
                </a:solidFill>
                <a:latin typeface="Arial"/>
                <a:ea typeface="Arial"/>
              </a:rPr>
              <a:t>•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</a:rPr>
              <a:t>Pictures and comments</a:t>
            </a:r>
            <a:endParaRPr/>
          </a:p>
          <a:p>
            <a:r>
              <a:rPr lang="en-US" sz="2400">
                <a:solidFill>
                  <a:srgbClr val="000000"/>
                </a:solidFill>
                <a:latin typeface="Arial"/>
                <a:ea typeface="Arial"/>
              </a:rPr>
              <a:t>•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</a:rPr>
              <a:t>Gender Differences in</a:t>
            </a:r>
            <a:endParaRPr/>
          </a:p>
          <a:p>
            <a:r>
              <a:rPr lang="en-US" sz="2400">
                <a:solidFill>
                  <a:srgbClr val="000000"/>
                </a:solidFill>
                <a:latin typeface="Calibri"/>
                <a:ea typeface="Calibri"/>
              </a:rPr>
              <a:t>perception of comments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/>
          </a:p>
        </p:txBody>
      </p:sp>
      <p:pic>
        <p:nvPicPr>
          <p:cNvPr id="125" name="Shape 6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120640" y="1737360"/>
            <a:ext cx="3747600" cy="1553040"/>
          </a:xfrm>
          <a:prstGeom prst="rect">
            <a:avLst/>
          </a:prstGeom>
          <a:ln>
            <a:noFill/>
          </a:ln>
        </p:spPr>
      </p:pic>
      <p:pic>
        <p:nvPicPr>
          <p:cNvPr id="126" name="Shape 6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120640" y="3359160"/>
            <a:ext cx="3747600" cy="1942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467640" y="188640"/>
            <a:ext cx="8207280" cy="13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400">
                <a:solidFill>
                  <a:srgbClr val="000000"/>
                </a:solidFill>
                <a:latin typeface="Arial"/>
                <a:ea typeface="Arial"/>
              </a:rPr>
              <a:t>LIMITATIONS AND FUTURE RESEARCH</a:t>
            </a:r>
            <a:endParaRPr/>
          </a:p>
        </p:txBody>
      </p:sp>
      <p:sp>
        <p:nvSpPr>
          <p:cNvPr id="178" name="CustomShape 2"/>
          <p:cNvSpPr/>
          <p:nvPr/>
        </p:nvSpPr>
        <p:spPr>
          <a:xfrm>
            <a:off x="822960" y="2011680"/>
            <a:ext cx="4205880" cy="164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  <a:buFont typeface="Arial"/>
              <a:buChar char="●"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</a:rPr>
              <a:t>Samplings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Times New Roman"/>
              <a:buChar char="●"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</a:rPr>
              <a:t>Statistical tests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Times New Roman"/>
              <a:buChar char="●"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</a:rPr>
              <a:t>Authenticity of conducting scene</a:t>
            </a:r>
            <a:endParaRPr/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467640" y="188640"/>
            <a:ext cx="8207280" cy="13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400">
                <a:solidFill>
                  <a:srgbClr val="000000"/>
                </a:solidFill>
                <a:latin typeface="Arial"/>
                <a:ea typeface="Arial"/>
              </a:rPr>
              <a:t>DISCUSSION AND CONCLUSION</a:t>
            </a:r>
            <a:endParaRPr/>
          </a:p>
        </p:txBody>
      </p:sp>
      <p:sp>
        <p:nvSpPr>
          <p:cNvPr id="180" name="CustomShape 2"/>
          <p:cNvSpPr/>
          <p:nvPr/>
        </p:nvSpPr>
        <p:spPr>
          <a:xfrm>
            <a:off x="914400" y="2117880"/>
            <a:ext cx="7039440" cy="2086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  <a:buFont typeface="Arial"/>
              <a:buChar char="●"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</a:rPr>
              <a:t>Mann-Whitney U test, Cross Table test and T-Test suggested there were no significant differences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Times New Roman"/>
              <a:buChar char="●"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</a:rPr>
              <a:t>Mean calculation with excel showed the opposite outcome and the percentage analysis of Cross Table test favored this result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Times New Roman"/>
              <a:buChar char="●"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</a:rPr>
              <a:t>Evaluation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</a:rPr>
              <a:t>label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</a:rPr>
              <a:t> “Neutral”</a:t>
            </a: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</a:rPr>
              <a:t> makes use only in cases if respondents really don’t know what to answer</a:t>
            </a:r>
            <a:endParaRPr/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1920240" y="2962800"/>
            <a:ext cx="5008680" cy="1973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400">
                <a:solidFill>
                  <a:srgbClr val="000000"/>
                </a:solidFill>
                <a:latin typeface="Arial"/>
                <a:ea typeface="Arial"/>
              </a:rPr>
              <a:t>Thank you for your attention!</a:t>
            </a:r>
            <a:endParaRPr/>
          </a:p>
          <a:p>
            <a:endParaRPr/>
          </a:p>
          <a:p>
            <a:r>
              <a:rPr lang="en-US" sz="2400">
                <a:solidFill>
                  <a:srgbClr val="000000"/>
                </a:solidFill>
                <a:latin typeface="Arial"/>
                <a:ea typeface="Arial"/>
              </a:rPr>
              <a:t>Any </a:t>
            </a:r>
            <a:r>
              <a:rPr b="1" lang="en-US" sz="2400">
                <a:solidFill>
                  <a:srgbClr val="000000"/>
                </a:solidFill>
                <a:latin typeface="Arial"/>
                <a:ea typeface="Arial"/>
              </a:rPr>
              <a:t>comments 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</a:rPr>
              <a:t>or are you focused </a:t>
            </a:r>
            <a:endParaRPr/>
          </a:p>
          <a:p>
            <a:r>
              <a:rPr lang="en-US" sz="2400">
                <a:solidFill>
                  <a:srgbClr val="000000"/>
                </a:solidFill>
                <a:latin typeface="Arial"/>
                <a:ea typeface="Arial"/>
              </a:rPr>
              <a:t>on the Smile </a:t>
            </a:r>
            <a:r>
              <a:rPr b="1" lang="en-US" sz="2400">
                <a:solidFill>
                  <a:srgbClr val="000000"/>
                </a:solidFill>
                <a:latin typeface="Arial"/>
                <a:ea typeface="Arial"/>
              </a:rPr>
              <a:t>picture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</a:rPr>
              <a:t>?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82" name="Shape 20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749040" y="1695240"/>
            <a:ext cx="718200" cy="680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467640" y="188640"/>
            <a:ext cx="8207280" cy="13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400">
                <a:solidFill>
                  <a:srgbClr val="000000"/>
                </a:solidFill>
                <a:latin typeface="Arial"/>
                <a:ea typeface="Arial"/>
              </a:rPr>
              <a:t>Facebook/ User Generated Content</a:t>
            </a:r>
            <a:endParaRPr/>
          </a:p>
        </p:txBody>
      </p:sp>
      <p:pic>
        <p:nvPicPr>
          <p:cNvPr id="128" name="Shape 6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48640" y="1828800"/>
            <a:ext cx="4479120" cy="3198960"/>
          </a:xfrm>
          <a:prstGeom prst="rect">
            <a:avLst/>
          </a:prstGeom>
          <a:ln>
            <a:noFill/>
          </a:ln>
        </p:spPr>
      </p:pic>
      <p:sp>
        <p:nvSpPr>
          <p:cNvPr id="129" name="CustomShape 2"/>
          <p:cNvSpPr/>
          <p:nvPr/>
        </p:nvSpPr>
        <p:spPr>
          <a:xfrm>
            <a:off x="4941720" y="1737360"/>
            <a:ext cx="3743280" cy="4204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</a:rPr>
              <a:t>1.59 billion monthly active users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15000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</a:rPr>
              <a:t>1.09 billion daily active users on average for March 2016</a:t>
            </a:r>
            <a:endParaRPr/>
          </a:p>
          <a:p>
            <a:pPr>
              <a:lnSpc>
                <a:spcPct val="115000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</a:rPr>
              <a:t>989 million mobile daily active users on average for March 2016</a:t>
            </a:r>
            <a:endParaRPr/>
          </a:p>
          <a:p>
            <a:pPr>
              <a:lnSpc>
                <a:spcPct val="115000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</a:rPr>
              <a:t>1.65 billion monthly active users as of March 31, 2016</a:t>
            </a: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</a:rPr>
              <a:t>1.51 billion mobile monthly active users as of March 31, 2016</a:t>
            </a:r>
            <a:endParaRPr/>
          </a:p>
          <a:p>
            <a:pPr>
              <a:lnSpc>
                <a:spcPct val="115000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</a:rPr>
              <a:t>350 million photos are averagely uploaded daily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467640" y="188640"/>
            <a:ext cx="8207280" cy="13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400">
                <a:solidFill>
                  <a:srgbClr val="000000"/>
                </a:solidFill>
                <a:latin typeface="Arial"/>
                <a:ea typeface="Arial"/>
              </a:rPr>
              <a:t>Pictures/Destination images</a:t>
            </a:r>
            <a:endParaRPr/>
          </a:p>
        </p:txBody>
      </p:sp>
      <p:sp>
        <p:nvSpPr>
          <p:cNvPr id="131" name="CustomShape 2"/>
          <p:cNvSpPr/>
          <p:nvPr/>
        </p:nvSpPr>
        <p:spPr>
          <a:xfrm>
            <a:off x="457200" y="2560320"/>
            <a:ext cx="3381840" cy="2902320"/>
          </a:xfrm>
          <a:prstGeom prst="horizontalScroll">
            <a:avLst>
              <a:gd name="adj" fmla="val 12500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txBody>
          <a:bodyPr lIns="90000" rIns="90000" tIns="91440" bIns="91440" anchor="ctr"/>
          <a:p>
            <a:pPr>
              <a:lnSpc>
                <a:spcPct val="100000"/>
              </a:lnSpc>
              <a:buFont typeface="Arial"/>
              <a:buChar char="●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</a:rPr>
              <a:t>Get attention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</a:rPr>
              <a:t>Arouse emotions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</a:rPr>
              <a:t>Create interest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</a:rPr>
              <a:t>Reduce intangibility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</a:rPr>
              <a:t>Work faster as text</a:t>
            </a:r>
            <a:endParaRPr/>
          </a:p>
        </p:txBody>
      </p:sp>
      <p:pic>
        <p:nvPicPr>
          <p:cNvPr id="132" name="Shape 7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114800" y="1700640"/>
            <a:ext cx="4270680" cy="4217400"/>
          </a:xfrm>
          <a:prstGeom prst="rect">
            <a:avLst/>
          </a:prstGeom>
          <a:ln>
            <a:noFill/>
          </a:ln>
        </p:spPr>
      </p:pic>
      <p:sp>
        <p:nvSpPr>
          <p:cNvPr id="133" name="CustomShape 3"/>
          <p:cNvSpPr/>
          <p:nvPr/>
        </p:nvSpPr>
        <p:spPr>
          <a:xfrm>
            <a:off x="548640" y="2103120"/>
            <a:ext cx="3327840" cy="455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2200">
                <a:latin typeface="Arial"/>
              </a:rPr>
              <a:t>Power of pictures</a:t>
            </a:r>
            <a:endParaRPr/>
          </a:p>
        </p:txBody>
      </p:sp>
      <p:sp>
        <p:nvSpPr>
          <p:cNvPr id="134" name="Line 4"/>
          <p:cNvSpPr/>
          <p:nvPr/>
        </p:nvSpPr>
        <p:spPr>
          <a:xfrm>
            <a:off x="2103120" y="2558880"/>
            <a:ext cx="0" cy="64152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467640" y="188640"/>
            <a:ext cx="8207280" cy="13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400">
                <a:solidFill>
                  <a:srgbClr val="000000"/>
                </a:solidFill>
                <a:latin typeface="Arial"/>
                <a:ea typeface="Arial"/>
              </a:rPr>
              <a:t>Comments/User Generated Content</a:t>
            </a:r>
            <a:endParaRPr/>
          </a:p>
        </p:txBody>
      </p:sp>
      <p:sp>
        <p:nvSpPr>
          <p:cNvPr id="136" name="CustomShape 2"/>
          <p:cNvSpPr/>
          <p:nvPr/>
        </p:nvSpPr>
        <p:spPr>
          <a:xfrm>
            <a:off x="634680" y="2171880"/>
            <a:ext cx="5398920" cy="111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</a:rPr>
              <a:t>Reason for the influence of comments: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</a:rPr>
              <a:t>     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</a:rPr>
              <a:t>Intangible tourism products</a:t>
            </a:r>
            <a:endParaRPr/>
          </a:p>
        </p:txBody>
      </p:sp>
      <p:pic>
        <p:nvPicPr>
          <p:cNvPr id="137" name="Shape 8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468880" y="3566160"/>
            <a:ext cx="3108600" cy="2377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467640" y="188640"/>
            <a:ext cx="8207280" cy="13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40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en-US" sz="2400">
                <a:solidFill>
                  <a:srgbClr val="000000"/>
                </a:solidFill>
                <a:latin typeface="Arial"/>
                <a:ea typeface="Arial"/>
              </a:rPr>
              <a:t>Why women?</a:t>
            </a:r>
            <a:endParaRPr/>
          </a:p>
        </p:txBody>
      </p:sp>
      <p:sp>
        <p:nvSpPr>
          <p:cNvPr id="139" name="CustomShape 2"/>
          <p:cNvSpPr/>
          <p:nvPr/>
        </p:nvSpPr>
        <p:spPr>
          <a:xfrm>
            <a:off x="640080" y="1700640"/>
            <a:ext cx="7140960" cy="1498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15000"/>
              </a:lnSpc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</a:rPr>
              <a:t>Women are the </a:t>
            </a:r>
            <a:r>
              <a:rPr b="1" lang="en-US">
                <a:solidFill>
                  <a:srgbClr val="000000"/>
                </a:solidFill>
                <a:latin typeface="Arial"/>
                <a:ea typeface="Arial"/>
              </a:rPr>
              <a:t>main decision maker 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</a:rPr>
              <a:t>for holidays.</a:t>
            </a:r>
            <a:endParaRPr/>
          </a:p>
          <a:p>
            <a:pPr>
              <a:lnSpc>
                <a:spcPct val="115000"/>
              </a:lnSpc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</a:rPr>
              <a:t>Women are </a:t>
            </a:r>
            <a:r>
              <a:rPr b="1" lang="en-US">
                <a:solidFill>
                  <a:srgbClr val="000000"/>
                </a:solidFill>
                <a:latin typeface="Arial"/>
                <a:ea typeface="Arial"/>
              </a:rPr>
              <a:t>more active in social media 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</a:rPr>
              <a:t>and dominating Facebook.</a:t>
            </a:r>
            <a:endParaRPr/>
          </a:p>
          <a:p>
            <a:pPr>
              <a:lnSpc>
                <a:spcPct val="115000"/>
              </a:lnSpc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</a:rPr>
              <a:t>Women are more influenced by </a:t>
            </a:r>
            <a:r>
              <a:rPr b="1" lang="en-US">
                <a:solidFill>
                  <a:srgbClr val="000000"/>
                </a:solidFill>
                <a:latin typeface="Arial"/>
                <a:ea typeface="Arial"/>
              </a:rPr>
              <a:t>comments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/>
          </a:p>
        </p:txBody>
      </p:sp>
      <p:pic>
        <p:nvPicPr>
          <p:cNvPr id="140" name="Shape 9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131480" y="3580920"/>
            <a:ext cx="1153080" cy="1081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467640" y="188640"/>
            <a:ext cx="8207280" cy="13662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CustomShape 2"/>
          <p:cNvSpPr/>
          <p:nvPr/>
        </p:nvSpPr>
        <p:spPr>
          <a:xfrm>
            <a:off x="312120" y="588960"/>
            <a:ext cx="8518680" cy="570960"/>
          </a:xfrm>
          <a:prstGeom prst="rect">
            <a:avLst/>
          </a:prstGeom>
          <a:noFill/>
          <a:ln>
            <a:noFill/>
          </a:ln>
        </p:spPr>
        <p:txBody>
          <a:bodyPr lIns="90000" rIns="90000" tIns="91440" bIns="91440"/>
          <a:p>
            <a:r>
              <a:rPr b="1" lang="en-US" sz="240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en-US" sz="2400">
                <a:solidFill>
                  <a:srgbClr val="000000"/>
                </a:solidFill>
                <a:latin typeface="Arial"/>
                <a:ea typeface="Arial"/>
              </a:rPr>
              <a:t>Why women?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2400">
                <a:solidFill>
                  <a:srgbClr val="595959"/>
                </a:solidFill>
                <a:latin typeface="Arial"/>
                <a:ea typeface="Arial"/>
              </a:rPr>
              <a:t>Men Are From Foursquare, Women Are From Facebook </a:t>
            </a:r>
            <a:r>
              <a:rPr lang="en-US" sz="2400" u="sng">
                <a:solidFill>
                  <a:srgbClr val="0066cc"/>
                </a:solidFill>
                <a:latin typeface="Arial"/>
                <a:ea typeface="Arial"/>
              </a:rPr>
              <a:t>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/>
          </a:p>
        </p:txBody>
      </p:sp>
      <p:pic>
        <p:nvPicPr>
          <p:cNvPr id="143" name="Shape 100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14400" y="2042280"/>
            <a:ext cx="6583320" cy="3626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467640" y="188640"/>
            <a:ext cx="8207280" cy="13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400">
                <a:solidFill>
                  <a:srgbClr val="000000"/>
                </a:solidFill>
                <a:latin typeface="Arial"/>
                <a:ea typeface="Arial"/>
              </a:rPr>
              <a:t>Well, are man and woman really different in terms of their behaviour in social media?</a:t>
            </a:r>
            <a:endParaRPr/>
          </a:p>
        </p:txBody>
      </p:sp>
      <p:sp>
        <p:nvSpPr>
          <p:cNvPr id="145" name="CustomShape 2"/>
          <p:cNvSpPr/>
          <p:nvPr/>
        </p:nvSpPr>
        <p:spPr>
          <a:xfrm>
            <a:off x="638640" y="1984320"/>
            <a:ext cx="3474720" cy="313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15000"/>
              </a:lnSpc>
            </a:pPr>
            <a:r>
              <a:rPr b="1" lang="en-US">
                <a:solidFill>
                  <a:srgbClr val="000000"/>
                </a:solidFill>
                <a:latin typeface="Arial"/>
                <a:ea typeface="Arial"/>
              </a:rPr>
              <a:t>Gender difference</a:t>
            </a:r>
            <a:endParaRPr/>
          </a:p>
          <a:p>
            <a:pPr>
              <a:lnSpc>
                <a:spcPct val="115000"/>
              </a:lnSpc>
            </a:pPr>
            <a:r>
              <a:rPr lang="en-US" sz="1100">
                <a:solidFill>
                  <a:srgbClr val="000000"/>
                </a:solidFill>
                <a:latin typeface="Arial"/>
                <a:ea typeface="Arial"/>
              </a:rPr>
              <a:t>Gender differences </a:t>
            </a:r>
            <a:r>
              <a:rPr b="1" lang="en-US" sz="1100">
                <a:solidFill>
                  <a:srgbClr val="000000"/>
                </a:solidFill>
                <a:latin typeface="Arial"/>
                <a:ea typeface="Arial"/>
              </a:rPr>
              <a:t>do exist </a:t>
            </a:r>
            <a:r>
              <a:rPr lang="en-US" sz="1100">
                <a:solidFill>
                  <a:srgbClr val="000000"/>
                </a:solidFill>
                <a:latin typeface="Arial"/>
                <a:ea typeface="Arial"/>
              </a:rPr>
              <a:t>(e.g. Okazaki, 2007)</a:t>
            </a:r>
            <a:endParaRPr/>
          </a:p>
          <a:p>
            <a:pPr>
              <a:lnSpc>
                <a:spcPct val="115000"/>
              </a:lnSpc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</a:rPr>
              <a:t>No</a:t>
            </a:r>
            <a:r>
              <a:rPr lang="en-US" sz="1100">
                <a:solidFill>
                  <a:srgbClr val="000000"/>
                </a:solidFill>
                <a:latin typeface="Arial"/>
                <a:ea typeface="Arial"/>
              </a:rPr>
              <a:t> gender differences exist (e.g. Schubert, Brown, Gysler, &amp; Brachinger, 1999) </a:t>
            </a:r>
            <a:endParaRPr/>
          </a:p>
          <a:p>
            <a:pPr>
              <a:lnSpc>
                <a:spcPct val="115000"/>
              </a:lnSpc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</a:rPr>
              <a:t>Biological</a:t>
            </a:r>
            <a:r>
              <a:rPr lang="en-US" sz="1100">
                <a:solidFill>
                  <a:srgbClr val="000000"/>
                </a:solidFill>
                <a:latin typeface="Arial"/>
                <a:ea typeface="Arial"/>
              </a:rPr>
              <a:t> factors (Derry, 2006), </a:t>
            </a:r>
            <a:r>
              <a:rPr b="1" lang="en-US" sz="1100">
                <a:solidFill>
                  <a:srgbClr val="000000"/>
                </a:solidFill>
                <a:latin typeface="Arial"/>
                <a:ea typeface="Arial"/>
              </a:rPr>
              <a:t>sexual</a:t>
            </a:r>
            <a:r>
              <a:rPr lang="en-US" sz="1100">
                <a:solidFill>
                  <a:srgbClr val="000000"/>
                </a:solidFill>
                <a:latin typeface="Arial"/>
                <a:ea typeface="Arial"/>
              </a:rPr>
              <a:t> identity (Thompson &amp; Morgan, 2008), gender </a:t>
            </a:r>
            <a:r>
              <a:rPr b="1" lang="en-US" sz="1100">
                <a:solidFill>
                  <a:srgbClr val="000000"/>
                </a:solidFill>
                <a:latin typeface="Arial"/>
                <a:ea typeface="Arial"/>
              </a:rPr>
              <a:t>role</a:t>
            </a:r>
            <a:r>
              <a:rPr lang="en-US" sz="110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en-US" sz="1100">
                <a:solidFill>
                  <a:srgbClr val="000000"/>
                </a:solidFill>
                <a:latin typeface="Arial"/>
                <a:ea typeface="Arial"/>
              </a:rPr>
              <a:t>attitudes</a:t>
            </a:r>
            <a:r>
              <a:rPr lang="en-US" sz="1100">
                <a:solidFill>
                  <a:srgbClr val="000000"/>
                </a:solidFill>
                <a:latin typeface="Arial"/>
                <a:ea typeface="Arial"/>
              </a:rPr>
              <a:t> (Stickney &amp; Konrad, 2007), and </a:t>
            </a:r>
            <a:r>
              <a:rPr b="1" lang="en-US" sz="1100">
                <a:solidFill>
                  <a:srgbClr val="000000"/>
                </a:solidFill>
                <a:latin typeface="Arial"/>
                <a:ea typeface="Arial"/>
              </a:rPr>
              <a:t>consumer values</a:t>
            </a:r>
            <a:r>
              <a:rPr lang="en-US" sz="1100">
                <a:solidFill>
                  <a:srgbClr val="000000"/>
                </a:solidFill>
                <a:latin typeface="Arial"/>
                <a:ea typeface="Arial"/>
              </a:rPr>
              <a:t> (Mitchell &amp; Walsh, 2004).</a:t>
            </a:r>
            <a:endParaRPr/>
          </a:p>
          <a:p>
            <a:pPr>
              <a:lnSpc>
                <a:spcPct val="115000"/>
              </a:lnSpc>
            </a:pPr>
            <a:r>
              <a:rPr lang="en-US" sz="1100">
                <a:solidFill>
                  <a:srgbClr val="000000"/>
                </a:solidFill>
                <a:latin typeface="Arial"/>
                <a:ea typeface="Arial"/>
              </a:rPr>
              <a:t>culture, knowledge, affection, cognition, ethical values and perceptual processes (Feisal, Jancovicova, Panayeva, &amp; Vasic, 2015)</a:t>
            </a:r>
            <a:endParaRPr/>
          </a:p>
        </p:txBody>
      </p:sp>
      <p:pic>
        <p:nvPicPr>
          <p:cNvPr id="146" name="Shape 107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937760" y="2468880"/>
            <a:ext cx="2534760" cy="2159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467640" y="188640"/>
            <a:ext cx="8207280" cy="13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400">
                <a:solidFill>
                  <a:srgbClr val="000000"/>
                </a:solidFill>
                <a:latin typeface="Arial"/>
                <a:ea typeface="Arial"/>
              </a:rPr>
              <a:t>Gender difference - information searching and collecting</a:t>
            </a:r>
            <a:endParaRPr/>
          </a:p>
        </p:txBody>
      </p:sp>
      <p:sp>
        <p:nvSpPr>
          <p:cNvPr id="148" name="CustomShape 2"/>
          <p:cNvSpPr/>
          <p:nvPr/>
        </p:nvSpPr>
        <p:spPr>
          <a:xfrm>
            <a:off x="543240" y="1920240"/>
            <a:ext cx="4393080" cy="380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91440" bIns="91440"/>
          <a:p>
            <a:pPr>
              <a:lnSpc>
                <a:spcPct val="115000"/>
              </a:lnSpc>
            </a:pPr>
            <a:r>
              <a:rPr b="1" lang="en-US">
                <a:solidFill>
                  <a:srgbClr val="000000"/>
                </a:solidFill>
                <a:latin typeface="Arial"/>
                <a:ea typeface="Arial"/>
              </a:rPr>
              <a:t>Information</a:t>
            </a:r>
            <a:endParaRPr/>
          </a:p>
          <a:p>
            <a:pPr>
              <a:lnSpc>
                <a:spcPct val="115000"/>
              </a:lnSpc>
            </a:pPr>
            <a:r>
              <a:rPr lang="en-US" sz="1100">
                <a:solidFill>
                  <a:srgbClr val="000000"/>
                </a:solidFill>
                <a:latin typeface="Arial"/>
                <a:ea typeface="Arial"/>
              </a:rPr>
              <a:t>Females processed information in a more exhaustive and interpretive way, relying on a broad variety of information. Females processed information resorting more to sources in the external world rather than to their own judgments (Meyers, 1988).</a:t>
            </a:r>
            <a:endParaRPr/>
          </a:p>
          <a:p>
            <a:pPr>
              <a:lnSpc>
                <a:spcPct val="115000"/>
              </a:lnSpc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</a:rPr>
              <a:t>Comments</a:t>
            </a:r>
            <a:endParaRPr/>
          </a:p>
          <a:p>
            <a:pPr>
              <a:lnSpc>
                <a:spcPct val="115000"/>
              </a:lnSpc>
            </a:pPr>
            <a:r>
              <a:rPr lang="en-US" sz="1100">
                <a:solidFill>
                  <a:srgbClr val="000000"/>
                </a:solidFill>
                <a:latin typeface="Arial"/>
                <a:ea typeface="Arial"/>
              </a:rPr>
              <a:t>Females are more likely to rely on a recommendation from others, and word-of-mouth communication has a stronger effect on females than males and consumer reviews can play an important role as electronic word-of-mouth by offering females credible product information and recommendations (Bae &amp; Lee, 2010).</a:t>
            </a: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</p:txBody>
      </p:sp>
      <p:pic>
        <p:nvPicPr>
          <p:cNvPr id="149" name="Shape 11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142600" y="2194560"/>
            <a:ext cx="3451320" cy="288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