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84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embeddedFontLst>
    <p:embeddedFont>
      <p:font typeface="新細明體" pitchFamily="18" charset="-120"/>
      <p:regular r:id="rId19"/>
    </p:embeddedFont>
    <p:embeddedFont>
      <p:font typeface="Calibri" pitchFamily="34" charset="0"/>
      <p:regular r:id="rId20"/>
      <p:bold r:id="rId21"/>
      <p:italic r:id="rId22"/>
      <p:boldItalic r:id="rId23"/>
    </p:embeddedFont>
  </p:embeddedFont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 scaleToFitPaper="1"/>
  <p:clrMru>
    <a:srgbClr val="990033"/>
    <a:srgbClr val="6400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9631B5-78F2-41C9-869B-9F39066F8104}" styleName="中等深淺樣式 3 - 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>
        <p:scale>
          <a:sx n="90" d="100"/>
          <a:sy n="90" d="100"/>
        </p:scale>
        <p:origin x="-2136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10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55632-BF34-42C7-9993-10537F1ECA52}" type="datetimeFigureOut">
              <a:rPr lang="de-DE" smtClean="0"/>
              <a:pPr/>
              <a:t>13.05.2017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52066-4AB3-418F-8ED6-956DCD09AE66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xmlns="" val="1359888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F2291E8-A3B2-4AA3-8F9C-F18D953B7603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147569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3568" y="1988840"/>
            <a:ext cx="7776864" cy="1470025"/>
          </a:xfrm>
          <a:ln>
            <a:noFill/>
          </a:ln>
        </p:spPr>
        <p:txBody>
          <a:bodyPr anchor="b"/>
          <a:lstStyle>
            <a:lvl1pPr algn="l">
              <a:defRPr sz="3200"/>
            </a:lvl1pPr>
          </a:lstStyle>
          <a:p>
            <a:r>
              <a:rPr lang="de-DE" dirty="0" err="1" smtClean="0"/>
              <a:t>Presentation</a:t>
            </a:r>
            <a:r>
              <a:rPr lang="de-DE" dirty="0" smtClean="0"/>
              <a:t> Title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83568" y="3789040"/>
            <a:ext cx="5904656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Name, University, Country</a:t>
            </a:r>
            <a:endParaRPr lang="de-AT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3552741"/>
            <a:ext cx="2376264" cy="1584734"/>
          </a:xfrm>
          <a:prstGeom prst="rect">
            <a:avLst/>
          </a:prstGeom>
        </p:spPr>
      </p:pic>
      <p:cxnSp>
        <p:nvCxnSpPr>
          <p:cNvPr id="9" name="Gerade Verbindung 8"/>
          <p:cNvCxnSpPr/>
          <p:nvPr userDrawn="1"/>
        </p:nvCxnSpPr>
        <p:spPr>
          <a:xfrm>
            <a:off x="683568" y="3573016"/>
            <a:ext cx="777686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 userDrawn="1"/>
        </p:nvSpPr>
        <p:spPr>
          <a:xfrm>
            <a:off x="2915816" y="6403796"/>
            <a:ext cx="331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b="1" dirty="0" smtClean="0">
                <a:solidFill>
                  <a:srgbClr val="FF0000"/>
                </a:solidFill>
                <a:latin typeface="Helvetica 45 Light" pitchFamily="34" charset="0"/>
              </a:rPr>
              <a:t>www.tourism-student-conference.com</a:t>
            </a:r>
            <a:endParaRPr lang="de-AT" sz="1200" b="1" dirty="0">
              <a:solidFill>
                <a:srgbClr val="FF0000"/>
              </a:solidFill>
              <a:latin typeface="Helvetica 45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5242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Heading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 smtClean="0"/>
              <a:t>Write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here</a:t>
            </a:r>
            <a:endParaRPr lang="de-DE" dirty="0" smtClean="0"/>
          </a:p>
          <a:p>
            <a:pPr lvl="1"/>
            <a:r>
              <a:rPr lang="de-DE" dirty="0" smtClean="0"/>
              <a:t>Second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smtClean="0"/>
              <a:t>Third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AT" dirty="0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467543" y="1556792"/>
            <a:ext cx="820891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Datumsplatzhalt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0" name="Foliennummernplatzhalt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F933-4CCF-400C-B85E-213ACAFF80D4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21" name="Textfeld 20"/>
          <p:cNvSpPr txBox="1"/>
          <p:nvPr userDrawn="1"/>
        </p:nvSpPr>
        <p:spPr>
          <a:xfrm>
            <a:off x="2915816" y="6403796"/>
            <a:ext cx="331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b="1" dirty="0" smtClean="0">
                <a:solidFill>
                  <a:srgbClr val="FF0000"/>
                </a:solidFill>
                <a:latin typeface="Helvetica 45 Light" pitchFamily="34" charset="0"/>
              </a:rPr>
              <a:t>ISCONTOUR 2017</a:t>
            </a:r>
            <a:endParaRPr lang="de-AT" sz="1200" b="1" dirty="0">
              <a:solidFill>
                <a:srgbClr val="FF0000"/>
              </a:solidFill>
              <a:latin typeface="Helvetica 45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4066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Heading</a:t>
            </a:r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8FEE-CBF9-453D-A54B-9C8A6133C25E}" type="slidenum">
              <a:rPr lang="de-DE" smtClean="0"/>
              <a:pPr/>
              <a:t>‹#›</a:t>
            </a:fld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/>
          <p:cNvCxnSpPr/>
          <p:nvPr userDrawn="1"/>
        </p:nvCxnSpPr>
        <p:spPr>
          <a:xfrm>
            <a:off x="467543" y="1556792"/>
            <a:ext cx="820891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 userDrawn="1"/>
        </p:nvSpPr>
        <p:spPr>
          <a:xfrm>
            <a:off x="2915816" y="6403796"/>
            <a:ext cx="331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b="1" dirty="0" smtClean="0">
                <a:solidFill>
                  <a:srgbClr val="FF0000"/>
                </a:solidFill>
                <a:latin typeface="Helvetica 45 Light" pitchFamily="34" charset="0"/>
              </a:rPr>
              <a:t>ISCONTOUR 2017</a:t>
            </a:r>
            <a:endParaRPr lang="de-AT" sz="1200" b="1" dirty="0">
              <a:solidFill>
                <a:srgbClr val="FF0000"/>
              </a:solidFill>
              <a:latin typeface="Helvetica 45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0160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6201-6C0A-45C0-A20A-D4D777C995B7}" type="slidenum">
              <a:rPr lang="de-DE" smtClean="0"/>
              <a:pPr/>
              <a:t>‹#›</a:t>
            </a:fld>
            <a:endParaRPr lang="de-DE">
              <a:solidFill>
                <a:schemeClr val="tx1"/>
              </a:solidFill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2915816" y="6403796"/>
            <a:ext cx="331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b="1" dirty="0" smtClean="0">
                <a:solidFill>
                  <a:srgbClr val="FF0000"/>
                </a:solidFill>
                <a:latin typeface="Helvetica 45 Light" pitchFamily="34" charset="0"/>
              </a:rPr>
              <a:t>ISCONTOUR 2017</a:t>
            </a:r>
            <a:endParaRPr lang="de-AT" sz="1200" b="1" dirty="0">
              <a:solidFill>
                <a:srgbClr val="FF0000"/>
              </a:solidFill>
              <a:latin typeface="Helvetica 45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8252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14336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643182"/>
            <a:ext cx="7772400" cy="1500187"/>
          </a:xfrm>
        </p:spPr>
        <p:txBody>
          <a:bodyPr anchor="b"/>
          <a:lstStyle>
            <a:lvl1pPr marL="0" indent="0">
              <a:buNone/>
              <a:defRPr lang="zh-CN" altLang="en-US" sz="2800" smtClean="0">
                <a:effectLst/>
              </a:defRPr>
            </a:lvl1pPr>
            <a:lvl2pPr marL="457200" indent="0">
              <a:buNone/>
              <a:defRPr lang="zh-CN" altLang="en-US" sz="2400" smtClean="0">
                <a:effectLst/>
              </a:defRPr>
            </a:lvl2pPr>
            <a:lvl3pPr marL="914400" indent="0">
              <a:buNone/>
              <a:defRPr lang="zh-CN" altLang="en-US" sz="2000" smtClean="0">
                <a:effectLst/>
              </a:defRPr>
            </a:lvl3pPr>
            <a:lvl4pPr marL="1371600" indent="0">
              <a:buNone/>
              <a:defRPr lang="zh-CN" altLang="en-US" sz="1600" smtClean="0">
                <a:effectLst/>
              </a:defRPr>
            </a:lvl4pPr>
            <a:lvl5pPr marL="1828800" indent="0">
              <a:buNone/>
              <a:defRPr lang="zh-CN" altLang="en-US" sz="1400" dirty="0" smtClean="0">
                <a:effectLst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8C1A-6D73-449F-BC49-CA3C7DAAD31A}" type="datetimeFigureOut">
              <a:rPr lang="en-US" smtClean="0"/>
              <a:pPr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5194-9BC2-4EE3-98B9-E100DFE7F65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bg2"/>
              <a:srgbClr val="FFF1C1"/>
            </a:duotone>
            <a:lum bright="-10000" contrast="-30000"/>
          </a:blip>
          <a:stretch>
            <a:fillRect/>
          </a:stretch>
        </p:blipFill>
        <p:spPr>
          <a:xfrm>
            <a:off x="7480636" y="0"/>
            <a:ext cx="1663364" cy="23574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08912" cy="13681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229600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 45 Light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FF933-4CCF-400C-B85E-213ACAFF80D4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3" y="6283944"/>
            <a:ext cx="1558615" cy="554808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20272" y="6381328"/>
            <a:ext cx="1558615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7344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90" r:id="rId3"/>
    <p:sldLayoutId id="2147483691" r:id="rId4"/>
    <p:sldLayoutId id="2147483692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Helvetica 45 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Helvetica 45 Light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Helvetica 45 Light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45 Light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Helvetica 45 Light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Helvetica 45 Ligh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 smtClean="0"/>
              <a:t>Are t</a:t>
            </a:r>
            <a:r>
              <a:rPr lang="en-US" sz="2400" dirty="0" smtClean="0"/>
              <a:t>here any different motivational reasons between visitors and residents in attending a festival: A case study in Macau</a:t>
            </a:r>
            <a:endParaRPr lang="de-AT" sz="2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Ceci</a:t>
            </a:r>
            <a:r>
              <a:rPr lang="en-US" dirty="0" smtClean="0"/>
              <a:t> Ng; Institute for Tourism Studies, </a:t>
            </a:r>
            <a:r>
              <a:rPr lang="en-US" dirty="0" smtClean="0"/>
              <a:t>Macau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="" xmlns:p14="http://schemas.microsoft.com/office/powerpoint/2010/main" val="2564904819"/>
              </p:ext>
            </p:extLst>
          </p:nvPr>
        </p:nvGraphicFramePr>
        <p:xfrm>
          <a:off x="214282" y="162890"/>
          <a:ext cx="7929617" cy="5909316"/>
        </p:xfrm>
        <a:graphic>
          <a:graphicData uri="http://schemas.openxmlformats.org/drawingml/2006/table">
            <a:tbl>
              <a:tblPr firstRow="1" firstCol="1" bandRow="1">
                <a:tableStyleId>{EB9631B5-78F2-41C9-869B-9F39066F8104}</a:tableStyleId>
              </a:tblPr>
              <a:tblGrid>
                <a:gridCol w="2219421"/>
                <a:gridCol w="986170"/>
                <a:gridCol w="843576"/>
                <a:gridCol w="1283700"/>
                <a:gridCol w="714841"/>
                <a:gridCol w="1075106"/>
                <a:gridCol w="806803"/>
              </a:tblGrid>
              <a:tr h="458674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Characteristic </a:t>
                      </a:r>
                      <a:endParaRPr kumimoji="0" lang="en-US" sz="1050" kern="100" dirty="0">
                        <a:effectLst/>
                      </a:endParaRPr>
                    </a:p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(n=100)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Overall visitors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%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Domestic visitors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%</a:t>
                      </a:r>
                      <a:endParaRPr kumimoji="0" lang="en-US" sz="1050" kern="100">
                        <a:effectLst/>
                      </a:endParaRPr>
                    </a:p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 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Foreign visitors 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%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20626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Marital status</a:t>
                      </a:r>
                      <a:endParaRPr kumimoji="0" lang="en-US" sz="105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 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 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 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 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 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 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</a:tr>
              <a:tr h="320626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 Single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48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48.0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24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48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24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48.0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</a:tr>
              <a:tr h="320626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Married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52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52.0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26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52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26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52.0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</a:tr>
              <a:tr h="320626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Income level</a:t>
                      </a:r>
                      <a:endParaRPr kumimoji="0" lang="en-US" sz="105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 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 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 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 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 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 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</a:tr>
              <a:tr h="320626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≤MOP5000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37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37.0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17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34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20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40.0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</a:tr>
              <a:tr h="320626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MOP5001–MOP10000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18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18.0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7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14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11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22.0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</a:tr>
              <a:tr h="320626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MOP10001 – MOP20000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23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23.0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16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32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7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14.0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</a:tr>
              <a:tr h="320626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MOP20001– MOP30000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11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11.0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6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12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5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10.0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</a:tr>
              <a:tr h="320626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zh-TW" sz="1050" kern="100">
                          <a:effectLst/>
                        </a:rPr>
                        <a:t>＞</a:t>
                      </a:r>
                      <a:r>
                        <a:rPr kumimoji="0" lang="en-GB" sz="1050" kern="100">
                          <a:effectLst/>
                        </a:rPr>
                        <a:t>MOP30001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11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11.0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4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8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7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14.0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</a:tr>
              <a:tr h="320626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Place of residence</a:t>
                      </a:r>
                      <a:endParaRPr kumimoji="0" lang="en-US" sz="105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 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 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 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 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 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 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</a:tr>
              <a:tr h="320626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Macau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50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50.0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50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100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 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 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</a:tr>
              <a:tr h="320626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Hong Kong 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2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2.0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 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 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2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4.0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</a:tr>
              <a:tr h="320626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Mainland China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35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35.0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 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35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70.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</a:tr>
              <a:tr h="320626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America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3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3.0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 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3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6.0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935" marR="39935" marT="0" marB="0"/>
                </a:tc>
              </a:tr>
              <a:tr h="320626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Europe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7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7.0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 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7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14.0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20626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Ukraine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1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1.0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 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1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2.0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20626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Philippines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2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2.0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 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 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>
                          <a:effectLst/>
                        </a:rPr>
                        <a:t>2</a:t>
                      </a:r>
                      <a:endParaRPr kumimoji="0" lang="en-US" sz="1050" kern="1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050" kern="100" dirty="0">
                          <a:effectLst/>
                        </a:rPr>
                        <a:t>4.0</a:t>
                      </a:r>
                      <a:endParaRPr kumimoji="0"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7389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200" y="274638"/>
            <a:ext cx="7776000" cy="1143000"/>
          </a:xfrm>
        </p:spPr>
        <p:txBody>
          <a:bodyPr/>
          <a:lstStyle/>
          <a:p>
            <a:r>
              <a:rPr lang="en-US" sz="4000" dirty="0" smtClean="0"/>
              <a:t>Major Finding</a:t>
            </a:r>
            <a:endParaRPr lang="en-US" sz="4000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228680840"/>
              </p:ext>
            </p:extLst>
          </p:nvPr>
        </p:nvGraphicFramePr>
        <p:xfrm>
          <a:off x="500034" y="1643050"/>
          <a:ext cx="8077199" cy="4648200"/>
        </p:xfrm>
        <a:graphic>
          <a:graphicData uri="http://schemas.openxmlformats.org/drawingml/2006/table">
            <a:tbl>
              <a:tblPr firstRow="1" firstCol="1" bandRow="1">
                <a:tableStyleId>{EB9631B5-78F2-41C9-869B-9F39066F8104}</a:tableStyleId>
              </a:tblPr>
              <a:tblGrid>
                <a:gridCol w="2043640"/>
                <a:gridCol w="994438"/>
                <a:gridCol w="995307"/>
                <a:gridCol w="995307"/>
                <a:gridCol w="1140473"/>
                <a:gridCol w="1140473"/>
                <a:gridCol w="767561"/>
              </a:tblGrid>
              <a:tr h="581025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Motivational factors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Overall visitors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Domestic visitors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Foreign visitors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1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Ranking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Mean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Ranking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Mean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Ranking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Mean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</a:tr>
              <a:tr h="581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Socialization 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5.096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4.984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5.208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</a:tr>
              <a:tr h="581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Event attractions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5.012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4.7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5.324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</a:tr>
              <a:tr h="581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Cultural exploration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4.475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3.97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4.985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</a:tr>
              <a:tr h="581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Escape 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4.47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4.34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4.6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</a:tr>
              <a:tr h="581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Novelty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4.184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3.896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4.472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</a:tr>
              <a:tr h="581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Family togetherness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4.178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4.095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4.26</a:t>
                      </a:r>
                      <a:endParaRPr lang="en-US" sz="20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4649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200" y="274638"/>
            <a:ext cx="7776000" cy="1143000"/>
          </a:xfrm>
        </p:spPr>
        <p:txBody>
          <a:bodyPr/>
          <a:lstStyle/>
          <a:p>
            <a:r>
              <a:rPr lang="en-US" dirty="0" smtClean="0"/>
              <a:t>Major Finding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98633684"/>
              </p:ext>
            </p:extLst>
          </p:nvPr>
        </p:nvGraphicFramePr>
        <p:xfrm>
          <a:off x="528582" y="1704956"/>
          <a:ext cx="8382000" cy="4343400"/>
        </p:xfrm>
        <a:graphic>
          <a:graphicData uri="http://schemas.openxmlformats.org/drawingml/2006/table">
            <a:tbl>
              <a:tblPr firstRow="1" firstCol="1" bandRow="1">
                <a:tableStyleId>{EB9631B5-78F2-41C9-869B-9F39066F8104}</a:tableStyleId>
              </a:tblPr>
              <a:tblGrid>
                <a:gridCol w="1954244"/>
                <a:gridCol w="1606536"/>
                <a:gridCol w="1606536"/>
                <a:gridCol w="1607342"/>
                <a:gridCol w="1607342"/>
              </a:tblGrid>
              <a:tr h="9954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Motivational factors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Domestic visitors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(N = 50)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Foreign visitors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(N = 50)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t-value</a:t>
                      </a:r>
                      <a:endParaRPr lang="en-US" sz="16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Sig.</a:t>
                      </a:r>
                      <a:endParaRPr lang="en-US" sz="16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553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Cultural exploration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smtClean="0">
                          <a:effectLst/>
                        </a:rPr>
                        <a:t>3.970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smtClean="0">
                          <a:effectLst/>
                        </a:rPr>
                        <a:t>4.985</a:t>
                      </a:r>
                      <a:endParaRPr lang="en-US" sz="16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smtClean="0">
                          <a:effectLst/>
                        </a:rPr>
                        <a:t>-5.062</a:t>
                      </a:r>
                      <a:endParaRPr lang="en-US" sz="16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smtClean="0">
                          <a:effectLst/>
                        </a:rPr>
                        <a:t>.000</a:t>
                      </a:r>
                      <a:endParaRPr lang="en-US" sz="16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553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Event attractions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4.700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5.324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-2.994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.003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553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Novelty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3.896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4.472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-2.955</a:t>
                      </a:r>
                      <a:endParaRPr lang="en-US" sz="16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.004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553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Socialization 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4.984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5.208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-1.187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.238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5799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Escape 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4.340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4.600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-1.144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.255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553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Family togetherness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4.095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4.260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-.602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.549</a:t>
                      </a:r>
                      <a:endParaRPr lang="en-US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500034" y="2533648"/>
            <a:ext cx="19812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1472" y="3105152"/>
            <a:ext cx="19812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71472" y="3676656"/>
            <a:ext cx="19812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935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/>
          <a:lstStyle/>
          <a:p>
            <a:r>
              <a:rPr lang="en-US" sz="4000" dirty="0" smtClean="0"/>
              <a:t>Recommendation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490682"/>
            <a:ext cx="838200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Socialization: </a:t>
            </a:r>
          </a:p>
          <a:p>
            <a:r>
              <a:rPr lang="en-US" sz="2400" dirty="0" smtClean="0"/>
              <a:t>Promotion video – interview </a:t>
            </a:r>
            <a:r>
              <a:rPr lang="en-GB" sz="2400" dirty="0" smtClean="0"/>
              <a:t>group of friends </a:t>
            </a:r>
            <a:r>
              <a:rPr lang="en-GB" sz="2400" dirty="0"/>
              <a:t>and families how they perceived MFF is the festival for them to reunion and </a:t>
            </a:r>
            <a:r>
              <a:rPr lang="en-GB" sz="2400" dirty="0" smtClean="0"/>
              <a:t>gathering</a:t>
            </a:r>
          </a:p>
          <a:p>
            <a:r>
              <a:rPr lang="en-GB" sz="2400" dirty="0" smtClean="0"/>
              <a:t>Create game booths </a:t>
            </a:r>
          </a:p>
          <a:p>
            <a:r>
              <a:rPr lang="en-GB" sz="2400" dirty="0" smtClean="0"/>
              <a:t>Create competition 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Event Attraction:</a:t>
            </a:r>
          </a:p>
          <a:p>
            <a:r>
              <a:rPr lang="en-GB" sz="2400" dirty="0" smtClean="0"/>
              <a:t>Promotion video – Festival feature</a:t>
            </a:r>
            <a:r>
              <a:rPr lang="en-GB" sz="2400" dirty="0"/>
              <a:t>, basic information of MFF, the schedule of performance and firework </a:t>
            </a:r>
            <a:r>
              <a:rPr lang="en-GB" sz="2400" dirty="0" smtClean="0"/>
              <a:t>contents</a:t>
            </a:r>
          </a:p>
          <a:p>
            <a:r>
              <a:rPr lang="en-GB" sz="2400" dirty="0" smtClean="0"/>
              <a:t>Post the event feature on social media </a:t>
            </a:r>
            <a:endParaRPr lang="en-GB" sz="2400" dirty="0" smtClean="0"/>
          </a:p>
          <a:p>
            <a:r>
              <a:rPr lang="en-GB" sz="2400" dirty="0"/>
              <a:t>D</a:t>
            </a:r>
            <a:r>
              <a:rPr lang="en-GB" sz="2400" dirty="0" smtClean="0"/>
              <a:t>esign </a:t>
            </a:r>
            <a:r>
              <a:rPr lang="en-GB" sz="2400" dirty="0"/>
              <a:t>a slogan to emphasis the fun and joyful experiences at Macau Food Festival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23490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200" y="274638"/>
            <a:ext cx="7776000" cy="1143000"/>
          </a:xfrm>
        </p:spPr>
        <p:txBody>
          <a:bodyPr/>
          <a:lstStyle/>
          <a:p>
            <a:r>
              <a:rPr lang="en-US" sz="4000" dirty="0" smtClean="0"/>
              <a:t>Recommendation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 smtClean="0"/>
              <a:t>Escape:</a:t>
            </a:r>
          </a:p>
          <a:p>
            <a:r>
              <a:rPr lang="en-GB" sz="2600" dirty="0" smtClean="0"/>
              <a:t>Promotion video </a:t>
            </a:r>
            <a:r>
              <a:rPr lang="en-GB" sz="2600" dirty="0" smtClean="0"/>
              <a:t>– Describe how stressful </a:t>
            </a:r>
            <a:r>
              <a:rPr lang="en-GB" sz="2600" dirty="0"/>
              <a:t>in </a:t>
            </a:r>
            <a:r>
              <a:rPr lang="en-GB" sz="2600" dirty="0" smtClean="0"/>
              <a:t>people </a:t>
            </a:r>
            <a:r>
              <a:rPr lang="en-GB" sz="2600" dirty="0"/>
              <a:t>daily life and Macau Food Festival is a festival </a:t>
            </a:r>
            <a:r>
              <a:rPr lang="en-GB" sz="2600" dirty="0" smtClean="0"/>
              <a:t>for them to escape and relax</a:t>
            </a:r>
          </a:p>
          <a:p>
            <a:pPr marL="0" indent="0">
              <a:buNone/>
            </a:pPr>
            <a:r>
              <a:rPr lang="en-GB" sz="2600" dirty="0" smtClean="0"/>
              <a:t>Cultural exploration: </a:t>
            </a:r>
          </a:p>
          <a:p>
            <a:r>
              <a:rPr lang="en-US" sz="2600" dirty="0"/>
              <a:t>I</a:t>
            </a:r>
            <a:r>
              <a:rPr lang="en-US" sz="2600" dirty="0" smtClean="0"/>
              <a:t>ntroduce the original history of Macanese food.</a:t>
            </a:r>
          </a:p>
          <a:p>
            <a:r>
              <a:rPr lang="en-GB" sz="2600" dirty="0" smtClean="0"/>
              <a:t>Reinforce </a:t>
            </a:r>
            <a:r>
              <a:rPr lang="en-GB" sz="2600" dirty="0"/>
              <a:t>the culture feature in </a:t>
            </a:r>
            <a:r>
              <a:rPr lang="en-GB" sz="2600" dirty="0" smtClean="0"/>
              <a:t>MFF.</a:t>
            </a:r>
          </a:p>
          <a:p>
            <a:pPr marL="0" indent="0">
              <a:buNone/>
            </a:pPr>
            <a:r>
              <a:rPr lang="en-GB" sz="2600" dirty="0" smtClean="0"/>
              <a:t>Novelty:</a:t>
            </a:r>
          </a:p>
          <a:p>
            <a:r>
              <a:rPr lang="en-GB" sz="2600" dirty="0" smtClean="0"/>
              <a:t>New </a:t>
            </a:r>
            <a:r>
              <a:rPr lang="en-GB" sz="2600" dirty="0"/>
              <a:t>and attractive activities</a:t>
            </a:r>
            <a:endParaRPr lang="en-US" sz="2600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911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438400"/>
            <a:ext cx="7772400" cy="1362075"/>
          </a:xfrm>
        </p:spPr>
        <p:txBody>
          <a:bodyPr>
            <a:normAutofit/>
          </a:bodyPr>
          <a:lstStyle/>
          <a:p>
            <a:r>
              <a:rPr lang="en-US" sz="7200" dirty="0" smtClean="0"/>
              <a:t>Thank you!</a:t>
            </a:r>
            <a:endParaRPr lang="en-US" sz="7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14400" y="3452813"/>
            <a:ext cx="7772400" cy="1500187"/>
          </a:xfrm>
        </p:spPr>
        <p:txBody>
          <a:bodyPr>
            <a:normAutofit/>
          </a:bodyPr>
          <a:lstStyle/>
          <a:p>
            <a:r>
              <a:rPr lang="en-US" altLang="en-US" sz="8000" b="1" cap="all" spc="50" dirty="0">
                <a:ln w="12700">
                  <a:noFill/>
                  <a:prstDash val="solid"/>
                </a:ln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The </a:t>
            </a:r>
            <a:r>
              <a:rPr lang="en-US" altLang="en-US" sz="8000" b="1" cap="all" spc="50" dirty="0" smtClean="0">
                <a:ln w="12700">
                  <a:noFill/>
                  <a:prstDash val="solid"/>
                </a:ln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end </a:t>
            </a:r>
            <a:endParaRPr lang="en-US" altLang="en-US" sz="8000" b="1" cap="all" spc="50" dirty="0">
              <a:ln w="12700">
                <a:noFill/>
                <a:prstDash val="solid"/>
              </a:ln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782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200" y="274638"/>
            <a:ext cx="7776000" cy="1143000"/>
          </a:xfrm>
        </p:spPr>
        <p:txBody>
          <a:bodyPr/>
          <a:lstStyle/>
          <a:p>
            <a:r>
              <a:rPr lang="en-US" sz="4000" dirty="0" smtClean="0"/>
              <a:t>Introduction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71612"/>
            <a:ext cx="8229600" cy="4678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Importance of Festival</a:t>
            </a:r>
            <a:r>
              <a:rPr lang="en-US" sz="4000" dirty="0" smtClean="0"/>
              <a:t> </a:t>
            </a:r>
          </a:p>
          <a:p>
            <a:r>
              <a:rPr lang="en-US" dirty="0" smtClean="0"/>
              <a:t>Economic, </a:t>
            </a:r>
            <a:r>
              <a:rPr lang="en-GB" dirty="0" smtClean="0"/>
              <a:t>socio-cultural </a:t>
            </a:r>
            <a:r>
              <a:rPr lang="en-GB" dirty="0"/>
              <a:t>and </a:t>
            </a:r>
            <a:r>
              <a:rPr lang="en-GB" dirty="0" smtClean="0"/>
              <a:t>political benefits </a:t>
            </a:r>
            <a:r>
              <a:rPr lang="en-GB" sz="2400" dirty="0" smtClean="0"/>
              <a:t>(</a:t>
            </a:r>
            <a:r>
              <a:rPr lang="en-GB" sz="2400" dirty="0"/>
              <a:t>Woo, </a:t>
            </a:r>
            <a:r>
              <a:rPr lang="en-GB" sz="2400" dirty="0" err="1"/>
              <a:t>Yolal</a:t>
            </a:r>
            <a:r>
              <a:rPr lang="en-GB" sz="2400" dirty="0"/>
              <a:t>, </a:t>
            </a:r>
            <a:r>
              <a:rPr lang="en-GB" sz="2400" dirty="0" err="1"/>
              <a:t>Cetinel</a:t>
            </a:r>
            <a:r>
              <a:rPr lang="en-GB" sz="2400" dirty="0"/>
              <a:t> &amp;</a:t>
            </a:r>
            <a:r>
              <a:rPr lang="en-GB" sz="2400" dirty="0" smtClean="0"/>
              <a:t> </a:t>
            </a:r>
            <a:r>
              <a:rPr lang="en-GB" sz="2400" dirty="0" err="1" smtClean="0"/>
              <a:t>Uysal</a:t>
            </a:r>
            <a:r>
              <a:rPr lang="en-GB" sz="2400" dirty="0" smtClean="0"/>
              <a:t>, 2011</a:t>
            </a:r>
            <a:r>
              <a:rPr lang="en-GB" sz="2400" dirty="0"/>
              <a:t>) </a:t>
            </a:r>
            <a:endParaRPr lang="en-GB" sz="2400" dirty="0" smtClean="0"/>
          </a:p>
          <a:p>
            <a:pPr marL="0" indent="0">
              <a:buNone/>
            </a:pPr>
            <a:r>
              <a:rPr lang="en-GB" sz="3600" dirty="0" smtClean="0"/>
              <a:t>People have higher expectation </a:t>
            </a:r>
          </a:p>
          <a:p>
            <a:r>
              <a:rPr lang="en-GB" dirty="0"/>
              <a:t>V</a:t>
            </a:r>
            <a:r>
              <a:rPr lang="en-GB" dirty="0" smtClean="0"/>
              <a:t>alue for money, Memorable experience and </a:t>
            </a:r>
            <a:r>
              <a:rPr lang="en-GB" dirty="0" smtClean="0"/>
              <a:t>unique </a:t>
            </a:r>
            <a:r>
              <a:rPr lang="en-GB" dirty="0" smtClean="0"/>
              <a:t>activities (</a:t>
            </a:r>
            <a:r>
              <a:rPr lang="en-GB" sz="2400" dirty="0" err="1" smtClean="0"/>
              <a:t>Gelder</a:t>
            </a:r>
            <a:r>
              <a:rPr lang="en-GB" sz="2400" dirty="0" smtClean="0"/>
              <a:t> </a:t>
            </a:r>
            <a:r>
              <a:rPr lang="en-GB" sz="2400" dirty="0"/>
              <a:t>&amp; Robinson, 2013</a:t>
            </a:r>
            <a:r>
              <a:rPr lang="en-GB" dirty="0" smtClean="0">
                <a:solidFill>
                  <a:schemeClr val="tx2"/>
                </a:solidFill>
              </a:rPr>
              <a:t>)</a:t>
            </a:r>
          </a:p>
          <a:p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1711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2200" y="274638"/>
            <a:ext cx="7776000" cy="1143000"/>
          </a:xfrm>
        </p:spPr>
        <p:txBody>
          <a:bodyPr>
            <a:normAutofit/>
          </a:bodyPr>
          <a:lstStyle/>
          <a:p>
            <a:r>
              <a:rPr lang="en-US" altLang="en-US" sz="4000" dirty="0" smtClean="0"/>
              <a:t>Introduction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36719"/>
            <a:ext cx="8229600" cy="4678363"/>
          </a:xfrm>
        </p:spPr>
        <p:txBody>
          <a:bodyPr/>
          <a:lstStyle/>
          <a:p>
            <a:pPr marL="0" indent="0">
              <a:buNone/>
            </a:pPr>
            <a:r>
              <a:rPr lang="en-GB" sz="3600" dirty="0" smtClean="0"/>
              <a:t>The advantage of understanding attendee’s motivation</a:t>
            </a:r>
          </a:p>
          <a:p>
            <a:r>
              <a:rPr lang="en-GB" dirty="0" smtClean="0"/>
              <a:t>Attract audiences </a:t>
            </a:r>
          </a:p>
          <a:p>
            <a:r>
              <a:rPr lang="en-GB" dirty="0" smtClean="0"/>
              <a:t>Increase audiences satisfaction </a:t>
            </a:r>
          </a:p>
          <a:p>
            <a:r>
              <a:rPr lang="en-GB" dirty="0" smtClean="0"/>
              <a:t>Provide better service </a:t>
            </a:r>
          </a:p>
          <a:p>
            <a:r>
              <a:rPr lang="en-GB" dirty="0" smtClean="0"/>
              <a:t>Provide better product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9981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200" y="274638"/>
            <a:ext cx="7776000" cy="1143000"/>
          </a:xfrm>
        </p:spPr>
        <p:txBody>
          <a:bodyPr/>
          <a:lstStyle/>
          <a:p>
            <a:r>
              <a:rPr lang="en-US" sz="4000" dirty="0"/>
              <a:t>Introduction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/>
              <a:t>The limitation of previous literature</a:t>
            </a:r>
          </a:p>
          <a:p>
            <a:r>
              <a:rPr lang="en-US" dirty="0" smtClean="0"/>
              <a:t>Few studies has compared attendees’ motivation based on their geographical location. </a:t>
            </a:r>
          </a:p>
          <a:p>
            <a:endParaRPr lang="en-US" dirty="0" smtClean="0"/>
          </a:p>
          <a:p>
            <a:r>
              <a:rPr lang="en-US" dirty="0" smtClean="0"/>
              <a:t>Limited previous similar studies conduct in Macau. </a:t>
            </a:r>
          </a:p>
        </p:txBody>
      </p:sp>
    </p:spTree>
    <p:extLst>
      <p:ext uri="{BB962C8B-B14F-4D97-AF65-F5344CB8AC3E}">
        <p14:creationId xmlns="" xmlns:p14="http://schemas.microsoft.com/office/powerpoint/2010/main" val="38750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200" y="274638"/>
            <a:ext cx="7776000" cy="1143000"/>
          </a:xfrm>
        </p:spPr>
        <p:txBody>
          <a:bodyPr/>
          <a:lstStyle/>
          <a:p>
            <a:r>
              <a:rPr lang="en-US" sz="4000" dirty="0" smtClean="0"/>
              <a:t>Research Question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525963"/>
          </a:xfrm>
        </p:spPr>
        <p:txBody>
          <a:bodyPr/>
          <a:lstStyle/>
          <a:p>
            <a:pPr hangingPunct="0"/>
            <a:r>
              <a:rPr lang="en-GB" dirty="0" smtClean="0"/>
              <a:t>Identifying </a:t>
            </a:r>
            <a:r>
              <a:rPr lang="en-GB" dirty="0"/>
              <a:t>the underlying dimensions of motivations for visitors attending the15th Macau Food Festival. </a:t>
            </a:r>
            <a:endParaRPr lang="en-GB" dirty="0" smtClean="0"/>
          </a:p>
          <a:p>
            <a:pPr hangingPunct="0"/>
            <a:endParaRPr lang="en-US" dirty="0" smtClean="0"/>
          </a:p>
          <a:p>
            <a:pPr hangingPunct="0"/>
            <a:r>
              <a:rPr lang="en-GB" dirty="0" smtClean="0"/>
              <a:t>Exploring </a:t>
            </a:r>
            <a:r>
              <a:rPr lang="en-GB" dirty="0"/>
              <a:t>any differences between domestic and foreign visitors in regards of motivational dimensions</a:t>
            </a:r>
            <a:r>
              <a:rPr lang="en-GB" dirty="0">
                <a:solidFill>
                  <a:schemeClr val="tx2"/>
                </a:solidFill>
              </a:rPr>
              <a:t>.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0732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200" y="274638"/>
            <a:ext cx="7776000" cy="1143000"/>
          </a:xfrm>
        </p:spPr>
        <p:txBody>
          <a:bodyPr/>
          <a:lstStyle/>
          <a:p>
            <a:r>
              <a:rPr lang="en-GB" sz="4000" dirty="0" smtClean="0"/>
              <a:t>Methodology – Study context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</a:t>
            </a:r>
            <a:r>
              <a:rPr lang="en-GB" dirty="0" smtClean="0"/>
              <a:t>15</a:t>
            </a:r>
            <a:r>
              <a:rPr lang="en-GB" baseline="30000" dirty="0" smtClean="0"/>
              <a:t>th</a:t>
            </a:r>
            <a:r>
              <a:rPr lang="en-GB" dirty="0" smtClean="0"/>
              <a:t> Macau </a:t>
            </a:r>
            <a:r>
              <a:rPr lang="en-GB" dirty="0"/>
              <a:t>Food Festival (MFF) </a:t>
            </a:r>
            <a:endParaRPr lang="en-GB" dirty="0" smtClean="0"/>
          </a:p>
          <a:p>
            <a:r>
              <a:rPr lang="en-GB" sz="2400" dirty="0" smtClean="0"/>
              <a:t>Organizer: Association </a:t>
            </a:r>
            <a:r>
              <a:rPr lang="en-GB" sz="2400" dirty="0"/>
              <a:t>of Macau Restaurant </a:t>
            </a:r>
            <a:r>
              <a:rPr lang="en-GB" sz="2400" dirty="0" smtClean="0"/>
              <a:t>Merchants</a:t>
            </a:r>
          </a:p>
          <a:p>
            <a:r>
              <a:rPr lang="en-GB" sz="2400" dirty="0" smtClean="0"/>
              <a:t>Sponsor: the </a:t>
            </a:r>
            <a:r>
              <a:rPr lang="en-GB" sz="2400" dirty="0"/>
              <a:t>Civic and Municipal Affairs Bureau, the Macau Foundation and Macau Government Tourist Office (MGTO</a:t>
            </a:r>
            <a:r>
              <a:rPr lang="en-GB" sz="2400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Date: </a:t>
            </a:r>
            <a:r>
              <a:rPr lang="en-GB" sz="2400" dirty="0"/>
              <a:t>13th to 29th November </a:t>
            </a:r>
            <a:r>
              <a:rPr lang="en-GB" sz="2400" dirty="0" smtClean="0"/>
              <a:t>(</a:t>
            </a:r>
            <a:r>
              <a:rPr lang="en-GB" sz="2400" dirty="0"/>
              <a:t>consecutive 15days) </a:t>
            </a:r>
            <a:endParaRPr lang="en-GB" sz="2200" dirty="0" smtClean="0"/>
          </a:p>
          <a:p>
            <a:pPr marL="0" indent="0">
              <a:buNone/>
            </a:pPr>
            <a:r>
              <a:rPr lang="en-GB" dirty="0" smtClean="0"/>
              <a:t>Location: </a:t>
            </a:r>
            <a:r>
              <a:rPr lang="en-GB" sz="2400" dirty="0" err="1" smtClean="0"/>
              <a:t>Sai</a:t>
            </a:r>
            <a:r>
              <a:rPr lang="en-GB" sz="2400" dirty="0" smtClean="0"/>
              <a:t> </a:t>
            </a:r>
            <a:r>
              <a:rPr lang="en-GB" sz="2400" dirty="0"/>
              <a:t>Van Lake Square </a:t>
            </a:r>
            <a:endParaRPr lang="en-GB" sz="2400" dirty="0" smtClean="0"/>
          </a:p>
          <a:p>
            <a:pPr marL="0" indent="0">
              <a:buNone/>
            </a:pPr>
            <a:r>
              <a:rPr lang="en-GB" dirty="0" smtClean="0"/>
              <a:t>Festival feature: </a:t>
            </a:r>
            <a:r>
              <a:rPr lang="en-GB" sz="2400" dirty="0" smtClean="0"/>
              <a:t>Asian</a:t>
            </a:r>
            <a:r>
              <a:rPr lang="en-GB" sz="2400" dirty="0"/>
              <a:t>, European, Mainland Chinese and local </a:t>
            </a:r>
            <a:r>
              <a:rPr lang="en-GB" sz="2400" dirty="0" smtClean="0"/>
              <a:t>food, exciting </a:t>
            </a:r>
            <a:r>
              <a:rPr lang="en-GB" sz="2400" dirty="0"/>
              <a:t>booth games and live </a:t>
            </a:r>
            <a:r>
              <a:rPr lang="en-GB" sz="2400" dirty="0" smtClean="0"/>
              <a:t>performance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419763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0034" y="92867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dirty="0" smtClean="0"/>
              <a:t>Instrument </a:t>
            </a:r>
          </a:p>
          <a:p>
            <a:r>
              <a:rPr lang="en-GB" sz="1600" b="1" dirty="0" smtClean="0"/>
              <a:t>A </a:t>
            </a:r>
            <a:r>
              <a:rPr lang="en-GB" sz="1600" b="1" dirty="0"/>
              <a:t>set of 27 motivational </a:t>
            </a:r>
            <a:r>
              <a:rPr lang="en-GB" sz="1600" b="1" dirty="0" smtClean="0"/>
              <a:t>items (7 </a:t>
            </a:r>
            <a:r>
              <a:rPr lang="en-GB" sz="1600" b="1" dirty="0" err="1"/>
              <a:t>L</a:t>
            </a:r>
            <a:r>
              <a:rPr lang="en-GB" sz="1600" b="1" dirty="0" err="1" smtClean="0"/>
              <a:t>ikert</a:t>
            </a:r>
            <a:r>
              <a:rPr lang="en-GB" sz="1600" b="1" dirty="0" smtClean="0"/>
              <a:t> scale)  </a:t>
            </a:r>
            <a:endParaRPr lang="en-GB" sz="1600" b="1" dirty="0" smtClean="0"/>
          </a:p>
          <a:p>
            <a:r>
              <a:rPr lang="en-GB" sz="1600" b="1" dirty="0" smtClean="0"/>
              <a:t>Demographic </a:t>
            </a:r>
            <a:r>
              <a:rPr lang="en-GB" sz="1600" b="1" dirty="0" smtClean="0"/>
              <a:t>information </a:t>
            </a:r>
          </a:p>
          <a:p>
            <a:pPr>
              <a:buNone/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57158" y="0"/>
            <a:ext cx="7715304" cy="939797"/>
          </a:xfrm>
        </p:spPr>
        <p:txBody>
          <a:bodyPr/>
          <a:lstStyle/>
          <a:p>
            <a:r>
              <a:rPr lang="en-GB" sz="4000" dirty="0" smtClean="0"/>
              <a:t>Methodology</a:t>
            </a:r>
            <a:endParaRPr lang="en-US" sz="4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16377996"/>
              </p:ext>
            </p:extLst>
          </p:nvPr>
        </p:nvGraphicFramePr>
        <p:xfrm>
          <a:off x="642910" y="1999442"/>
          <a:ext cx="3733800" cy="43561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66900"/>
                <a:gridCol w="1866900"/>
              </a:tblGrid>
              <a:tr h="281623">
                <a:tc rowSpan="5">
                  <a:txBody>
                    <a:bodyPr/>
                    <a:lstStyle/>
                    <a:p>
                      <a:pPr algn="ctr"/>
                      <a:endParaRPr lang="en-US" sz="1100" dirty="0" smtClean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r>
                        <a:rPr lang="en-US" sz="1400" b="1" dirty="0" smtClean="0"/>
                        <a:t>Cultural exploration</a:t>
                      </a:r>
                    </a:p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To increase my cultural knowledge</a:t>
                      </a:r>
                      <a:endParaRPr lang="en-US" sz="9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7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To know about the food festival</a:t>
                      </a:r>
                      <a:endParaRPr lang="en-US" sz="9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7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To enjoy local/foreign food</a:t>
                      </a:r>
                      <a:endParaRPr lang="en-US" sz="9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5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To experience local customs and cultures</a:t>
                      </a:r>
                      <a:endParaRPr lang="en-US" sz="9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9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To increase my cultural knowledge</a:t>
                      </a:r>
                      <a:endParaRPr lang="en-US" sz="9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75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</a:rPr>
                        <a:t>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Family togetherness</a:t>
                      </a:r>
                      <a:endParaRPr kumimoji="0" lang="en-US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rtl="0" eaLnBrk="1" latinLnBrk="0" hangingPunct="1"/>
                      <a:endParaRPr kumimoji="0"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To increase family kinship</a:t>
                      </a:r>
                      <a:endParaRPr lang="en-US" sz="9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5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To spend time with my family together</a:t>
                      </a:r>
                      <a:endParaRPr lang="en-US" sz="9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5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I thought the entire family would enjoy it</a:t>
                      </a:r>
                      <a:endParaRPr lang="en-US" sz="9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5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To help my family learn more about local/foreign food</a:t>
                      </a:r>
                      <a:endParaRPr lang="en-US" sz="9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75"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Novelty</a:t>
                      </a:r>
                      <a:endParaRPr kumimoji="0" lang="en-US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I seek adventure</a:t>
                      </a:r>
                      <a:endParaRPr lang="en-US" sz="9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7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I seek novelty</a:t>
                      </a:r>
                      <a:endParaRPr lang="en-US" sz="9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7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It offers excitement</a:t>
                      </a:r>
                      <a:endParaRPr lang="en-US" sz="9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7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I am curious</a:t>
                      </a:r>
                      <a:endParaRPr lang="en-US" sz="9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5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I expect benefits that will satisfy my personal needs</a:t>
                      </a:r>
                      <a:endParaRPr lang="en-US" sz="9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80020326"/>
              </p:ext>
            </p:extLst>
          </p:nvPr>
        </p:nvGraphicFramePr>
        <p:xfrm>
          <a:off x="4757710" y="1976265"/>
          <a:ext cx="3962400" cy="44531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66900"/>
                <a:gridCol w="2095500"/>
              </a:tblGrid>
              <a:tr h="281623">
                <a:tc rowSpan="4">
                  <a:txBody>
                    <a:bodyPr/>
                    <a:lstStyle/>
                    <a:p>
                      <a:pPr algn="ctr"/>
                      <a:endParaRPr lang="en-US" sz="1100" dirty="0" smtClean="0"/>
                    </a:p>
                    <a:p>
                      <a:pPr algn="ctr"/>
                      <a:endParaRPr lang="en-US" sz="1100" dirty="0" smtClean="0"/>
                    </a:p>
                    <a:p>
                      <a:pPr marL="0" algn="ctr" rtl="0" eaLnBrk="1" latinLnBrk="0" hangingPunct="1"/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Escape</a:t>
                      </a:r>
                      <a:endParaRPr kumimoji="0"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escape from routine life</a:t>
                      </a:r>
                      <a:endParaRPr kumimoji="0"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7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relieve boredom</a:t>
                      </a:r>
                      <a:endParaRPr kumimoji="0"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7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a change of pace from everyday life</a:t>
                      </a:r>
                      <a:endParaRPr kumimoji="0"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8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relieve daily stress</a:t>
                      </a:r>
                      <a:endParaRPr kumimoji="0"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75"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</a:rPr>
                        <a:t>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Event attractions</a:t>
                      </a:r>
                      <a:endParaRPr kumimoji="0"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enjoy special events</a:t>
                      </a:r>
                      <a:endParaRPr kumimoji="0"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5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see new and different things</a:t>
                      </a:r>
                      <a:endParaRPr kumimoji="0"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5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enjoy the festival mood</a:t>
                      </a:r>
                      <a:endParaRPr kumimoji="0"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5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enjoy a unique atmosphere</a:t>
                      </a:r>
                      <a:endParaRPr kumimoji="0"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55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heard the Food festival and it sounded like fun</a:t>
                      </a:r>
                      <a:endParaRPr kumimoji="0"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75"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Socialization</a:t>
                      </a:r>
                      <a:endParaRPr kumimoji="0"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be with people who are enjoying themselves</a:t>
                      </a:r>
                      <a:endParaRPr kumimoji="0"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7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be with people who enjoy the same things I do</a:t>
                      </a:r>
                      <a:endParaRPr kumimoji="0"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7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see the festival with a group together</a:t>
                      </a:r>
                      <a:endParaRPr kumimoji="0"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7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see the festival with my friends</a:t>
                      </a:r>
                      <a:endParaRPr kumimoji="0"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71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meet people from all over the world</a:t>
                      </a:r>
                      <a:endParaRPr kumimoji="0"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0574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800" y="274638"/>
            <a:ext cx="7776000" cy="1143000"/>
          </a:xfrm>
        </p:spPr>
        <p:txBody>
          <a:bodyPr/>
          <a:lstStyle/>
          <a:p>
            <a:r>
              <a:rPr lang="en-US" sz="4000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Data Collection</a:t>
            </a:r>
          </a:p>
          <a:p>
            <a:r>
              <a:rPr lang="en-GB" dirty="0" smtClean="0"/>
              <a:t>English and Chinese version questionnaire</a:t>
            </a:r>
            <a:endParaRPr lang="en-GB" dirty="0"/>
          </a:p>
          <a:p>
            <a:r>
              <a:rPr lang="en-GB" dirty="0"/>
              <a:t>Self-administered</a:t>
            </a:r>
          </a:p>
          <a:p>
            <a:r>
              <a:rPr lang="en-GB" dirty="0"/>
              <a:t>S</a:t>
            </a:r>
            <a:r>
              <a:rPr lang="en-GB" dirty="0" smtClean="0"/>
              <a:t>ample</a:t>
            </a:r>
            <a:r>
              <a:rPr lang="en-GB" dirty="0"/>
              <a:t>: 50 of tourists and 50 of </a:t>
            </a:r>
            <a:r>
              <a:rPr lang="en-GB" dirty="0" smtClean="0"/>
              <a:t>residents</a:t>
            </a:r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7821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="" xmlns:p14="http://schemas.microsoft.com/office/powerpoint/2010/main" val="3443391307"/>
              </p:ext>
            </p:extLst>
          </p:nvPr>
        </p:nvGraphicFramePr>
        <p:xfrm>
          <a:off x="428596" y="642918"/>
          <a:ext cx="8153400" cy="5410202"/>
        </p:xfrm>
        <a:graphic>
          <a:graphicData uri="http://schemas.openxmlformats.org/drawingml/2006/table">
            <a:tbl>
              <a:tblPr firstRow="1" firstCol="1" bandRow="1">
                <a:tableStyleId>{EB9631B5-78F2-41C9-869B-9F39066F8104}</a:tableStyleId>
              </a:tblPr>
              <a:tblGrid>
                <a:gridCol w="2235482"/>
                <a:gridCol w="964918"/>
                <a:gridCol w="817930"/>
                <a:gridCol w="1353129"/>
                <a:gridCol w="720015"/>
                <a:gridCol w="1082888"/>
                <a:gridCol w="979038"/>
              </a:tblGrid>
              <a:tr h="629557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100" kern="100" dirty="0" smtClean="0">
                          <a:effectLst/>
                        </a:rPr>
                        <a:t>Characteristic </a:t>
                      </a:r>
                      <a:endParaRPr kumimoji="0" lang="en-US" sz="1100" kern="100" dirty="0" smtClean="0">
                        <a:effectLst/>
                      </a:endParaRPr>
                    </a:p>
                    <a:p>
                      <a:pPr marL="0" marR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100" kern="100" dirty="0" smtClean="0">
                          <a:effectLst/>
                        </a:rPr>
                        <a:t>(n=100)</a:t>
                      </a:r>
                      <a:r>
                        <a:rPr lang="en-GB" sz="1100" kern="100" dirty="0" smtClean="0">
                          <a:effectLst/>
                        </a:rPr>
                        <a:t> </a:t>
                      </a:r>
                      <a:endParaRPr lang="en-US" sz="1100" kern="100" dirty="0">
                        <a:effectLst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Overall visitors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%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Domestic visitors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%</a:t>
                      </a:r>
                      <a:endParaRPr lang="en-US" sz="1100" kern="100">
                        <a:effectLst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 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Foreign visitors 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%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</a:tr>
              <a:tr h="32107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Gender</a:t>
                      </a: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 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 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 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</a:tr>
              <a:tr h="32107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Male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46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46.0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24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48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22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44.0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</a:tr>
              <a:tr h="32107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Female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54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54.0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26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52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28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56.0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</a:tr>
              <a:tr h="32107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Age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 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 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 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 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 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</a:tr>
              <a:tr h="32107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Less than 20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12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12.0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6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12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6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12.0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</a:tr>
              <a:tr h="32107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20-29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33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33.0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15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30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18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36.0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</a:tr>
              <a:tr h="32107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30-39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34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34.0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17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34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17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34.0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</a:tr>
              <a:tr h="32107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40-49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13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13.0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6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12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7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14.0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</a:tr>
              <a:tr h="32107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50-59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7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7.0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5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10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2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4.0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</a:tr>
              <a:tr h="32107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60or above 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1.0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1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2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 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</a:tr>
              <a:tr h="32107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Education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 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 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 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</a:tr>
              <a:tr h="32107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Primary school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2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2.0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2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4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0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0.0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</a:tr>
              <a:tr h="32107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High school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25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25.0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15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30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10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20.0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</a:tr>
              <a:tr h="285609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Bachelor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64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64.0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32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64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32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64.0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</a:tr>
              <a:tr h="32107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Postgraduate 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9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9.0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1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2</a:t>
                      </a:r>
                      <a:endParaRPr lang="en-US" sz="1100" kern="10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8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16.0</a:t>
                      </a:r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39935" marR="39935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85720" y="-500090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dirty="0"/>
              <a:t>Demographic profile</a:t>
            </a:r>
            <a:endParaRPr 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228024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_template_ISCONTOUR_2017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901</Words>
  <Application>Microsoft Office PowerPoint</Application>
  <PresentationFormat>如螢幕大小 (4:3)</PresentationFormat>
  <Paragraphs>441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2" baseType="lpstr">
      <vt:lpstr>Arial</vt:lpstr>
      <vt:lpstr>新細明體</vt:lpstr>
      <vt:lpstr>Helvetica 45 Light</vt:lpstr>
      <vt:lpstr>Calibri</vt:lpstr>
      <vt:lpstr>Times New Roman</vt:lpstr>
      <vt:lpstr>ヒラギノ角ゴ Pro W3</vt:lpstr>
      <vt:lpstr>master_template_ISCONTOUR_2017</vt:lpstr>
      <vt:lpstr>Are there any different motivational reasons between visitors and residents in attending a festival: A case study in Macau</vt:lpstr>
      <vt:lpstr>Introduction </vt:lpstr>
      <vt:lpstr>Introduction </vt:lpstr>
      <vt:lpstr>Introduction </vt:lpstr>
      <vt:lpstr>Research Question</vt:lpstr>
      <vt:lpstr>Methodology – Study context </vt:lpstr>
      <vt:lpstr>Methodology</vt:lpstr>
      <vt:lpstr>Methodology</vt:lpstr>
      <vt:lpstr>Demographic profile</vt:lpstr>
      <vt:lpstr>投影片 10</vt:lpstr>
      <vt:lpstr>Major Finding</vt:lpstr>
      <vt:lpstr>Major Finding</vt:lpstr>
      <vt:lpstr>Recommendation </vt:lpstr>
      <vt:lpstr>Recommendation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there any different motivational reasons between visitors and residents in attending a festival: A case study in Macau</dc:title>
  <dc:creator>user</dc:creator>
  <cp:lastModifiedBy>user</cp:lastModifiedBy>
  <cp:revision>24</cp:revision>
  <dcterms:created xsi:type="dcterms:W3CDTF">2017-05-13T00:36:51Z</dcterms:created>
  <dcterms:modified xsi:type="dcterms:W3CDTF">2017-05-13T01:22:57Z</dcterms:modified>
</cp:coreProperties>
</file>