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sto MT" panose="02040603050505030304" pitchFamily="18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43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la%20Manzl\Desktop\FH%20-%20Bachelor\BA\BA2\Excel\Grafik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la%20Manzl\Desktop\FH%20-%20Bachelor\BA\BA2\Excel\Grafik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la%20Manzl\Desktop\FH%20-%20Bachelor\BA\BA2\Excel\Grafi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47670019895203E-2"/>
          <c:y val="7.407407407407407E-2"/>
          <c:w val="0.93777734188920336"/>
          <c:h val="0.7908180227471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45 Ligh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Tabelle1!$A$29:$A$34</c:f>
              <c:strCache>
                <c:ptCount val="6"/>
                <c:pt idx="1">
                  <c:v>in a very positive way</c:v>
                </c:pt>
                <c:pt idx="2">
                  <c:v>in a rather positive way</c:v>
                </c:pt>
                <c:pt idx="3">
                  <c:v>neither nor</c:v>
                </c:pt>
                <c:pt idx="4">
                  <c:v>in a rather negative way</c:v>
                </c:pt>
                <c:pt idx="5">
                  <c:v>in a very negative way</c:v>
                </c:pt>
              </c:strCache>
            </c:strRef>
          </c:cat>
          <c:val>
            <c:numRef>
              <c:f>Tabelle1!$B$29:$B$34</c:f>
              <c:numCache>
                <c:formatCode>General</c:formatCode>
                <c:ptCount val="6"/>
                <c:pt idx="1">
                  <c:v>20</c:v>
                </c:pt>
                <c:pt idx="2">
                  <c:v>44</c:v>
                </c:pt>
                <c:pt idx="3">
                  <c:v>20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F-4642-89B4-7C70C0410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99704"/>
        <c:axId val="240901016"/>
      </c:barChart>
      <c:catAx>
        <c:axId val="24089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45 Light"/>
                <a:ea typeface="+mn-ea"/>
                <a:cs typeface="+mn-cs"/>
              </a:defRPr>
            </a:pPr>
            <a:endParaRPr lang="de-DE"/>
          </a:p>
        </c:txPr>
        <c:crossAx val="240901016"/>
        <c:crosses val="autoZero"/>
        <c:auto val="1"/>
        <c:lblAlgn val="ctr"/>
        <c:lblOffset val="100"/>
        <c:noMultiLvlLbl val="0"/>
      </c:catAx>
      <c:valAx>
        <c:axId val="240901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45 Light"/>
                <a:ea typeface="+mn-ea"/>
                <a:cs typeface="+mn-cs"/>
              </a:defRPr>
            </a:pPr>
            <a:endParaRPr lang="de-DE"/>
          </a:p>
        </c:txPr>
        <c:crossAx val="24089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 45 Light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B-41D3-85C9-6C8C19C36FC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1B-41D3-85C9-6C8C19C36FC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1B-41D3-85C9-6C8C19C36FC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1B-41D3-85C9-6C8C19C36F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1B-41D3-85C9-6C8C19C36FC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1B-41D3-85C9-6C8C19C36FCA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1B-41D3-85C9-6C8C19C36F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1B-41D3-85C9-6C8C19C36F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1B-41D3-85C9-6C8C19C36F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1B-41D3-85C9-6C8C19C36F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1B-41D3-85C9-6C8C19C36F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1B-41D3-85C9-6C8C19C36FC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18.4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1B-41D3-85C9-6C8C19C36FC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26.6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1B-41D3-85C9-6C8C19C36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45 Ligh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Tabelle1!$A$40:$A$46</c:f>
              <c:strCache>
                <c:ptCount val="7"/>
                <c:pt idx="0">
                  <c:v>Enjoying the sun</c:v>
                </c:pt>
                <c:pt idx="1">
                  <c:v>Starting the day earlier / later</c:v>
                </c:pt>
                <c:pt idx="2">
                  <c:v>Swimming in the lake</c:v>
                </c:pt>
                <c:pt idx="3">
                  <c:v>Accepting the temperatures</c:v>
                </c:pt>
                <c:pt idx="4">
                  <c:v>Hike further up the mountain</c:v>
                </c:pt>
                <c:pt idx="5">
                  <c:v>Drink more water</c:v>
                </c:pt>
                <c:pt idx="6">
                  <c:v>Adaption of clothing</c:v>
                </c:pt>
              </c:strCache>
            </c:strRef>
          </c:cat>
          <c:val>
            <c:numRef>
              <c:f>Tabelle1!$B$40:$B$46</c:f>
              <c:numCache>
                <c:formatCode>General</c:formatCode>
                <c:ptCount val="7"/>
                <c:pt idx="0">
                  <c:v>5.3</c:v>
                </c:pt>
                <c:pt idx="1">
                  <c:v>5.3</c:v>
                </c:pt>
                <c:pt idx="2">
                  <c:v>13.2</c:v>
                </c:pt>
                <c:pt idx="3">
                  <c:v>13.2</c:v>
                </c:pt>
                <c:pt idx="4">
                  <c:v>18.399999999999999</c:v>
                </c:pt>
                <c:pt idx="5">
                  <c:v>18.399999999999999</c:v>
                </c:pt>
                <c:pt idx="6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1B-41D3-85C9-6C8C19C36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400742064"/>
        <c:axId val="400743704"/>
      </c:barChart>
      <c:catAx>
        <c:axId val="4007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45 Light"/>
                <a:ea typeface="+mn-ea"/>
                <a:cs typeface="+mn-cs"/>
              </a:defRPr>
            </a:pPr>
            <a:endParaRPr lang="de-DE"/>
          </a:p>
        </c:txPr>
        <c:crossAx val="400743704"/>
        <c:crosses val="autoZero"/>
        <c:auto val="1"/>
        <c:lblAlgn val="ctr"/>
        <c:lblOffset val="100"/>
        <c:noMultiLvlLbl val="0"/>
      </c:catAx>
      <c:valAx>
        <c:axId val="400743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074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Helvetica 45 Light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29243219597554"/>
          <c:y val="3.1204063631272948E-2"/>
          <c:w val="0.45892100135210373"/>
          <c:h val="0.905139646560930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8B-49EE-B5D3-9279134DE7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8B-49EE-B5D3-9279134DE7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8B-49EE-B5D3-9279134DE7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8B-49EE-B5D3-9279134DE7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8B-49EE-B5D3-9279134DE7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8B-49EE-B5D3-9279134DE7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3.6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8B-49EE-B5D3-9279134DE78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3.6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8B-49EE-B5D3-9279134DE78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3.6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8B-49EE-B5D3-9279134DE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45 Ligh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Tabelle1!$A$93:$A$101</c:f>
              <c:strCache>
                <c:ptCount val="9"/>
                <c:pt idx="0">
                  <c:v>Different opening hours of shops</c:v>
                </c:pt>
                <c:pt idx="1">
                  <c:v>New offer of activities</c:v>
                </c:pt>
                <c:pt idx="2">
                  <c:v>More information on activities suitable for high temperatures</c:v>
                </c:pt>
                <c:pt idx="3">
                  <c:v>Longer seasonal operating times of gondolas</c:v>
                </c:pt>
                <c:pt idx="4">
                  <c:v>Longer opening hours of gondolas</c:v>
                </c:pt>
                <c:pt idx="5">
                  <c:v>Air-conditioning in hotel</c:v>
                </c:pt>
                <c:pt idx="6">
                  <c:v>Longer opening hours of mountain huts</c:v>
                </c:pt>
                <c:pt idx="7">
                  <c:v>Drinking fountains at public places</c:v>
                </c:pt>
                <c:pt idx="8">
                  <c:v>Different food offer</c:v>
                </c:pt>
              </c:strCache>
            </c:strRef>
          </c:cat>
          <c:val>
            <c:numRef>
              <c:f>Tabelle1!$B$93:$B$101</c:f>
              <c:numCache>
                <c:formatCode>General</c:formatCode>
                <c:ptCount val="9"/>
                <c:pt idx="0">
                  <c:v>2.9</c:v>
                </c:pt>
                <c:pt idx="1">
                  <c:v>3.3</c:v>
                </c:pt>
                <c:pt idx="2">
                  <c:v>3.3</c:v>
                </c:pt>
                <c:pt idx="3">
                  <c:v>3.4</c:v>
                </c:pt>
                <c:pt idx="4">
                  <c:v>3.5</c:v>
                </c:pt>
                <c:pt idx="5">
                  <c:v>3.5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28B-49EE-B5D3-9279134DE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9005568"/>
        <c:axId val="309005896"/>
      </c:barChart>
      <c:catAx>
        <c:axId val="30900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45 Light"/>
                <a:ea typeface="+mn-ea"/>
                <a:cs typeface="+mn-cs"/>
              </a:defRPr>
            </a:pPr>
            <a:endParaRPr lang="de-DE"/>
          </a:p>
        </c:txPr>
        <c:crossAx val="309005896"/>
        <c:crosses val="autoZero"/>
        <c:auto val="1"/>
        <c:lblAlgn val="l"/>
        <c:lblOffset val="100"/>
        <c:noMultiLvlLbl val="0"/>
      </c:catAx>
      <c:valAx>
        <c:axId val="30900589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45 Light"/>
                <a:ea typeface="+mn-ea"/>
                <a:cs typeface="+mn-cs"/>
              </a:defRPr>
            </a:pPr>
            <a:endParaRPr lang="de-DE"/>
          </a:p>
        </c:txPr>
        <c:crossAx val="3090055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 45 Light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noFill/>
      </a:ln>
    </cs:spPr>
    <cs:defRPr sz="1197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C1819-BE65-4C65-AB96-C22E14DC75A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201C1B4-ACDB-4F78-AFAB-507535A1BAC1}">
      <dgm:prSet phldrT="[Text]"/>
      <dgm:spPr/>
      <dgm:t>
        <a:bodyPr/>
        <a:lstStyle/>
        <a:p>
          <a:r>
            <a:rPr lang="de-DE" b="1" dirty="0" err="1">
              <a:solidFill>
                <a:schemeClr val="tx1"/>
              </a:solidFill>
              <a:latin typeface="Helvetica 45 Light"/>
            </a:rPr>
            <a:t>What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are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influences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of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increasing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temperatures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on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tourists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‘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behaviour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while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on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holiday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?</a:t>
          </a:r>
          <a:endParaRPr lang="de-DE" dirty="0">
            <a:latin typeface="Helvetica 45 Light"/>
          </a:endParaRPr>
        </a:p>
      </dgm:t>
    </dgm:pt>
    <dgm:pt modelId="{62E45CF1-2D72-40EC-B12C-707C2D6E26C8}" type="parTrans" cxnId="{73D1EC8A-05C6-44B9-828E-85C203A0894F}">
      <dgm:prSet/>
      <dgm:spPr/>
      <dgm:t>
        <a:bodyPr/>
        <a:lstStyle/>
        <a:p>
          <a:endParaRPr lang="de-DE"/>
        </a:p>
      </dgm:t>
    </dgm:pt>
    <dgm:pt modelId="{B526F12A-39DD-47E2-9C07-34451B7600EC}" type="sibTrans" cxnId="{73D1EC8A-05C6-44B9-828E-85C203A0894F}">
      <dgm:prSet/>
      <dgm:spPr/>
      <dgm:t>
        <a:bodyPr/>
        <a:lstStyle/>
        <a:p>
          <a:endParaRPr lang="de-DE"/>
        </a:p>
      </dgm:t>
    </dgm:pt>
    <dgm:pt modelId="{8EBA393E-A692-4503-A85B-1A1A7DF3DECE}">
      <dgm:prSet phldrT="[Text]" custT="1"/>
      <dgm:spPr/>
      <dgm:t>
        <a:bodyPr/>
        <a:lstStyle/>
        <a:p>
          <a:r>
            <a:rPr lang="de-DE" sz="1200" dirty="0" err="1">
              <a:latin typeface="Helvetica 45 Light"/>
            </a:rPr>
            <a:t>How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are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impacts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climate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change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affecting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personal </a:t>
          </a:r>
          <a:r>
            <a:rPr lang="de-DE" sz="1200" dirty="0" err="1">
              <a:latin typeface="Helvetica 45 Light"/>
            </a:rPr>
            <a:t>level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comfort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tourists</a:t>
          </a:r>
          <a:r>
            <a:rPr lang="de-DE" sz="1200" dirty="0">
              <a:latin typeface="Helvetica 45 Light"/>
            </a:rPr>
            <a:t>?</a:t>
          </a:r>
        </a:p>
      </dgm:t>
    </dgm:pt>
    <dgm:pt modelId="{B0498549-B4E3-4E68-9F2C-68FFD286EB82}" type="parTrans" cxnId="{B105463A-CD73-4A11-9C6D-90890331B934}">
      <dgm:prSet/>
      <dgm:spPr/>
      <dgm:t>
        <a:bodyPr/>
        <a:lstStyle/>
        <a:p>
          <a:endParaRPr lang="de-DE"/>
        </a:p>
      </dgm:t>
    </dgm:pt>
    <dgm:pt modelId="{F9419A7A-7936-44D7-A38D-42337D8AB093}" type="sibTrans" cxnId="{B105463A-CD73-4A11-9C6D-90890331B934}">
      <dgm:prSet/>
      <dgm:spPr/>
      <dgm:t>
        <a:bodyPr/>
        <a:lstStyle/>
        <a:p>
          <a:endParaRPr lang="de-DE"/>
        </a:p>
      </dgm:t>
    </dgm:pt>
    <dgm:pt modelId="{3AF13C36-02FD-4C4E-8620-E21659765252}">
      <dgm:prSet phldrT="[Text]"/>
      <dgm:spPr/>
      <dgm:t>
        <a:bodyPr/>
        <a:lstStyle/>
        <a:p>
          <a:r>
            <a:rPr lang="de-DE" b="1" dirty="0" err="1">
              <a:solidFill>
                <a:schemeClr val="tx1"/>
              </a:solidFill>
              <a:latin typeface="Helvetica 45 Light"/>
            </a:rPr>
            <a:t>What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are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influences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of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recurring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hot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temperatures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on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future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tourists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‘ </a:t>
          </a:r>
          <a:r>
            <a:rPr lang="de-DE" b="1" dirty="0" err="1">
              <a:solidFill>
                <a:schemeClr val="tx1"/>
              </a:solidFill>
              <a:latin typeface="Helvetica 45 Light"/>
            </a:rPr>
            <a:t>behaviour</a:t>
          </a:r>
          <a:r>
            <a:rPr lang="de-DE" b="1" dirty="0">
              <a:solidFill>
                <a:schemeClr val="tx1"/>
              </a:solidFill>
              <a:latin typeface="Helvetica 45 Light"/>
            </a:rPr>
            <a:t>?</a:t>
          </a:r>
          <a:endParaRPr lang="de-DE" dirty="0">
            <a:latin typeface="Helvetica 45 Light"/>
          </a:endParaRPr>
        </a:p>
      </dgm:t>
    </dgm:pt>
    <dgm:pt modelId="{A0399E2B-E39B-45F9-9447-3E214B518ED8}" type="parTrans" cxnId="{B6954932-C06C-4EE8-8321-4F9AF265A268}">
      <dgm:prSet/>
      <dgm:spPr/>
      <dgm:t>
        <a:bodyPr/>
        <a:lstStyle/>
        <a:p>
          <a:endParaRPr lang="de-DE"/>
        </a:p>
      </dgm:t>
    </dgm:pt>
    <dgm:pt modelId="{426042B1-70FA-4B52-A602-739E00A4443E}" type="sibTrans" cxnId="{B6954932-C06C-4EE8-8321-4F9AF265A268}">
      <dgm:prSet/>
      <dgm:spPr/>
      <dgm:t>
        <a:bodyPr/>
        <a:lstStyle/>
        <a:p>
          <a:endParaRPr lang="de-DE"/>
        </a:p>
      </dgm:t>
    </dgm:pt>
    <dgm:pt modelId="{9773B792-1015-4CC3-9A35-06377A8DAD67}">
      <dgm:prSet phldrT="[Text]" custT="1"/>
      <dgm:spPr/>
      <dgm:t>
        <a:bodyPr/>
        <a:lstStyle/>
        <a:p>
          <a:r>
            <a:rPr lang="de-DE" sz="1200" dirty="0">
              <a:latin typeface="Helvetica 45 Light"/>
            </a:rPr>
            <a:t>In </a:t>
          </a:r>
          <a:r>
            <a:rPr lang="de-DE" sz="1200" dirty="0" err="1">
              <a:latin typeface="Helvetica 45 Light"/>
            </a:rPr>
            <a:t>which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respect</a:t>
          </a:r>
          <a:r>
            <a:rPr lang="de-DE" sz="1200" dirty="0">
              <a:latin typeface="Helvetica 45 Light"/>
            </a:rPr>
            <a:t> will </a:t>
          </a:r>
          <a:r>
            <a:rPr lang="de-DE" sz="1200" dirty="0" err="1">
              <a:latin typeface="Helvetica 45 Light"/>
            </a:rPr>
            <a:t>climate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change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influence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core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aspects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holiday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decision</a:t>
          </a:r>
          <a:r>
            <a:rPr lang="de-DE" sz="1200" dirty="0">
              <a:latin typeface="Helvetica 45 Light"/>
            </a:rPr>
            <a:t>, such </a:t>
          </a:r>
          <a:r>
            <a:rPr lang="de-DE" sz="1200" dirty="0" err="1">
              <a:latin typeface="Helvetica 45 Light"/>
            </a:rPr>
            <a:t>as</a:t>
          </a:r>
          <a:r>
            <a:rPr lang="de-DE" sz="1200" dirty="0">
              <a:latin typeface="Helvetica 45 Light"/>
            </a:rPr>
            <a:t>:</a:t>
          </a:r>
          <a:br>
            <a:rPr lang="de-DE" sz="1200" dirty="0">
              <a:latin typeface="Helvetica 45 Light"/>
            </a:rPr>
          </a:br>
          <a:r>
            <a:rPr lang="de-DE" sz="1200" dirty="0">
              <a:latin typeface="Helvetica 45 Light"/>
            </a:rPr>
            <a:t>- </a:t>
          </a:r>
          <a:r>
            <a:rPr lang="de-DE" sz="1200" dirty="0" err="1">
              <a:latin typeface="Helvetica 45 Light"/>
            </a:rPr>
            <a:t>practiced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activities</a:t>
          </a:r>
          <a:br>
            <a:rPr lang="de-DE" sz="1200" dirty="0">
              <a:latin typeface="Helvetica 45 Light"/>
            </a:rPr>
          </a:br>
          <a:r>
            <a:rPr lang="de-DE" sz="1200" dirty="0">
              <a:latin typeface="Helvetica 45 Light"/>
            </a:rPr>
            <a:t>- time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travel</a:t>
          </a:r>
          <a:br>
            <a:rPr lang="de-DE" sz="1200" dirty="0">
              <a:latin typeface="Helvetica 45 Light"/>
            </a:rPr>
          </a:br>
          <a:r>
            <a:rPr lang="de-DE" sz="1200" dirty="0">
              <a:latin typeface="Helvetica 45 Light"/>
            </a:rPr>
            <a:t>-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choice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destination</a:t>
          </a:r>
          <a:r>
            <a:rPr lang="de-DE" sz="1200" dirty="0">
              <a:latin typeface="Helvetica 45 Light"/>
            </a:rPr>
            <a:t>?</a:t>
          </a:r>
        </a:p>
      </dgm:t>
    </dgm:pt>
    <dgm:pt modelId="{2D3975C5-F5E2-44C4-81BC-C61DE0E034FC}" type="parTrans" cxnId="{91019067-7C62-4DE5-A22A-314199DD3E65}">
      <dgm:prSet/>
      <dgm:spPr/>
      <dgm:t>
        <a:bodyPr/>
        <a:lstStyle/>
        <a:p>
          <a:endParaRPr lang="de-DE"/>
        </a:p>
      </dgm:t>
    </dgm:pt>
    <dgm:pt modelId="{8A761400-D442-4205-8843-CCD29C1B620C}" type="sibTrans" cxnId="{91019067-7C62-4DE5-A22A-314199DD3E65}">
      <dgm:prSet/>
      <dgm:spPr/>
      <dgm:t>
        <a:bodyPr/>
        <a:lstStyle/>
        <a:p>
          <a:endParaRPr lang="de-DE"/>
        </a:p>
      </dgm:t>
    </dgm:pt>
    <dgm:pt modelId="{938517DE-39B7-4B3B-89B8-E5FC56D813BD}">
      <dgm:prSet phldrT="[Text]" custT="1"/>
      <dgm:spPr/>
      <dgm:t>
        <a:bodyPr/>
        <a:lstStyle/>
        <a:p>
          <a:r>
            <a:rPr lang="de-DE" sz="1200" dirty="0">
              <a:latin typeface="Helvetica 45 Light"/>
            </a:rPr>
            <a:t>In </a:t>
          </a:r>
          <a:r>
            <a:rPr lang="de-DE" sz="1200" dirty="0" err="1">
              <a:latin typeface="Helvetica 45 Light"/>
            </a:rPr>
            <a:t>which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respect</a:t>
          </a:r>
          <a:r>
            <a:rPr lang="de-DE" sz="1200" dirty="0">
              <a:latin typeface="Helvetica 45 Light"/>
            </a:rPr>
            <a:t> will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impacts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climate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change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influence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overall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perception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visited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destination</a:t>
          </a:r>
          <a:r>
            <a:rPr lang="de-DE" sz="1200" dirty="0">
              <a:latin typeface="Helvetica 45 Light"/>
            </a:rPr>
            <a:t>?</a:t>
          </a:r>
          <a:endParaRPr lang="de-DE" sz="1200" dirty="0">
            <a:latin typeface="Calisto MT" panose="02040603050505030304" pitchFamily="18" charset="0"/>
          </a:endParaRPr>
        </a:p>
      </dgm:t>
    </dgm:pt>
    <dgm:pt modelId="{4E7FF47F-9877-4294-9AD4-3EA5E7E110D1}" type="parTrans" cxnId="{2880D0FA-CDC0-432C-9975-3BA2CF54BC7E}">
      <dgm:prSet/>
      <dgm:spPr/>
      <dgm:t>
        <a:bodyPr/>
        <a:lstStyle/>
        <a:p>
          <a:endParaRPr lang="de-DE"/>
        </a:p>
      </dgm:t>
    </dgm:pt>
    <dgm:pt modelId="{DB0A5C90-17F5-487B-940B-548EEC09FD3D}" type="sibTrans" cxnId="{2880D0FA-CDC0-432C-9975-3BA2CF54BC7E}">
      <dgm:prSet/>
      <dgm:spPr/>
      <dgm:t>
        <a:bodyPr/>
        <a:lstStyle/>
        <a:p>
          <a:endParaRPr lang="de-DE"/>
        </a:p>
      </dgm:t>
    </dgm:pt>
    <dgm:pt modelId="{33C18EF7-1E91-4B76-A9FB-6C41244A3E00}">
      <dgm:prSet phldrT="[Text]" custT="1"/>
      <dgm:spPr/>
      <dgm:t>
        <a:bodyPr/>
        <a:lstStyle/>
        <a:p>
          <a:r>
            <a:rPr lang="de-DE" sz="1200" dirty="0" err="1">
              <a:latin typeface="Helvetica 45 Light"/>
            </a:rPr>
            <a:t>What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are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effects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of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rising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temperatures</a:t>
          </a:r>
          <a:r>
            <a:rPr lang="de-DE" sz="1200" dirty="0">
              <a:latin typeface="Helvetica 45 Light"/>
            </a:rPr>
            <a:t> on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practiced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activities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during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the</a:t>
          </a:r>
          <a:r>
            <a:rPr lang="de-DE" sz="1200" dirty="0">
              <a:latin typeface="Helvetica 45 Light"/>
            </a:rPr>
            <a:t> </a:t>
          </a:r>
          <a:r>
            <a:rPr lang="de-DE" sz="1200" dirty="0" err="1">
              <a:latin typeface="Helvetica 45 Light"/>
            </a:rPr>
            <a:t>holiday</a:t>
          </a:r>
          <a:r>
            <a:rPr lang="de-DE" sz="1200" dirty="0">
              <a:latin typeface="Helvetica 45 Light"/>
            </a:rPr>
            <a:t>?</a:t>
          </a:r>
        </a:p>
      </dgm:t>
    </dgm:pt>
    <dgm:pt modelId="{31381B95-26EC-450B-81AB-7549744F0C1B}" type="parTrans" cxnId="{FAA9FC94-05D5-4F22-965C-C46B885AE86D}">
      <dgm:prSet/>
      <dgm:spPr/>
      <dgm:t>
        <a:bodyPr/>
        <a:lstStyle/>
        <a:p>
          <a:endParaRPr lang="de-DE"/>
        </a:p>
      </dgm:t>
    </dgm:pt>
    <dgm:pt modelId="{0284D645-BC64-41C4-8AD7-3F5932826549}" type="sibTrans" cxnId="{FAA9FC94-05D5-4F22-965C-C46B885AE86D}">
      <dgm:prSet/>
      <dgm:spPr/>
      <dgm:t>
        <a:bodyPr/>
        <a:lstStyle/>
        <a:p>
          <a:endParaRPr lang="de-DE"/>
        </a:p>
      </dgm:t>
    </dgm:pt>
    <dgm:pt modelId="{A78FB383-6D2F-4F2F-8D8E-D38715EB789B}" type="pres">
      <dgm:prSet presAssocID="{55DC1819-BE65-4C65-AB96-C22E14DC75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E9DD1F-A497-4E4F-A248-2EA472475C4E}" type="pres">
      <dgm:prSet presAssocID="{5201C1B4-ACDB-4F78-AFAB-507535A1BAC1}" presName="root" presStyleCnt="0"/>
      <dgm:spPr/>
    </dgm:pt>
    <dgm:pt modelId="{0C25E10D-88B2-4E82-9853-AA9128D06201}" type="pres">
      <dgm:prSet presAssocID="{5201C1B4-ACDB-4F78-AFAB-507535A1BAC1}" presName="rootComposite" presStyleCnt="0"/>
      <dgm:spPr/>
    </dgm:pt>
    <dgm:pt modelId="{C44A1DB8-2775-4C1F-BAAC-703566F117F2}" type="pres">
      <dgm:prSet presAssocID="{5201C1B4-ACDB-4F78-AFAB-507535A1BAC1}" presName="rootText" presStyleLbl="node1" presStyleIdx="0" presStyleCnt="2" custScaleX="220608"/>
      <dgm:spPr/>
    </dgm:pt>
    <dgm:pt modelId="{C7C823A3-75E0-4773-A481-D901054EE6AE}" type="pres">
      <dgm:prSet presAssocID="{5201C1B4-ACDB-4F78-AFAB-507535A1BAC1}" presName="rootConnector" presStyleLbl="node1" presStyleIdx="0" presStyleCnt="2"/>
      <dgm:spPr/>
    </dgm:pt>
    <dgm:pt modelId="{AA3BC104-6038-4A26-AE3C-B9F385F3A88A}" type="pres">
      <dgm:prSet presAssocID="{5201C1B4-ACDB-4F78-AFAB-507535A1BAC1}" presName="childShape" presStyleCnt="0"/>
      <dgm:spPr/>
    </dgm:pt>
    <dgm:pt modelId="{8BE81972-296D-4793-92E3-F2D8BB972C57}" type="pres">
      <dgm:prSet presAssocID="{B0498549-B4E3-4E68-9F2C-68FFD286EB82}" presName="Name13" presStyleLbl="parChTrans1D2" presStyleIdx="0" presStyleCnt="4"/>
      <dgm:spPr/>
    </dgm:pt>
    <dgm:pt modelId="{5F2D975D-3BD3-453B-8A2F-B4D4EC9138FF}" type="pres">
      <dgm:prSet presAssocID="{8EBA393E-A692-4503-A85B-1A1A7DF3DECE}" presName="childText" presStyleLbl="bgAcc1" presStyleIdx="0" presStyleCnt="4" custScaleX="286202" custScaleY="141790">
        <dgm:presLayoutVars>
          <dgm:bulletEnabled val="1"/>
        </dgm:presLayoutVars>
      </dgm:prSet>
      <dgm:spPr/>
    </dgm:pt>
    <dgm:pt modelId="{DD5B7039-399B-413F-847D-9F439158879E}" type="pres">
      <dgm:prSet presAssocID="{4E7FF47F-9877-4294-9AD4-3EA5E7E110D1}" presName="Name13" presStyleLbl="parChTrans1D2" presStyleIdx="1" presStyleCnt="4"/>
      <dgm:spPr/>
    </dgm:pt>
    <dgm:pt modelId="{A7E5FFED-AB80-453D-81CD-63F761A4FDD4}" type="pres">
      <dgm:prSet presAssocID="{938517DE-39B7-4B3B-89B8-E5FC56D813BD}" presName="childText" presStyleLbl="bgAcc1" presStyleIdx="1" presStyleCnt="4" custScaleX="286202" custScaleY="141790">
        <dgm:presLayoutVars>
          <dgm:bulletEnabled val="1"/>
        </dgm:presLayoutVars>
      </dgm:prSet>
      <dgm:spPr/>
    </dgm:pt>
    <dgm:pt modelId="{31A884B8-D4C3-417E-B140-4951A7010CE7}" type="pres">
      <dgm:prSet presAssocID="{31381B95-26EC-450B-81AB-7549744F0C1B}" presName="Name13" presStyleLbl="parChTrans1D2" presStyleIdx="2" presStyleCnt="4"/>
      <dgm:spPr/>
    </dgm:pt>
    <dgm:pt modelId="{76E84D25-181E-445B-AF56-C65A5BA59B1C}" type="pres">
      <dgm:prSet presAssocID="{33C18EF7-1E91-4B76-A9FB-6C41244A3E00}" presName="childText" presStyleLbl="bgAcc1" presStyleIdx="2" presStyleCnt="4" custScaleX="286202" custScaleY="141790">
        <dgm:presLayoutVars>
          <dgm:bulletEnabled val="1"/>
        </dgm:presLayoutVars>
      </dgm:prSet>
      <dgm:spPr/>
    </dgm:pt>
    <dgm:pt modelId="{ABEFA87A-FA9D-44B8-B32A-E42D3F419D87}" type="pres">
      <dgm:prSet presAssocID="{3AF13C36-02FD-4C4E-8620-E21659765252}" presName="root" presStyleCnt="0"/>
      <dgm:spPr/>
    </dgm:pt>
    <dgm:pt modelId="{0E954D80-4B89-4366-A253-D61DCF1D47FF}" type="pres">
      <dgm:prSet presAssocID="{3AF13C36-02FD-4C4E-8620-E21659765252}" presName="rootComposite" presStyleCnt="0"/>
      <dgm:spPr/>
    </dgm:pt>
    <dgm:pt modelId="{1FD0067D-F426-4E73-B83B-C39C4EE12711}" type="pres">
      <dgm:prSet presAssocID="{3AF13C36-02FD-4C4E-8620-E21659765252}" presName="rootText" presStyleLbl="node1" presStyleIdx="1" presStyleCnt="2" custScaleX="220608" custLinFactNeighborX="19303" custLinFactNeighborY="-257"/>
      <dgm:spPr/>
    </dgm:pt>
    <dgm:pt modelId="{FAE278EC-D6CA-4FF6-A5A3-749D6C2ACDC5}" type="pres">
      <dgm:prSet presAssocID="{3AF13C36-02FD-4C4E-8620-E21659765252}" presName="rootConnector" presStyleLbl="node1" presStyleIdx="1" presStyleCnt="2"/>
      <dgm:spPr/>
    </dgm:pt>
    <dgm:pt modelId="{E255406E-39F4-4E9A-AAC6-503AE067C755}" type="pres">
      <dgm:prSet presAssocID="{3AF13C36-02FD-4C4E-8620-E21659765252}" presName="childShape" presStyleCnt="0"/>
      <dgm:spPr/>
    </dgm:pt>
    <dgm:pt modelId="{3CB0434E-1765-4172-95FF-F885ABF9C082}" type="pres">
      <dgm:prSet presAssocID="{2D3975C5-F5E2-44C4-81BC-C61DE0E034FC}" presName="Name13" presStyleLbl="parChTrans1D2" presStyleIdx="3" presStyleCnt="4"/>
      <dgm:spPr/>
    </dgm:pt>
    <dgm:pt modelId="{BF88BB50-5A0C-4A3A-BC88-F05A2D4B73AB}" type="pres">
      <dgm:prSet presAssocID="{9773B792-1015-4CC3-9A35-06377A8DAD67}" presName="childText" presStyleLbl="bgAcc1" presStyleIdx="3" presStyleCnt="4" custScaleX="283209" custScaleY="139434" custLinFactNeighborX="24129" custLinFactNeighborY="-257">
        <dgm:presLayoutVars>
          <dgm:bulletEnabled val="1"/>
        </dgm:presLayoutVars>
      </dgm:prSet>
      <dgm:spPr/>
    </dgm:pt>
  </dgm:ptLst>
  <dgm:cxnLst>
    <dgm:cxn modelId="{1503651A-FC4D-4B68-867D-B35B9BFDDC2E}" type="presOf" srcId="{5201C1B4-ACDB-4F78-AFAB-507535A1BAC1}" destId="{C7C823A3-75E0-4773-A481-D901054EE6AE}" srcOrd="1" destOrd="0" presId="urn:microsoft.com/office/officeart/2005/8/layout/hierarchy3"/>
    <dgm:cxn modelId="{B1F6D32F-33FE-4893-A948-6DFCF980A914}" type="presOf" srcId="{31381B95-26EC-450B-81AB-7549744F0C1B}" destId="{31A884B8-D4C3-417E-B140-4951A7010CE7}" srcOrd="0" destOrd="0" presId="urn:microsoft.com/office/officeart/2005/8/layout/hierarchy3"/>
    <dgm:cxn modelId="{B6954932-C06C-4EE8-8321-4F9AF265A268}" srcId="{55DC1819-BE65-4C65-AB96-C22E14DC75A0}" destId="{3AF13C36-02FD-4C4E-8620-E21659765252}" srcOrd="1" destOrd="0" parTransId="{A0399E2B-E39B-45F9-9447-3E214B518ED8}" sibTransId="{426042B1-70FA-4B52-A602-739E00A4443E}"/>
    <dgm:cxn modelId="{0AF74A34-68DF-477C-B27C-B93F5BEE8861}" type="presOf" srcId="{4E7FF47F-9877-4294-9AD4-3EA5E7E110D1}" destId="{DD5B7039-399B-413F-847D-9F439158879E}" srcOrd="0" destOrd="0" presId="urn:microsoft.com/office/officeart/2005/8/layout/hierarchy3"/>
    <dgm:cxn modelId="{B105463A-CD73-4A11-9C6D-90890331B934}" srcId="{5201C1B4-ACDB-4F78-AFAB-507535A1BAC1}" destId="{8EBA393E-A692-4503-A85B-1A1A7DF3DECE}" srcOrd="0" destOrd="0" parTransId="{B0498549-B4E3-4E68-9F2C-68FFD286EB82}" sibTransId="{F9419A7A-7936-44D7-A38D-42337D8AB093}"/>
    <dgm:cxn modelId="{A868F83C-534C-4470-837F-F20E28B01812}" type="presOf" srcId="{55DC1819-BE65-4C65-AB96-C22E14DC75A0}" destId="{A78FB383-6D2F-4F2F-8D8E-D38715EB789B}" srcOrd="0" destOrd="0" presId="urn:microsoft.com/office/officeart/2005/8/layout/hierarchy3"/>
    <dgm:cxn modelId="{CC4A3B3D-53D6-4E01-B485-24B16F39BA3E}" type="presOf" srcId="{3AF13C36-02FD-4C4E-8620-E21659765252}" destId="{1FD0067D-F426-4E73-B83B-C39C4EE12711}" srcOrd="0" destOrd="0" presId="urn:microsoft.com/office/officeart/2005/8/layout/hierarchy3"/>
    <dgm:cxn modelId="{43840262-00E6-4D01-8B76-66F83D06945A}" type="presOf" srcId="{938517DE-39B7-4B3B-89B8-E5FC56D813BD}" destId="{A7E5FFED-AB80-453D-81CD-63F761A4FDD4}" srcOrd="0" destOrd="0" presId="urn:microsoft.com/office/officeart/2005/8/layout/hierarchy3"/>
    <dgm:cxn modelId="{AD6D2B43-BADD-43F6-9680-61BED2E26C9F}" type="presOf" srcId="{2D3975C5-F5E2-44C4-81BC-C61DE0E034FC}" destId="{3CB0434E-1765-4172-95FF-F885ABF9C082}" srcOrd="0" destOrd="0" presId="urn:microsoft.com/office/officeart/2005/8/layout/hierarchy3"/>
    <dgm:cxn modelId="{91019067-7C62-4DE5-A22A-314199DD3E65}" srcId="{3AF13C36-02FD-4C4E-8620-E21659765252}" destId="{9773B792-1015-4CC3-9A35-06377A8DAD67}" srcOrd="0" destOrd="0" parTransId="{2D3975C5-F5E2-44C4-81BC-C61DE0E034FC}" sibTransId="{8A761400-D442-4205-8843-CCD29C1B620C}"/>
    <dgm:cxn modelId="{7CA2AC4B-70EA-4CF0-BDCC-50C03EF82C17}" type="presOf" srcId="{3AF13C36-02FD-4C4E-8620-E21659765252}" destId="{FAE278EC-D6CA-4FF6-A5A3-749D6C2ACDC5}" srcOrd="1" destOrd="0" presId="urn:microsoft.com/office/officeart/2005/8/layout/hierarchy3"/>
    <dgm:cxn modelId="{CACCEF51-761A-44C8-9465-2C65A947EB7E}" type="presOf" srcId="{B0498549-B4E3-4E68-9F2C-68FFD286EB82}" destId="{8BE81972-296D-4793-92E3-F2D8BB972C57}" srcOrd="0" destOrd="0" presId="urn:microsoft.com/office/officeart/2005/8/layout/hierarchy3"/>
    <dgm:cxn modelId="{DF035179-66DE-457F-967F-B9EC8E00198E}" type="presOf" srcId="{5201C1B4-ACDB-4F78-AFAB-507535A1BAC1}" destId="{C44A1DB8-2775-4C1F-BAAC-703566F117F2}" srcOrd="0" destOrd="0" presId="urn:microsoft.com/office/officeart/2005/8/layout/hierarchy3"/>
    <dgm:cxn modelId="{73DA5283-5820-44C4-8EAD-9A6E50D46695}" type="presOf" srcId="{8EBA393E-A692-4503-A85B-1A1A7DF3DECE}" destId="{5F2D975D-3BD3-453B-8A2F-B4D4EC9138FF}" srcOrd="0" destOrd="0" presId="urn:microsoft.com/office/officeart/2005/8/layout/hierarchy3"/>
    <dgm:cxn modelId="{73D1EC8A-05C6-44B9-828E-85C203A0894F}" srcId="{55DC1819-BE65-4C65-AB96-C22E14DC75A0}" destId="{5201C1B4-ACDB-4F78-AFAB-507535A1BAC1}" srcOrd="0" destOrd="0" parTransId="{62E45CF1-2D72-40EC-B12C-707C2D6E26C8}" sibTransId="{B526F12A-39DD-47E2-9C07-34451B7600EC}"/>
    <dgm:cxn modelId="{FAA9FC94-05D5-4F22-965C-C46B885AE86D}" srcId="{5201C1B4-ACDB-4F78-AFAB-507535A1BAC1}" destId="{33C18EF7-1E91-4B76-A9FB-6C41244A3E00}" srcOrd="2" destOrd="0" parTransId="{31381B95-26EC-450B-81AB-7549744F0C1B}" sibTransId="{0284D645-BC64-41C4-8AD7-3F5932826549}"/>
    <dgm:cxn modelId="{1560ED99-AADF-4919-A5DE-A2D4619B098C}" type="presOf" srcId="{9773B792-1015-4CC3-9A35-06377A8DAD67}" destId="{BF88BB50-5A0C-4A3A-BC88-F05A2D4B73AB}" srcOrd="0" destOrd="0" presId="urn:microsoft.com/office/officeart/2005/8/layout/hierarchy3"/>
    <dgm:cxn modelId="{F23021ED-A253-416B-8DAE-9BEFB720D1A3}" type="presOf" srcId="{33C18EF7-1E91-4B76-A9FB-6C41244A3E00}" destId="{76E84D25-181E-445B-AF56-C65A5BA59B1C}" srcOrd="0" destOrd="0" presId="urn:microsoft.com/office/officeart/2005/8/layout/hierarchy3"/>
    <dgm:cxn modelId="{2880D0FA-CDC0-432C-9975-3BA2CF54BC7E}" srcId="{5201C1B4-ACDB-4F78-AFAB-507535A1BAC1}" destId="{938517DE-39B7-4B3B-89B8-E5FC56D813BD}" srcOrd="1" destOrd="0" parTransId="{4E7FF47F-9877-4294-9AD4-3EA5E7E110D1}" sibTransId="{DB0A5C90-17F5-487B-940B-548EEC09FD3D}"/>
    <dgm:cxn modelId="{9F78D3F4-6747-4208-A709-084406796B4B}" type="presParOf" srcId="{A78FB383-6D2F-4F2F-8D8E-D38715EB789B}" destId="{84E9DD1F-A497-4E4F-A248-2EA472475C4E}" srcOrd="0" destOrd="0" presId="urn:microsoft.com/office/officeart/2005/8/layout/hierarchy3"/>
    <dgm:cxn modelId="{A71B00AA-4CF5-43C5-97EF-ACB2BCE7E395}" type="presParOf" srcId="{84E9DD1F-A497-4E4F-A248-2EA472475C4E}" destId="{0C25E10D-88B2-4E82-9853-AA9128D06201}" srcOrd="0" destOrd="0" presId="urn:microsoft.com/office/officeart/2005/8/layout/hierarchy3"/>
    <dgm:cxn modelId="{3D61EF28-FA04-489E-950B-AA4C0DCE68E1}" type="presParOf" srcId="{0C25E10D-88B2-4E82-9853-AA9128D06201}" destId="{C44A1DB8-2775-4C1F-BAAC-703566F117F2}" srcOrd="0" destOrd="0" presId="urn:microsoft.com/office/officeart/2005/8/layout/hierarchy3"/>
    <dgm:cxn modelId="{F583C037-337D-4DA3-A7F6-EB10E73893F0}" type="presParOf" srcId="{0C25E10D-88B2-4E82-9853-AA9128D06201}" destId="{C7C823A3-75E0-4773-A481-D901054EE6AE}" srcOrd="1" destOrd="0" presId="urn:microsoft.com/office/officeart/2005/8/layout/hierarchy3"/>
    <dgm:cxn modelId="{40E3D604-EE85-4D93-9DB1-05485B33055C}" type="presParOf" srcId="{84E9DD1F-A497-4E4F-A248-2EA472475C4E}" destId="{AA3BC104-6038-4A26-AE3C-B9F385F3A88A}" srcOrd="1" destOrd="0" presId="urn:microsoft.com/office/officeart/2005/8/layout/hierarchy3"/>
    <dgm:cxn modelId="{B548C0AD-86BD-4D1B-8B43-334DC94085BD}" type="presParOf" srcId="{AA3BC104-6038-4A26-AE3C-B9F385F3A88A}" destId="{8BE81972-296D-4793-92E3-F2D8BB972C57}" srcOrd="0" destOrd="0" presId="urn:microsoft.com/office/officeart/2005/8/layout/hierarchy3"/>
    <dgm:cxn modelId="{590AC8B5-BFA7-4B46-8AB8-1A097A45F4E5}" type="presParOf" srcId="{AA3BC104-6038-4A26-AE3C-B9F385F3A88A}" destId="{5F2D975D-3BD3-453B-8A2F-B4D4EC9138FF}" srcOrd="1" destOrd="0" presId="urn:microsoft.com/office/officeart/2005/8/layout/hierarchy3"/>
    <dgm:cxn modelId="{9D8ACAE5-9CFE-4042-8066-97B1A3466E65}" type="presParOf" srcId="{AA3BC104-6038-4A26-AE3C-B9F385F3A88A}" destId="{DD5B7039-399B-413F-847D-9F439158879E}" srcOrd="2" destOrd="0" presId="urn:microsoft.com/office/officeart/2005/8/layout/hierarchy3"/>
    <dgm:cxn modelId="{79D9FB19-381A-4448-A7DD-543EAC420180}" type="presParOf" srcId="{AA3BC104-6038-4A26-AE3C-B9F385F3A88A}" destId="{A7E5FFED-AB80-453D-81CD-63F761A4FDD4}" srcOrd="3" destOrd="0" presId="urn:microsoft.com/office/officeart/2005/8/layout/hierarchy3"/>
    <dgm:cxn modelId="{843173D5-990D-4F40-BEB2-531B94DB2EA6}" type="presParOf" srcId="{AA3BC104-6038-4A26-AE3C-B9F385F3A88A}" destId="{31A884B8-D4C3-417E-B140-4951A7010CE7}" srcOrd="4" destOrd="0" presId="urn:microsoft.com/office/officeart/2005/8/layout/hierarchy3"/>
    <dgm:cxn modelId="{D51E4975-807F-4C67-BB18-E63493341E63}" type="presParOf" srcId="{AA3BC104-6038-4A26-AE3C-B9F385F3A88A}" destId="{76E84D25-181E-445B-AF56-C65A5BA59B1C}" srcOrd="5" destOrd="0" presId="urn:microsoft.com/office/officeart/2005/8/layout/hierarchy3"/>
    <dgm:cxn modelId="{5B4CBBBA-E962-43AA-80BB-54B499B8239C}" type="presParOf" srcId="{A78FB383-6D2F-4F2F-8D8E-D38715EB789B}" destId="{ABEFA87A-FA9D-44B8-B32A-E42D3F419D87}" srcOrd="1" destOrd="0" presId="urn:microsoft.com/office/officeart/2005/8/layout/hierarchy3"/>
    <dgm:cxn modelId="{3AEF7A0A-7D90-4691-B090-9AE27CE9BD80}" type="presParOf" srcId="{ABEFA87A-FA9D-44B8-B32A-E42D3F419D87}" destId="{0E954D80-4B89-4366-A253-D61DCF1D47FF}" srcOrd="0" destOrd="0" presId="urn:microsoft.com/office/officeart/2005/8/layout/hierarchy3"/>
    <dgm:cxn modelId="{3F796EA1-E01B-45A9-9F6F-685241371C80}" type="presParOf" srcId="{0E954D80-4B89-4366-A253-D61DCF1D47FF}" destId="{1FD0067D-F426-4E73-B83B-C39C4EE12711}" srcOrd="0" destOrd="0" presId="urn:microsoft.com/office/officeart/2005/8/layout/hierarchy3"/>
    <dgm:cxn modelId="{C6FA55F8-01D9-4779-B5C2-540F0A96C9FD}" type="presParOf" srcId="{0E954D80-4B89-4366-A253-D61DCF1D47FF}" destId="{FAE278EC-D6CA-4FF6-A5A3-749D6C2ACDC5}" srcOrd="1" destOrd="0" presId="urn:microsoft.com/office/officeart/2005/8/layout/hierarchy3"/>
    <dgm:cxn modelId="{B28B10D9-E94E-4C95-9FCD-254D74204810}" type="presParOf" srcId="{ABEFA87A-FA9D-44B8-B32A-E42D3F419D87}" destId="{E255406E-39F4-4E9A-AAC6-503AE067C755}" srcOrd="1" destOrd="0" presId="urn:microsoft.com/office/officeart/2005/8/layout/hierarchy3"/>
    <dgm:cxn modelId="{3214FB3E-FD9D-430B-BA8E-506C3986F9C1}" type="presParOf" srcId="{E255406E-39F4-4E9A-AAC6-503AE067C755}" destId="{3CB0434E-1765-4172-95FF-F885ABF9C082}" srcOrd="0" destOrd="0" presId="urn:microsoft.com/office/officeart/2005/8/layout/hierarchy3"/>
    <dgm:cxn modelId="{80762A78-D291-4C02-9426-D5D78FF79CD0}" type="presParOf" srcId="{E255406E-39F4-4E9A-AAC6-503AE067C755}" destId="{BF88BB50-5A0C-4A3A-BC88-F05A2D4B73A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E65C4-DC2C-437A-B939-08206C68AD4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877DC7CD-1B7D-4FB9-8037-991F94051B7A}">
      <dgm:prSet phldrT="[Text]"/>
      <dgm:spPr/>
      <dgm:t>
        <a:bodyPr/>
        <a:lstStyle/>
        <a:p>
          <a:r>
            <a:rPr lang="de-DE" dirty="0" err="1">
              <a:solidFill>
                <a:schemeClr val="tx1"/>
              </a:solidFill>
              <a:latin typeface="Calisto MT" panose="02040603050505030304" pitchFamily="18" charset="0"/>
            </a:rPr>
            <a:t>Literature</a:t>
          </a:r>
          <a:r>
            <a:rPr lang="de-DE" dirty="0">
              <a:solidFill>
                <a:schemeClr val="tx1"/>
              </a:solidFill>
              <a:latin typeface="Calisto MT" panose="02040603050505030304" pitchFamily="18" charset="0"/>
            </a:rPr>
            <a:t> Review</a:t>
          </a:r>
        </a:p>
      </dgm:t>
    </dgm:pt>
    <dgm:pt modelId="{0A8022B8-22DB-486E-85C1-B17A3EA25C53}" type="parTrans" cxnId="{612D8533-AB5D-4195-88EA-1622E81734CA}">
      <dgm:prSet/>
      <dgm:spPr/>
      <dgm:t>
        <a:bodyPr/>
        <a:lstStyle/>
        <a:p>
          <a:endParaRPr lang="de-DE"/>
        </a:p>
      </dgm:t>
    </dgm:pt>
    <dgm:pt modelId="{F812C2B4-667F-4243-BA86-157893E4D83E}" type="sibTrans" cxnId="{612D8533-AB5D-4195-88EA-1622E81734CA}">
      <dgm:prSet/>
      <dgm:spPr/>
      <dgm:t>
        <a:bodyPr/>
        <a:lstStyle/>
        <a:p>
          <a:endParaRPr lang="de-DE"/>
        </a:p>
      </dgm:t>
    </dgm:pt>
    <dgm:pt modelId="{CE627A4E-84FB-46B6-B06F-45154479B6C6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  <a:latin typeface="Calisto MT" panose="02040603050505030304" pitchFamily="18" charset="0"/>
            </a:rPr>
            <a:t>Online </a:t>
          </a:r>
          <a:r>
            <a:rPr lang="de-DE" dirty="0" err="1">
              <a:solidFill>
                <a:schemeClr val="tx1"/>
              </a:solidFill>
              <a:latin typeface="Calisto MT" panose="02040603050505030304" pitchFamily="18" charset="0"/>
            </a:rPr>
            <a:t>Questionnaire</a:t>
          </a:r>
          <a:r>
            <a:rPr lang="de-DE" dirty="0">
              <a:solidFill>
                <a:schemeClr val="tx1"/>
              </a:solidFill>
              <a:latin typeface="Calisto MT" panose="02040603050505030304" pitchFamily="18" charset="0"/>
            </a:rPr>
            <a:t> Survey</a:t>
          </a:r>
        </a:p>
      </dgm:t>
    </dgm:pt>
    <dgm:pt modelId="{9BF85BE5-6783-421B-ACBD-08E24D40ACD0}" type="parTrans" cxnId="{A39A9A1F-FF1F-43D6-BD9D-2C49C687E768}">
      <dgm:prSet/>
      <dgm:spPr/>
      <dgm:t>
        <a:bodyPr/>
        <a:lstStyle/>
        <a:p>
          <a:endParaRPr lang="de-DE"/>
        </a:p>
      </dgm:t>
    </dgm:pt>
    <dgm:pt modelId="{F1194B45-0E2E-46C4-9E10-43FCF45FA6F5}" type="sibTrans" cxnId="{A39A9A1F-FF1F-43D6-BD9D-2C49C687E768}">
      <dgm:prSet/>
      <dgm:spPr/>
      <dgm:t>
        <a:bodyPr/>
        <a:lstStyle/>
        <a:p>
          <a:endParaRPr lang="de-DE"/>
        </a:p>
      </dgm:t>
    </dgm:pt>
    <dgm:pt modelId="{B90158E4-285B-4FFE-9B05-C520F02755D7}">
      <dgm:prSet/>
      <dgm:spPr/>
      <dgm:t>
        <a:bodyPr/>
        <a:lstStyle/>
        <a:p>
          <a:r>
            <a:rPr lang="de-DE" dirty="0" err="1">
              <a:latin typeface="Calisto MT" panose="02040603050505030304" pitchFamily="18" charset="0"/>
            </a:rPr>
            <a:t>Climate</a:t>
          </a:r>
          <a:r>
            <a:rPr lang="de-DE" baseline="0" dirty="0">
              <a:latin typeface="Calisto MT" panose="02040603050505030304" pitchFamily="18" charset="0"/>
            </a:rPr>
            <a:t> Change </a:t>
          </a:r>
          <a:r>
            <a:rPr lang="de-DE" baseline="0" dirty="0" err="1">
              <a:latin typeface="Calisto MT" panose="02040603050505030304" pitchFamily="18" charset="0"/>
            </a:rPr>
            <a:t>and</a:t>
          </a:r>
          <a:r>
            <a:rPr lang="de-DE" baseline="0" dirty="0">
              <a:latin typeface="Calisto MT" panose="02040603050505030304" pitchFamily="18" charset="0"/>
            </a:rPr>
            <a:t> </a:t>
          </a:r>
          <a:r>
            <a:rPr lang="de-DE" baseline="0" dirty="0" err="1">
              <a:latin typeface="Calisto MT" panose="02040603050505030304" pitchFamily="18" charset="0"/>
            </a:rPr>
            <a:t>Tourism</a:t>
          </a:r>
          <a:endParaRPr lang="de-DE" baseline="0" dirty="0">
            <a:latin typeface="Calisto MT" panose="02040603050505030304" pitchFamily="18" charset="0"/>
          </a:endParaRPr>
        </a:p>
      </dgm:t>
    </dgm:pt>
    <dgm:pt modelId="{789C12EA-0BAE-445F-967A-CF6CA6D739B2}" type="parTrans" cxnId="{862A6FD8-6629-49D5-AAC3-F706A3D6B45D}">
      <dgm:prSet/>
      <dgm:spPr/>
      <dgm:t>
        <a:bodyPr/>
        <a:lstStyle/>
        <a:p>
          <a:endParaRPr lang="de-DE"/>
        </a:p>
      </dgm:t>
    </dgm:pt>
    <dgm:pt modelId="{A5857D30-6704-4174-A962-004C653E1F6F}" type="sibTrans" cxnId="{862A6FD8-6629-49D5-AAC3-F706A3D6B45D}">
      <dgm:prSet/>
      <dgm:spPr/>
      <dgm:t>
        <a:bodyPr/>
        <a:lstStyle/>
        <a:p>
          <a:endParaRPr lang="de-DE"/>
        </a:p>
      </dgm:t>
    </dgm:pt>
    <dgm:pt modelId="{A1BD1869-BF69-4142-BFA2-A8A7255F4298}">
      <dgm:prSet/>
      <dgm:spPr/>
      <dgm:t>
        <a:bodyPr/>
        <a:lstStyle/>
        <a:p>
          <a:r>
            <a:rPr lang="de-DE" baseline="0" dirty="0" err="1">
              <a:latin typeface="Calisto MT" panose="02040603050505030304" pitchFamily="18" charset="0"/>
            </a:rPr>
            <a:t>Tourists</a:t>
          </a:r>
          <a:r>
            <a:rPr lang="de-DE" baseline="0" dirty="0">
              <a:latin typeface="Calisto MT" panose="02040603050505030304" pitchFamily="18" charset="0"/>
            </a:rPr>
            <a:t>‘ </a:t>
          </a:r>
          <a:r>
            <a:rPr lang="de-DE" baseline="0" dirty="0" err="1">
              <a:latin typeface="Calisto MT" panose="02040603050505030304" pitchFamily="18" charset="0"/>
            </a:rPr>
            <a:t>Behaviour</a:t>
          </a:r>
          <a:endParaRPr lang="de-DE" baseline="0" dirty="0">
            <a:latin typeface="Calisto MT" panose="02040603050505030304" pitchFamily="18" charset="0"/>
          </a:endParaRPr>
        </a:p>
      </dgm:t>
    </dgm:pt>
    <dgm:pt modelId="{6A06059B-544E-4FF3-BBCC-F6C189E41AEC}" type="parTrans" cxnId="{B021B560-EB87-4F65-A49E-427141AE7F3A}">
      <dgm:prSet/>
      <dgm:spPr/>
      <dgm:t>
        <a:bodyPr/>
        <a:lstStyle/>
        <a:p>
          <a:endParaRPr lang="de-DE"/>
        </a:p>
      </dgm:t>
    </dgm:pt>
    <dgm:pt modelId="{8BD2EA38-6C1C-4F31-A840-564DEA23B78C}" type="sibTrans" cxnId="{B021B560-EB87-4F65-A49E-427141AE7F3A}">
      <dgm:prSet/>
      <dgm:spPr/>
      <dgm:t>
        <a:bodyPr/>
        <a:lstStyle/>
        <a:p>
          <a:endParaRPr lang="de-DE"/>
        </a:p>
      </dgm:t>
    </dgm:pt>
    <dgm:pt modelId="{B24B7365-E304-48EA-B709-FD060E426935}">
      <dgm:prSet/>
      <dgm:spPr/>
      <dgm:t>
        <a:bodyPr/>
        <a:lstStyle/>
        <a:p>
          <a:r>
            <a:rPr lang="de-DE" baseline="0" dirty="0" err="1">
              <a:latin typeface="Calisto MT" panose="02040603050505030304" pitchFamily="18" charset="0"/>
            </a:rPr>
            <a:t>Leisure</a:t>
          </a:r>
          <a:r>
            <a:rPr lang="de-DE" baseline="0" dirty="0">
              <a:latin typeface="Calisto MT" panose="02040603050505030304" pitchFamily="18" charset="0"/>
            </a:rPr>
            <a:t> </a:t>
          </a:r>
          <a:r>
            <a:rPr lang="de-DE" baseline="0" dirty="0" err="1">
              <a:latin typeface="Calisto MT" panose="02040603050505030304" pitchFamily="18" charset="0"/>
            </a:rPr>
            <a:t>Activities</a:t>
          </a:r>
          <a:endParaRPr lang="de-DE" baseline="0" dirty="0">
            <a:latin typeface="Calisto MT" panose="02040603050505030304" pitchFamily="18" charset="0"/>
          </a:endParaRPr>
        </a:p>
      </dgm:t>
    </dgm:pt>
    <dgm:pt modelId="{C8F39E36-C2AA-4397-B1E2-B411A3B628C5}" type="parTrans" cxnId="{40BCE106-03ED-4808-8FA6-FA53FB89800D}">
      <dgm:prSet/>
      <dgm:spPr/>
      <dgm:t>
        <a:bodyPr/>
        <a:lstStyle/>
        <a:p>
          <a:endParaRPr lang="de-DE"/>
        </a:p>
      </dgm:t>
    </dgm:pt>
    <dgm:pt modelId="{9AC8DB14-E966-4DC0-9B08-46E02B592382}" type="sibTrans" cxnId="{40BCE106-03ED-4808-8FA6-FA53FB89800D}">
      <dgm:prSet/>
      <dgm:spPr/>
      <dgm:t>
        <a:bodyPr/>
        <a:lstStyle/>
        <a:p>
          <a:endParaRPr lang="de-DE"/>
        </a:p>
      </dgm:t>
    </dgm:pt>
    <dgm:pt modelId="{DCAD6473-2458-4BCA-92E8-CBCB4789F6EC}">
      <dgm:prSet phldrT="[Text]"/>
      <dgm:spPr/>
      <dgm:t>
        <a:bodyPr/>
        <a:lstStyle/>
        <a:p>
          <a:r>
            <a:rPr lang="de-DE" dirty="0" err="1">
              <a:solidFill>
                <a:schemeClr val="tx1"/>
              </a:solidFill>
              <a:latin typeface="Calisto MT" panose="02040603050505030304" pitchFamily="18" charset="0"/>
            </a:rPr>
            <a:t>Literature-based</a:t>
          </a:r>
          <a:endParaRPr lang="de-DE" dirty="0">
            <a:solidFill>
              <a:schemeClr val="tx1"/>
            </a:solidFill>
            <a:latin typeface="Calisto MT" panose="02040603050505030304" pitchFamily="18" charset="0"/>
          </a:endParaRPr>
        </a:p>
      </dgm:t>
    </dgm:pt>
    <dgm:pt modelId="{3473441D-2698-493F-8E27-A2C4F9A71C0C}" type="parTrans" cxnId="{20770A30-89FB-4E2C-8FDB-458DD397F6F0}">
      <dgm:prSet/>
      <dgm:spPr/>
      <dgm:t>
        <a:bodyPr/>
        <a:lstStyle/>
        <a:p>
          <a:endParaRPr lang="de-DE"/>
        </a:p>
      </dgm:t>
    </dgm:pt>
    <dgm:pt modelId="{BCCA4268-977A-4E9A-86C8-3E4055DBDEA0}" type="sibTrans" cxnId="{20770A30-89FB-4E2C-8FDB-458DD397F6F0}">
      <dgm:prSet/>
      <dgm:spPr/>
      <dgm:t>
        <a:bodyPr/>
        <a:lstStyle/>
        <a:p>
          <a:endParaRPr lang="de-DE"/>
        </a:p>
      </dgm:t>
    </dgm:pt>
    <dgm:pt modelId="{ADC1594F-DD9E-4C84-A948-82B4C5B4FBC0}">
      <dgm:prSet phldrT="[Text]"/>
      <dgm:spPr/>
      <dgm:t>
        <a:bodyPr/>
        <a:lstStyle/>
        <a:p>
          <a:r>
            <a:rPr lang="de-DE" dirty="0" err="1">
              <a:solidFill>
                <a:schemeClr val="tx1"/>
              </a:solidFill>
              <a:latin typeface="Calisto MT" panose="02040603050505030304" pitchFamily="18" charset="0"/>
            </a:rPr>
            <a:t>Question</a:t>
          </a:r>
          <a:r>
            <a:rPr lang="de-DE" dirty="0">
              <a:solidFill>
                <a:schemeClr val="tx1"/>
              </a:solidFill>
              <a:latin typeface="Calisto MT" panose="02040603050505030304" pitchFamily="18" charset="0"/>
            </a:rPr>
            <a:t> Items</a:t>
          </a:r>
        </a:p>
      </dgm:t>
    </dgm:pt>
    <dgm:pt modelId="{C1F82FCD-47F5-408C-9C98-6291281D22C3}" type="parTrans" cxnId="{259BC5BD-EA37-4F17-8DDC-762559EDF057}">
      <dgm:prSet/>
      <dgm:spPr/>
      <dgm:t>
        <a:bodyPr/>
        <a:lstStyle/>
        <a:p>
          <a:endParaRPr lang="de-DE"/>
        </a:p>
      </dgm:t>
    </dgm:pt>
    <dgm:pt modelId="{E137D53E-1780-484D-B747-11E92439C98C}" type="sibTrans" cxnId="{259BC5BD-EA37-4F17-8DDC-762559EDF057}">
      <dgm:prSet/>
      <dgm:spPr/>
      <dgm:t>
        <a:bodyPr/>
        <a:lstStyle/>
        <a:p>
          <a:endParaRPr lang="de-DE"/>
        </a:p>
      </dgm:t>
    </dgm:pt>
    <dgm:pt modelId="{A9DCEC07-09A6-4163-951B-45CAF4BC2BE9}" type="pres">
      <dgm:prSet presAssocID="{8F1E65C4-DC2C-437A-B939-08206C68AD4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50FD241-1A94-454E-B327-F9F956E13719}" type="pres">
      <dgm:prSet presAssocID="{877DC7CD-1B7D-4FB9-8037-991F94051B7A}" presName="horFlow" presStyleCnt="0"/>
      <dgm:spPr/>
    </dgm:pt>
    <dgm:pt modelId="{B58F4CE7-7942-497F-BB17-5B12A9FFD3E2}" type="pres">
      <dgm:prSet presAssocID="{877DC7CD-1B7D-4FB9-8037-991F94051B7A}" presName="bigChev" presStyleLbl="node1" presStyleIdx="0" presStyleCnt="2"/>
      <dgm:spPr/>
    </dgm:pt>
    <dgm:pt modelId="{4075A520-597C-4907-B450-AE834249D5C2}" type="pres">
      <dgm:prSet presAssocID="{789C12EA-0BAE-445F-967A-CF6CA6D739B2}" presName="parTrans" presStyleCnt="0"/>
      <dgm:spPr/>
    </dgm:pt>
    <dgm:pt modelId="{19A60B5C-669A-4731-B09C-49EF18799250}" type="pres">
      <dgm:prSet presAssocID="{B90158E4-285B-4FFE-9B05-C520F02755D7}" presName="node" presStyleLbl="alignAccFollowNode1" presStyleIdx="0" presStyleCnt="5">
        <dgm:presLayoutVars>
          <dgm:bulletEnabled val="1"/>
        </dgm:presLayoutVars>
      </dgm:prSet>
      <dgm:spPr/>
    </dgm:pt>
    <dgm:pt modelId="{A49C68E6-5D8F-4A2A-9FCD-69CE3B088E59}" type="pres">
      <dgm:prSet presAssocID="{A5857D30-6704-4174-A962-004C653E1F6F}" presName="sibTrans" presStyleCnt="0"/>
      <dgm:spPr/>
    </dgm:pt>
    <dgm:pt modelId="{F630C512-F0FF-4949-9CED-D8AF3B2C19E0}" type="pres">
      <dgm:prSet presAssocID="{A1BD1869-BF69-4142-BFA2-A8A7255F4298}" presName="node" presStyleLbl="alignAccFollowNode1" presStyleIdx="1" presStyleCnt="5">
        <dgm:presLayoutVars>
          <dgm:bulletEnabled val="1"/>
        </dgm:presLayoutVars>
      </dgm:prSet>
      <dgm:spPr/>
    </dgm:pt>
    <dgm:pt modelId="{C875D470-AC06-4C6B-8D10-6FE4ED810BD4}" type="pres">
      <dgm:prSet presAssocID="{8BD2EA38-6C1C-4F31-A840-564DEA23B78C}" presName="sibTrans" presStyleCnt="0"/>
      <dgm:spPr/>
    </dgm:pt>
    <dgm:pt modelId="{D20BE8E1-1E98-4818-B01A-5570EA5CB5C8}" type="pres">
      <dgm:prSet presAssocID="{B24B7365-E304-48EA-B709-FD060E426935}" presName="node" presStyleLbl="alignAccFollowNode1" presStyleIdx="2" presStyleCnt="5">
        <dgm:presLayoutVars>
          <dgm:bulletEnabled val="1"/>
        </dgm:presLayoutVars>
      </dgm:prSet>
      <dgm:spPr/>
    </dgm:pt>
    <dgm:pt modelId="{799BA029-C372-4BA5-8D85-5240E26D3907}" type="pres">
      <dgm:prSet presAssocID="{877DC7CD-1B7D-4FB9-8037-991F94051B7A}" presName="vSp" presStyleCnt="0"/>
      <dgm:spPr/>
    </dgm:pt>
    <dgm:pt modelId="{0E6005BE-572B-4874-9ED7-DFF12428B4D3}" type="pres">
      <dgm:prSet presAssocID="{CE627A4E-84FB-46B6-B06F-45154479B6C6}" presName="horFlow" presStyleCnt="0"/>
      <dgm:spPr/>
    </dgm:pt>
    <dgm:pt modelId="{FCEEE30C-ED26-437F-8986-1211BE9422B5}" type="pres">
      <dgm:prSet presAssocID="{CE627A4E-84FB-46B6-B06F-45154479B6C6}" presName="bigChev" presStyleLbl="node1" presStyleIdx="1" presStyleCnt="2"/>
      <dgm:spPr/>
    </dgm:pt>
    <dgm:pt modelId="{CA542EA2-C27A-40DA-8E06-868D105F4D53}" type="pres">
      <dgm:prSet presAssocID="{3473441D-2698-493F-8E27-A2C4F9A71C0C}" presName="parTrans" presStyleCnt="0"/>
      <dgm:spPr/>
    </dgm:pt>
    <dgm:pt modelId="{478F8A9B-7E22-4236-9ABE-01EAE67F16FC}" type="pres">
      <dgm:prSet presAssocID="{DCAD6473-2458-4BCA-92E8-CBCB4789F6EC}" presName="node" presStyleLbl="alignAccFollowNode1" presStyleIdx="3" presStyleCnt="5">
        <dgm:presLayoutVars>
          <dgm:bulletEnabled val="1"/>
        </dgm:presLayoutVars>
      </dgm:prSet>
      <dgm:spPr/>
    </dgm:pt>
    <dgm:pt modelId="{8BEB4727-2E66-476D-892F-DA8349CC34D8}" type="pres">
      <dgm:prSet presAssocID="{BCCA4268-977A-4E9A-86C8-3E4055DBDEA0}" presName="sibTrans" presStyleCnt="0"/>
      <dgm:spPr/>
    </dgm:pt>
    <dgm:pt modelId="{12204986-65D2-4E96-B6E9-860CC1E0E5D4}" type="pres">
      <dgm:prSet presAssocID="{ADC1594F-DD9E-4C84-A948-82B4C5B4FBC0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40BCE106-03ED-4808-8FA6-FA53FB89800D}" srcId="{877DC7CD-1B7D-4FB9-8037-991F94051B7A}" destId="{B24B7365-E304-48EA-B709-FD060E426935}" srcOrd="2" destOrd="0" parTransId="{C8F39E36-C2AA-4397-B1E2-B411A3B628C5}" sibTransId="{9AC8DB14-E966-4DC0-9B08-46E02B592382}"/>
    <dgm:cxn modelId="{A39A9A1F-FF1F-43D6-BD9D-2C49C687E768}" srcId="{8F1E65C4-DC2C-437A-B939-08206C68AD4B}" destId="{CE627A4E-84FB-46B6-B06F-45154479B6C6}" srcOrd="1" destOrd="0" parTransId="{9BF85BE5-6783-421B-ACBD-08E24D40ACD0}" sibTransId="{F1194B45-0E2E-46C4-9E10-43FCF45FA6F5}"/>
    <dgm:cxn modelId="{3078972A-F7EE-40CE-80EC-36192D0F0E62}" type="presOf" srcId="{877DC7CD-1B7D-4FB9-8037-991F94051B7A}" destId="{B58F4CE7-7942-497F-BB17-5B12A9FFD3E2}" srcOrd="0" destOrd="0" presId="urn:microsoft.com/office/officeart/2005/8/layout/lProcess3"/>
    <dgm:cxn modelId="{20770A30-89FB-4E2C-8FDB-458DD397F6F0}" srcId="{CE627A4E-84FB-46B6-B06F-45154479B6C6}" destId="{DCAD6473-2458-4BCA-92E8-CBCB4789F6EC}" srcOrd="0" destOrd="0" parTransId="{3473441D-2698-493F-8E27-A2C4F9A71C0C}" sibTransId="{BCCA4268-977A-4E9A-86C8-3E4055DBDEA0}"/>
    <dgm:cxn modelId="{612D8533-AB5D-4195-88EA-1622E81734CA}" srcId="{8F1E65C4-DC2C-437A-B939-08206C68AD4B}" destId="{877DC7CD-1B7D-4FB9-8037-991F94051B7A}" srcOrd="0" destOrd="0" parTransId="{0A8022B8-22DB-486E-85C1-B17A3EA25C53}" sibTransId="{F812C2B4-667F-4243-BA86-157893E4D83E}"/>
    <dgm:cxn modelId="{B021B560-EB87-4F65-A49E-427141AE7F3A}" srcId="{877DC7CD-1B7D-4FB9-8037-991F94051B7A}" destId="{A1BD1869-BF69-4142-BFA2-A8A7255F4298}" srcOrd="1" destOrd="0" parTransId="{6A06059B-544E-4FF3-BBCC-F6C189E41AEC}" sibTransId="{8BD2EA38-6C1C-4F31-A840-564DEA23B78C}"/>
    <dgm:cxn modelId="{220DCA68-CD07-49C9-9FBF-0930F94D5145}" type="presOf" srcId="{A1BD1869-BF69-4142-BFA2-A8A7255F4298}" destId="{F630C512-F0FF-4949-9CED-D8AF3B2C19E0}" srcOrd="0" destOrd="0" presId="urn:microsoft.com/office/officeart/2005/8/layout/lProcess3"/>
    <dgm:cxn modelId="{0453FD70-9723-493C-8CCC-9239221746C9}" type="presOf" srcId="{ADC1594F-DD9E-4C84-A948-82B4C5B4FBC0}" destId="{12204986-65D2-4E96-B6E9-860CC1E0E5D4}" srcOrd="0" destOrd="0" presId="urn:microsoft.com/office/officeart/2005/8/layout/lProcess3"/>
    <dgm:cxn modelId="{ADBB7F89-F94F-4CBA-A86F-41C53057F1BE}" type="presOf" srcId="{8F1E65C4-DC2C-437A-B939-08206C68AD4B}" destId="{A9DCEC07-09A6-4163-951B-45CAF4BC2BE9}" srcOrd="0" destOrd="0" presId="urn:microsoft.com/office/officeart/2005/8/layout/lProcess3"/>
    <dgm:cxn modelId="{846A429C-A586-4F33-BD15-D7F5EA4174B8}" type="presOf" srcId="{CE627A4E-84FB-46B6-B06F-45154479B6C6}" destId="{FCEEE30C-ED26-437F-8986-1211BE9422B5}" srcOrd="0" destOrd="0" presId="urn:microsoft.com/office/officeart/2005/8/layout/lProcess3"/>
    <dgm:cxn modelId="{259BC5BD-EA37-4F17-8DDC-762559EDF057}" srcId="{CE627A4E-84FB-46B6-B06F-45154479B6C6}" destId="{ADC1594F-DD9E-4C84-A948-82B4C5B4FBC0}" srcOrd="1" destOrd="0" parTransId="{C1F82FCD-47F5-408C-9C98-6291281D22C3}" sibTransId="{E137D53E-1780-484D-B747-11E92439C98C}"/>
    <dgm:cxn modelId="{33B67AC9-818B-4A39-88F5-4391921112ED}" type="presOf" srcId="{B90158E4-285B-4FFE-9B05-C520F02755D7}" destId="{19A60B5C-669A-4731-B09C-49EF18799250}" srcOrd="0" destOrd="0" presId="urn:microsoft.com/office/officeart/2005/8/layout/lProcess3"/>
    <dgm:cxn modelId="{862A6FD8-6629-49D5-AAC3-F706A3D6B45D}" srcId="{877DC7CD-1B7D-4FB9-8037-991F94051B7A}" destId="{B90158E4-285B-4FFE-9B05-C520F02755D7}" srcOrd="0" destOrd="0" parTransId="{789C12EA-0BAE-445F-967A-CF6CA6D739B2}" sibTransId="{A5857D30-6704-4174-A962-004C653E1F6F}"/>
    <dgm:cxn modelId="{878A4EFA-AD20-41CB-BA3D-A0B13CBBD861}" type="presOf" srcId="{DCAD6473-2458-4BCA-92E8-CBCB4789F6EC}" destId="{478F8A9B-7E22-4236-9ABE-01EAE67F16FC}" srcOrd="0" destOrd="0" presId="urn:microsoft.com/office/officeart/2005/8/layout/lProcess3"/>
    <dgm:cxn modelId="{98F96FFF-CD95-4BAE-9977-EB96095D601F}" type="presOf" srcId="{B24B7365-E304-48EA-B709-FD060E426935}" destId="{D20BE8E1-1E98-4818-B01A-5570EA5CB5C8}" srcOrd="0" destOrd="0" presId="urn:microsoft.com/office/officeart/2005/8/layout/lProcess3"/>
    <dgm:cxn modelId="{3A7D8B6F-2061-4155-81D2-6339A06B71C6}" type="presParOf" srcId="{A9DCEC07-09A6-4163-951B-45CAF4BC2BE9}" destId="{850FD241-1A94-454E-B327-F9F956E13719}" srcOrd="0" destOrd="0" presId="urn:microsoft.com/office/officeart/2005/8/layout/lProcess3"/>
    <dgm:cxn modelId="{68AB2821-5AC9-4609-8B7B-B630013E8E10}" type="presParOf" srcId="{850FD241-1A94-454E-B327-F9F956E13719}" destId="{B58F4CE7-7942-497F-BB17-5B12A9FFD3E2}" srcOrd="0" destOrd="0" presId="urn:microsoft.com/office/officeart/2005/8/layout/lProcess3"/>
    <dgm:cxn modelId="{12EBCDAA-4AB0-44AD-AEAD-59C5C19A74C7}" type="presParOf" srcId="{850FD241-1A94-454E-B327-F9F956E13719}" destId="{4075A520-597C-4907-B450-AE834249D5C2}" srcOrd="1" destOrd="0" presId="urn:microsoft.com/office/officeart/2005/8/layout/lProcess3"/>
    <dgm:cxn modelId="{F89EC069-F41D-4318-A98A-C4D7B9A283C9}" type="presParOf" srcId="{850FD241-1A94-454E-B327-F9F956E13719}" destId="{19A60B5C-669A-4731-B09C-49EF18799250}" srcOrd="2" destOrd="0" presId="urn:microsoft.com/office/officeart/2005/8/layout/lProcess3"/>
    <dgm:cxn modelId="{2A2FACDB-E051-40AE-B566-611F414547FF}" type="presParOf" srcId="{850FD241-1A94-454E-B327-F9F956E13719}" destId="{A49C68E6-5D8F-4A2A-9FCD-69CE3B088E59}" srcOrd="3" destOrd="0" presId="urn:microsoft.com/office/officeart/2005/8/layout/lProcess3"/>
    <dgm:cxn modelId="{8D56D06E-EA3B-4962-86A8-30B642E9348D}" type="presParOf" srcId="{850FD241-1A94-454E-B327-F9F956E13719}" destId="{F630C512-F0FF-4949-9CED-D8AF3B2C19E0}" srcOrd="4" destOrd="0" presId="urn:microsoft.com/office/officeart/2005/8/layout/lProcess3"/>
    <dgm:cxn modelId="{06BC954D-6BEB-48F8-BE19-0BE28B5E1DAE}" type="presParOf" srcId="{850FD241-1A94-454E-B327-F9F956E13719}" destId="{C875D470-AC06-4C6B-8D10-6FE4ED810BD4}" srcOrd="5" destOrd="0" presId="urn:microsoft.com/office/officeart/2005/8/layout/lProcess3"/>
    <dgm:cxn modelId="{9F47B132-4648-41B8-AC44-689239603E3A}" type="presParOf" srcId="{850FD241-1A94-454E-B327-F9F956E13719}" destId="{D20BE8E1-1E98-4818-B01A-5570EA5CB5C8}" srcOrd="6" destOrd="0" presId="urn:microsoft.com/office/officeart/2005/8/layout/lProcess3"/>
    <dgm:cxn modelId="{8D625550-970C-4474-B1D3-4C381EBB313B}" type="presParOf" srcId="{A9DCEC07-09A6-4163-951B-45CAF4BC2BE9}" destId="{799BA029-C372-4BA5-8D85-5240E26D3907}" srcOrd="1" destOrd="0" presId="urn:microsoft.com/office/officeart/2005/8/layout/lProcess3"/>
    <dgm:cxn modelId="{5A4ABE13-16D4-415D-95DC-A40E547770C3}" type="presParOf" srcId="{A9DCEC07-09A6-4163-951B-45CAF4BC2BE9}" destId="{0E6005BE-572B-4874-9ED7-DFF12428B4D3}" srcOrd="2" destOrd="0" presId="urn:microsoft.com/office/officeart/2005/8/layout/lProcess3"/>
    <dgm:cxn modelId="{73A4E3C4-85DF-4A38-992C-BA8A816CECFF}" type="presParOf" srcId="{0E6005BE-572B-4874-9ED7-DFF12428B4D3}" destId="{FCEEE30C-ED26-437F-8986-1211BE9422B5}" srcOrd="0" destOrd="0" presId="urn:microsoft.com/office/officeart/2005/8/layout/lProcess3"/>
    <dgm:cxn modelId="{6A8CC567-085F-4C9C-84FE-A1940744681B}" type="presParOf" srcId="{0E6005BE-572B-4874-9ED7-DFF12428B4D3}" destId="{CA542EA2-C27A-40DA-8E06-868D105F4D53}" srcOrd="1" destOrd="0" presId="urn:microsoft.com/office/officeart/2005/8/layout/lProcess3"/>
    <dgm:cxn modelId="{6D8F5246-AF57-4CAF-9949-37BD32137464}" type="presParOf" srcId="{0E6005BE-572B-4874-9ED7-DFF12428B4D3}" destId="{478F8A9B-7E22-4236-9ABE-01EAE67F16FC}" srcOrd="2" destOrd="0" presId="urn:microsoft.com/office/officeart/2005/8/layout/lProcess3"/>
    <dgm:cxn modelId="{CE3C7AA2-9A1A-48E2-A84A-B9F3F9923BDB}" type="presParOf" srcId="{0E6005BE-572B-4874-9ED7-DFF12428B4D3}" destId="{8BEB4727-2E66-476D-892F-DA8349CC34D8}" srcOrd="3" destOrd="0" presId="urn:microsoft.com/office/officeart/2005/8/layout/lProcess3"/>
    <dgm:cxn modelId="{7F29D649-81B5-4AE2-B932-1C5CCEC12947}" type="presParOf" srcId="{0E6005BE-572B-4874-9ED7-DFF12428B4D3}" destId="{12204986-65D2-4E96-B6E9-860CC1E0E5D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1DB8-2775-4C1F-BAAC-703566F117F2}">
      <dsp:nvSpPr>
        <dsp:cNvPr id="0" name=""/>
        <dsp:cNvSpPr/>
      </dsp:nvSpPr>
      <dsp:spPr>
        <a:xfrm>
          <a:off x="1160224" y="1973"/>
          <a:ext cx="3384364" cy="76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What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are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influences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of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increasing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temperatures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on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tourists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‘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behaviour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while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on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holiday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?</a:t>
          </a:r>
          <a:endParaRPr lang="de-DE" sz="1400" kern="1200" dirty="0">
            <a:latin typeface="Helvetica 45 Light"/>
          </a:endParaRPr>
        </a:p>
      </dsp:txBody>
      <dsp:txXfrm>
        <a:off x="1182690" y="24439"/>
        <a:ext cx="3339432" cy="722121"/>
      </dsp:txXfrm>
    </dsp:sp>
    <dsp:sp modelId="{8BE81972-296D-4793-92E3-F2D8BB972C57}">
      <dsp:nvSpPr>
        <dsp:cNvPr id="0" name=""/>
        <dsp:cNvSpPr/>
      </dsp:nvSpPr>
      <dsp:spPr>
        <a:xfrm>
          <a:off x="1498660" y="769027"/>
          <a:ext cx="338436" cy="735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566"/>
              </a:lnTo>
              <a:lnTo>
                <a:pt x="338436" y="735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D975D-3BD3-453B-8A2F-B4D4EC9138FF}">
      <dsp:nvSpPr>
        <dsp:cNvPr id="0" name=""/>
        <dsp:cNvSpPr/>
      </dsp:nvSpPr>
      <dsp:spPr>
        <a:xfrm>
          <a:off x="1837097" y="960790"/>
          <a:ext cx="3512518" cy="1087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latin typeface="Helvetica 45 Light"/>
            </a:rPr>
            <a:t>How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are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impacts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climate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change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affecting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personal </a:t>
          </a:r>
          <a:r>
            <a:rPr lang="de-DE" sz="1200" kern="1200" dirty="0" err="1">
              <a:latin typeface="Helvetica 45 Light"/>
            </a:rPr>
            <a:t>level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comfort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tourists</a:t>
          </a:r>
          <a:r>
            <a:rPr lang="de-DE" sz="1200" kern="1200" dirty="0">
              <a:latin typeface="Helvetica 45 Light"/>
            </a:rPr>
            <a:t>?</a:t>
          </a:r>
        </a:p>
      </dsp:txBody>
      <dsp:txXfrm>
        <a:off x="1868952" y="992645"/>
        <a:ext cx="3448808" cy="1023895"/>
      </dsp:txXfrm>
    </dsp:sp>
    <dsp:sp modelId="{DD5B7039-399B-413F-847D-9F439158879E}">
      <dsp:nvSpPr>
        <dsp:cNvPr id="0" name=""/>
        <dsp:cNvSpPr/>
      </dsp:nvSpPr>
      <dsp:spPr>
        <a:xfrm>
          <a:off x="1498660" y="769027"/>
          <a:ext cx="338436" cy="2014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35"/>
              </a:lnTo>
              <a:lnTo>
                <a:pt x="338436" y="2014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5FFED-AB80-453D-81CD-63F761A4FDD4}">
      <dsp:nvSpPr>
        <dsp:cNvPr id="0" name=""/>
        <dsp:cNvSpPr/>
      </dsp:nvSpPr>
      <dsp:spPr>
        <a:xfrm>
          <a:off x="1837097" y="2240159"/>
          <a:ext cx="3512518" cy="1087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Helvetica 45 Light"/>
            </a:rPr>
            <a:t>In </a:t>
          </a:r>
          <a:r>
            <a:rPr lang="de-DE" sz="1200" kern="1200" dirty="0" err="1">
              <a:latin typeface="Helvetica 45 Light"/>
            </a:rPr>
            <a:t>which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respect</a:t>
          </a:r>
          <a:r>
            <a:rPr lang="de-DE" sz="1200" kern="1200" dirty="0">
              <a:latin typeface="Helvetica 45 Light"/>
            </a:rPr>
            <a:t> will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impacts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climate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change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influence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overall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perception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visited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destination</a:t>
          </a:r>
          <a:r>
            <a:rPr lang="de-DE" sz="1200" kern="1200" dirty="0">
              <a:latin typeface="Helvetica 45 Light"/>
            </a:rPr>
            <a:t>?</a:t>
          </a:r>
          <a:endParaRPr lang="de-DE" sz="1200" kern="1200" dirty="0">
            <a:latin typeface="Calisto MT" panose="02040603050505030304" pitchFamily="18" charset="0"/>
          </a:endParaRPr>
        </a:p>
      </dsp:txBody>
      <dsp:txXfrm>
        <a:off x="1868952" y="2272014"/>
        <a:ext cx="3448808" cy="1023895"/>
      </dsp:txXfrm>
    </dsp:sp>
    <dsp:sp modelId="{31A884B8-D4C3-417E-B140-4951A7010CE7}">
      <dsp:nvSpPr>
        <dsp:cNvPr id="0" name=""/>
        <dsp:cNvSpPr/>
      </dsp:nvSpPr>
      <dsp:spPr>
        <a:xfrm>
          <a:off x="1498660" y="769027"/>
          <a:ext cx="338436" cy="3294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4305"/>
              </a:lnTo>
              <a:lnTo>
                <a:pt x="338436" y="32943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84D25-181E-445B-AF56-C65A5BA59B1C}">
      <dsp:nvSpPr>
        <dsp:cNvPr id="0" name=""/>
        <dsp:cNvSpPr/>
      </dsp:nvSpPr>
      <dsp:spPr>
        <a:xfrm>
          <a:off x="1837097" y="3519529"/>
          <a:ext cx="3512518" cy="1087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latin typeface="Helvetica 45 Light"/>
            </a:rPr>
            <a:t>What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are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effects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rising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temperatures</a:t>
          </a:r>
          <a:r>
            <a:rPr lang="de-DE" sz="1200" kern="1200" dirty="0">
              <a:latin typeface="Helvetica 45 Light"/>
            </a:rPr>
            <a:t> on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practiced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activities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during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holiday</a:t>
          </a:r>
          <a:r>
            <a:rPr lang="de-DE" sz="1200" kern="1200" dirty="0">
              <a:latin typeface="Helvetica 45 Light"/>
            </a:rPr>
            <a:t>?</a:t>
          </a:r>
        </a:p>
      </dsp:txBody>
      <dsp:txXfrm>
        <a:off x="1868952" y="3551384"/>
        <a:ext cx="3448808" cy="1023895"/>
      </dsp:txXfrm>
    </dsp:sp>
    <dsp:sp modelId="{1FD0067D-F426-4E73-B83B-C39C4EE12711}">
      <dsp:nvSpPr>
        <dsp:cNvPr id="0" name=""/>
        <dsp:cNvSpPr/>
      </dsp:nvSpPr>
      <dsp:spPr>
        <a:xfrm>
          <a:off x="5352398" y="1"/>
          <a:ext cx="3384364" cy="76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What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are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influences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of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recurring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hot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temperatures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on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the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future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tourists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‘ </a:t>
          </a:r>
          <a:r>
            <a:rPr lang="de-DE" sz="1400" b="1" kern="1200" dirty="0" err="1">
              <a:solidFill>
                <a:schemeClr val="tx1"/>
              </a:solidFill>
              <a:latin typeface="Helvetica 45 Light"/>
            </a:rPr>
            <a:t>behaviour</a:t>
          </a:r>
          <a:r>
            <a:rPr lang="de-DE" sz="1400" b="1" kern="1200" dirty="0">
              <a:solidFill>
                <a:schemeClr val="tx1"/>
              </a:solidFill>
              <a:latin typeface="Helvetica 45 Light"/>
            </a:rPr>
            <a:t>?</a:t>
          </a:r>
          <a:endParaRPr lang="de-DE" sz="1400" kern="1200" dirty="0">
            <a:latin typeface="Helvetica 45 Light"/>
          </a:endParaRPr>
        </a:p>
      </dsp:txBody>
      <dsp:txXfrm>
        <a:off x="5374864" y="22467"/>
        <a:ext cx="3339432" cy="722121"/>
      </dsp:txXfrm>
    </dsp:sp>
    <dsp:sp modelId="{3CB0434E-1765-4172-95FF-F885ABF9C082}">
      <dsp:nvSpPr>
        <dsp:cNvPr id="0" name=""/>
        <dsp:cNvSpPr/>
      </dsp:nvSpPr>
      <dsp:spPr>
        <a:xfrm>
          <a:off x="5690834" y="767055"/>
          <a:ext cx="338439" cy="726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530"/>
              </a:lnTo>
              <a:lnTo>
                <a:pt x="338439" y="726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8BB50-5A0C-4A3A-BC88-F05A2D4B73AB}">
      <dsp:nvSpPr>
        <dsp:cNvPr id="0" name=""/>
        <dsp:cNvSpPr/>
      </dsp:nvSpPr>
      <dsp:spPr>
        <a:xfrm>
          <a:off x="6029274" y="958819"/>
          <a:ext cx="3475785" cy="106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Helvetica 45 Light"/>
            </a:rPr>
            <a:t>In </a:t>
          </a:r>
          <a:r>
            <a:rPr lang="de-DE" sz="1200" kern="1200" dirty="0" err="1">
              <a:latin typeface="Helvetica 45 Light"/>
            </a:rPr>
            <a:t>which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respect</a:t>
          </a:r>
          <a:r>
            <a:rPr lang="de-DE" sz="1200" kern="1200" dirty="0">
              <a:latin typeface="Helvetica 45 Light"/>
            </a:rPr>
            <a:t> will </a:t>
          </a:r>
          <a:r>
            <a:rPr lang="de-DE" sz="1200" kern="1200" dirty="0" err="1">
              <a:latin typeface="Helvetica 45 Light"/>
            </a:rPr>
            <a:t>climate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change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influence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core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aspects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holiday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decision</a:t>
          </a:r>
          <a:r>
            <a:rPr lang="de-DE" sz="1200" kern="1200" dirty="0">
              <a:latin typeface="Helvetica 45 Light"/>
            </a:rPr>
            <a:t>, such </a:t>
          </a:r>
          <a:r>
            <a:rPr lang="de-DE" sz="1200" kern="1200" dirty="0" err="1">
              <a:latin typeface="Helvetica 45 Light"/>
            </a:rPr>
            <a:t>as</a:t>
          </a:r>
          <a:r>
            <a:rPr lang="de-DE" sz="1200" kern="1200" dirty="0">
              <a:latin typeface="Helvetica 45 Light"/>
            </a:rPr>
            <a:t>:</a:t>
          </a:r>
          <a:br>
            <a:rPr lang="de-DE" sz="1200" kern="1200" dirty="0">
              <a:latin typeface="Helvetica 45 Light"/>
            </a:rPr>
          </a:br>
          <a:r>
            <a:rPr lang="de-DE" sz="1200" kern="1200" dirty="0">
              <a:latin typeface="Helvetica 45 Light"/>
            </a:rPr>
            <a:t>- </a:t>
          </a:r>
          <a:r>
            <a:rPr lang="de-DE" sz="1200" kern="1200" dirty="0" err="1">
              <a:latin typeface="Helvetica 45 Light"/>
            </a:rPr>
            <a:t>practiced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activities</a:t>
          </a:r>
          <a:br>
            <a:rPr lang="de-DE" sz="1200" kern="1200" dirty="0">
              <a:latin typeface="Helvetica 45 Light"/>
            </a:rPr>
          </a:br>
          <a:r>
            <a:rPr lang="de-DE" sz="1200" kern="1200" dirty="0">
              <a:latin typeface="Helvetica 45 Light"/>
            </a:rPr>
            <a:t>- time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travel</a:t>
          </a:r>
          <a:br>
            <a:rPr lang="de-DE" sz="1200" kern="1200" dirty="0">
              <a:latin typeface="Helvetica 45 Light"/>
            </a:rPr>
          </a:br>
          <a:r>
            <a:rPr lang="de-DE" sz="1200" kern="1200" dirty="0">
              <a:latin typeface="Helvetica 45 Light"/>
            </a:rPr>
            <a:t>-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choice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of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the</a:t>
          </a:r>
          <a:r>
            <a:rPr lang="de-DE" sz="1200" kern="1200" dirty="0">
              <a:latin typeface="Helvetica 45 Light"/>
            </a:rPr>
            <a:t> </a:t>
          </a:r>
          <a:r>
            <a:rPr lang="de-DE" sz="1200" kern="1200" dirty="0" err="1">
              <a:latin typeface="Helvetica 45 Light"/>
            </a:rPr>
            <a:t>destination</a:t>
          </a:r>
          <a:r>
            <a:rPr lang="de-DE" sz="1200" kern="1200" dirty="0">
              <a:latin typeface="Helvetica 45 Light"/>
            </a:rPr>
            <a:t>?</a:t>
          </a:r>
        </a:p>
      </dsp:txBody>
      <dsp:txXfrm>
        <a:off x="6060600" y="990145"/>
        <a:ext cx="3413133" cy="1006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F4CE7-7942-497F-BB17-5B12A9FFD3E2}">
      <dsp:nvSpPr>
        <dsp:cNvPr id="0" name=""/>
        <dsp:cNvSpPr/>
      </dsp:nvSpPr>
      <dsp:spPr>
        <a:xfrm>
          <a:off x="5544" y="1122832"/>
          <a:ext cx="2844456" cy="11377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>
              <a:solidFill>
                <a:schemeClr val="tx1"/>
              </a:solidFill>
              <a:latin typeface="Calisto MT" panose="02040603050505030304" pitchFamily="18" charset="0"/>
            </a:rPr>
            <a:t>Literature</a:t>
          </a:r>
          <a:r>
            <a:rPr lang="de-DE" sz="2200" kern="1200" dirty="0">
              <a:solidFill>
                <a:schemeClr val="tx1"/>
              </a:solidFill>
              <a:latin typeface="Calisto MT" panose="02040603050505030304" pitchFamily="18" charset="0"/>
            </a:rPr>
            <a:t> Review</a:t>
          </a:r>
        </a:p>
      </dsp:txBody>
      <dsp:txXfrm>
        <a:off x="574435" y="1122832"/>
        <a:ext cx="1706674" cy="1137782"/>
      </dsp:txXfrm>
    </dsp:sp>
    <dsp:sp modelId="{19A60B5C-669A-4731-B09C-49EF18799250}">
      <dsp:nvSpPr>
        <dsp:cNvPr id="0" name=""/>
        <dsp:cNvSpPr/>
      </dsp:nvSpPr>
      <dsp:spPr>
        <a:xfrm>
          <a:off x="2480221" y="1219544"/>
          <a:ext cx="2360899" cy="9443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>
              <a:latin typeface="Calisto MT" panose="02040603050505030304" pitchFamily="18" charset="0"/>
            </a:rPr>
            <a:t>Climate</a:t>
          </a:r>
          <a:r>
            <a:rPr lang="de-DE" sz="2100" kern="1200" baseline="0" dirty="0">
              <a:latin typeface="Calisto MT" panose="02040603050505030304" pitchFamily="18" charset="0"/>
            </a:rPr>
            <a:t> Change </a:t>
          </a:r>
          <a:r>
            <a:rPr lang="de-DE" sz="2100" kern="1200" baseline="0" dirty="0" err="1">
              <a:latin typeface="Calisto MT" panose="02040603050505030304" pitchFamily="18" charset="0"/>
            </a:rPr>
            <a:t>and</a:t>
          </a:r>
          <a:r>
            <a:rPr lang="de-DE" sz="2100" kern="1200" baseline="0" dirty="0">
              <a:latin typeface="Calisto MT" panose="02040603050505030304" pitchFamily="18" charset="0"/>
            </a:rPr>
            <a:t> </a:t>
          </a:r>
          <a:r>
            <a:rPr lang="de-DE" sz="2100" kern="1200" baseline="0" dirty="0" err="1">
              <a:latin typeface="Calisto MT" panose="02040603050505030304" pitchFamily="18" charset="0"/>
            </a:rPr>
            <a:t>Tourism</a:t>
          </a:r>
          <a:endParaRPr lang="de-DE" sz="2100" kern="1200" baseline="0" dirty="0">
            <a:latin typeface="Calisto MT" panose="02040603050505030304" pitchFamily="18" charset="0"/>
          </a:endParaRPr>
        </a:p>
      </dsp:txBody>
      <dsp:txXfrm>
        <a:off x="2952401" y="1219544"/>
        <a:ext cx="1416540" cy="944359"/>
      </dsp:txXfrm>
    </dsp:sp>
    <dsp:sp modelId="{F630C512-F0FF-4949-9CED-D8AF3B2C19E0}">
      <dsp:nvSpPr>
        <dsp:cNvPr id="0" name=""/>
        <dsp:cNvSpPr/>
      </dsp:nvSpPr>
      <dsp:spPr>
        <a:xfrm>
          <a:off x="4510595" y="1219544"/>
          <a:ext cx="2360899" cy="9443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baseline="0" dirty="0" err="1">
              <a:latin typeface="Calisto MT" panose="02040603050505030304" pitchFamily="18" charset="0"/>
            </a:rPr>
            <a:t>Tourists</a:t>
          </a:r>
          <a:r>
            <a:rPr lang="de-DE" sz="2100" kern="1200" baseline="0" dirty="0">
              <a:latin typeface="Calisto MT" panose="02040603050505030304" pitchFamily="18" charset="0"/>
            </a:rPr>
            <a:t>‘ </a:t>
          </a:r>
          <a:r>
            <a:rPr lang="de-DE" sz="2100" kern="1200" baseline="0" dirty="0" err="1">
              <a:latin typeface="Calisto MT" panose="02040603050505030304" pitchFamily="18" charset="0"/>
            </a:rPr>
            <a:t>Behaviour</a:t>
          </a:r>
          <a:endParaRPr lang="de-DE" sz="2100" kern="1200" baseline="0" dirty="0">
            <a:latin typeface="Calisto MT" panose="02040603050505030304" pitchFamily="18" charset="0"/>
          </a:endParaRPr>
        </a:p>
      </dsp:txBody>
      <dsp:txXfrm>
        <a:off x="4982775" y="1219544"/>
        <a:ext cx="1416540" cy="944359"/>
      </dsp:txXfrm>
    </dsp:sp>
    <dsp:sp modelId="{D20BE8E1-1E98-4818-B01A-5570EA5CB5C8}">
      <dsp:nvSpPr>
        <dsp:cNvPr id="0" name=""/>
        <dsp:cNvSpPr/>
      </dsp:nvSpPr>
      <dsp:spPr>
        <a:xfrm>
          <a:off x="6540968" y="1219544"/>
          <a:ext cx="2360899" cy="9443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baseline="0" dirty="0" err="1">
              <a:latin typeface="Calisto MT" panose="02040603050505030304" pitchFamily="18" charset="0"/>
            </a:rPr>
            <a:t>Leisure</a:t>
          </a:r>
          <a:r>
            <a:rPr lang="de-DE" sz="2100" kern="1200" baseline="0" dirty="0">
              <a:latin typeface="Calisto MT" panose="02040603050505030304" pitchFamily="18" charset="0"/>
            </a:rPr>
            <a:t> </a:t>
          </a:r>
          <a:r>
            <a:rPr lang="de-DE" sz="2100" kern="1200" baseline="0" dirty="0" err="1">
              <a:latin typeface="Calisto MT" panose="02040603050505030304" pitchFamily="18" charset="0"/>
            </a:rPr>
            <a:t>Activities</a:t>
          </a:r>
          <a:endParaRPr lang="de-DE" sz="2100" kern="1200" baseline="0" dirty="0">
            <a:latin typeface="Calisto MT" panose="02040603050505030304" pitchFamily="18" charset="0"/>
          </a:endParaRPr>
        </a:p>
      </dsp:txBody>
      <dsp:txXfrm>
        <a:off x="7013148" y="1219544"/>
        <a:ext cx="1416540" cy="944359"/>
      </dsp:txXfrm>
    </dsp:sp>
    <dsp:sp modelId="{FCEEE30C-ED26-437F-8986-1211BE9422B5}">
      <dsp:nvSpPr>
        <dsp:cNvPr id="0" name=""/>
        <dsp:cNvSpPr/>
      </dsp:nvSpPr>
      <dsp:spPr>
        <a:xfrm>
          <a:off x="5544" y="2419904"/>
          <a:ext cx="2844456" cy="11377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chemeClr val="tx1"/>
              </a:solidFill>
              <a:latin typeface="Calisto MT" panose="02040603050505030304" pitchFamily="18" charset="0"/>
            </a:rPr>
            <a:t>Online </a:t>
          </a:r>
          <a:r>
            <a:rPr lang="de-DE" sz="2200" kern="1200" dirty="0" err="1">
              <a:solidFill>
                <a:schemeClr val="tx1"/>
              </a:solidFill>
              <a:latin typeface="Calisto MT" panose="02040603050505030304" pitchFamily="18" charset="0"/>
            </a:rPr>
            <a:t>Questionnaire</a:t>
          </a:r>
          <a:r>
            <a:rPr lang="de-DE" sz="2200" kern="1200" dirty="0">
              <a:solidFill>
                <a:schemeClr val="tx1"/>
              </a:solidFill>
              <a:latin typeface="Calisto MT" panose="02040603050505030304" pitchFamily="18" charset="0"/>
            </a:rPr>
            <a:t> Survey</a:t>
          </a:r>
        </a:p>
      </dsp:txBody>
      <dsp:txXfrm>
        <a:off x="574435" y="2419904"/>
        <a:ext cx="1706674" cy="1137782"/>
      </dsp:txXfrm>
    </dsp:sp>
    <dsp:sp modelId="{478F8A9B-7E22-4236-9ABE-01EAE67F16FC}">
      <dsp:nvSpPr>
        <dsp:cNvPr id="0" name=""/>
        <dsp:cNvSpPr/>
      </dsp:nvSpPr>
      <dsp:spPr>
        <a:xfrm>
          <a:off x="2480221" y="2516616"/>
          <a:ext cx="2360899" cy="9443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>
              <a:solidFill>
                <a:schemeClr val="tx1"/>
              </a:solidFill>
              <a:latin typeface="Calisto MT" panose="02040603050505030304" pitchFamily="18" charset="0"/>
            </a:rPr>
            <a:t>Literature-based</a:t>
          </a:r>
          <a:endParaRPr lang="de-DE" sz="2100" kern="1200" dirty="0">
            <a:solidFill>
              <a:schemeClr val="tx1"/>
            </a:solidFill>
            <a:latin typeface="Calisto MT" panose="02040603050505030304" pitchFamily="18" charset="0"/>
          </a:endParaRPr>
        </a:p>
      </dsp:txBody>
      <dsp:txXfrm>
        <a:off x="2952401" y="2516616"/>
        <a:ext cx="1416540" cy="944359"/>
      </dsp:txXfrm>
    </dsp:sp>
    <dsp:sp modelId="{12204986-65D2-4E96-B6E9-860CC1E0E5D4}">
      <dsp:nvSpPr>
        <dsp:cNvPr id="0" name=""/>
        <dsp:cNvSpPr/>
      </dsp:nvSpPr>
      <dsp:spPr>
        <a:xfrm>
          <a:off x="4510595" y="2516616"/>
          <a:ext cx="2360899" cy="9443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>
              <a:solidFill>
                <a:schemeClr val="tx1"/>
              </a:solidFill>
              <a:latin typeface="Calisto MT" panose="02040603050505030304" pitchFamily="18" charset="0"/>
            </a:rPr>
            <a:t>Question</a:t>
          </a:r>
          <a:r>
            <a:rPr lang="de-DE" sz="2100" kern="1200" dirty="0">
              <a:solidFill>
                <a:schemeClr val="tx1"/>
              </a:solidFill>
              <a:latin typeface="Calisto MT" panose="02040603050505030304" pitchFamily="18" charset="0"/>
            </a:rPr>
            <a:t> Items</a:t>
          </a:r>
        </a:p>
      </dsp:txBody>
      <dsp:txXfrm>
        <a:off x="4982775" y="2516616"/>
        <a:ext cx="1416540" cy="94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15.05.2017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http://img.welt.de/img/vermischtes/crop144755153/1499737752-ci3x2l-w540/Children-splashing-in-lake.jpg</a:t>
            </a:r>
          </a:p>
          <a:p>
            <a:r>
              <a:rPr lang="de-AT" dirty="0"/>
              <a:t>http://www.lilies-diary.com/ein-wochenende-in-osterreich-leogang-und-saalfelden/</a:t>
            </a:r>
          </a:p>
          <a:p>
            <a:r>
              <a:rPr lang="de-AT" dirty="0"/>
              <a:t>http://www.diewaldversicherung.at/fragen-antworten.html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C8BF-E54C-4191-BAA1-856DB79FA48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785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7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2000" dirty="0" err="1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Amelung</a:t>
            </a:r>
            <a:r>
              <a:rPr lang="en-GB" altLang="de-DE" sz="20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et al. (2007, p. 291):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8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different people experience temperatures differently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8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changes in the global climate will have implications for tourists’ behaviour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8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shifting level of comfort = other shifting criteria and dimensions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de-DE" dirty="0">
              <a:latin typeface="Calisto MT" panose="0204060305050503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2000" dirty="0" err="1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McKercher</a:t>
            </a:r>
            <a:r>
              <a:rPr lang="en-GB" altLang="de-DE" sz="20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et al.(2015, p.</a:t>
            </a:r>
            <a:r>
              <a:rPr lang="en-GB" altLang="de-DE" sz="2000" dirty="0">
                <a:solidFill>
                  <a:srgbClr val="008080"/>
                </a:solidFill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0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453):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8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Tourists adaptable to climatic circumstances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800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level of comfort easily adjusts to given situation.</a:t>
            </a:r>
            <a:endParaRPr lang="en-GB" altLang="de-DE" sz="1800" dirty="0">
              <a:latin typeface="Calisto MT" panose="0204060305050503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11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Goh (2012, p. 1868):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information on the climate can be used to further develop offer at destinations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missing offer or unfulfilled needs of tourists needs to be gathered 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minimize the gap between the expectation and the experience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de-DE" sz="1200" dirty="0">
              <a:latin typeface="Calisto MT" panose="0204060305050503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b="0" i="0" strike="noStrike" cap="none" normalizeH="0" baseline="0" dirty="0" err="1">
                <a:ln>
                  <a:noFill/>
                </a:ln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Petrick</a:t>
            </a:r>
            <a:r>
              <a:rPr kumimoji="0" lang="en-GB" altLang="de-DE" b="0" i="0" strike="noStrike" cap="none" normalizeH="0" baseline="0" dirty="0">
                <a:ln>
                  <a:noFill/>
                </a:ln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GB" altLang="de-DE" b="0" i="0" strike="noStrike" cap="none" normalizeH="0" baseline="0" dirty="0" err="1">
                <a:ln>
                  <a:noFill/>
                </a:ln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Huether</a:t>
            </a:r>
            <a:r>
              <a:rPr kumimoji="0" lang="en-GB" altLang="de-DE" b="0" i="0" strike="noStrike" cap="none" normalizeH="0" baseline="0" dirty="0">
                <a:ln>
                  <a:noFill/>
                </a:ln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(2013, p. 705):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travel is beneficial for the tourist and the receiving destination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effort needs to be placed on development of touristic offer or on desired offer of the target customers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by listening to tourists and their needs </a:t>
            </a:r>
            <a:r>
              <a:rPr lang="en-GB" altLang="de-DE" dirty="0"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quality of destination improves immediately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de-DE" sz="1200" dirty="0">
              <a:latin typeface="Calisto MT" panose="0204060305050503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Gössling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et al. (2012, p. 39):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alpine regions are an epitome to tourists 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they perceive this area as a place with great quality of living</a:t>
            </a:r>
            <a:endParaRPr kumimoji="0" lang="en-GB" alt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64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http://www.benjerry.com/values/issues-we-care-about/climate-justice/its-everything-change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45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988840"/>
            <a:ext cx="7776864" cy="1470025"/>
          </a:xfrm>
          <a:ln>
            <a:noFill/>
          </a:ln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5904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Name, University, Country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52741"/>
            <a:ext cx="2376264" cy="158473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683568" y="357301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www.tourism-student-conference.com</a:t>
            </a:r>
          </a:p>
        </p:txBody>
      </p:sp>
    </p:spTree>
    <p:extLst>
      <p:ext uri="{BB962C8B-B14F-4D97-AF65-F5344CB8AC3E}">
        <p14:creationId xmlns:p14="http://schemas.microsoft.com/office/powerpoint/2010/main" val="1625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Heading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Write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F933-4CCF-400C-B85E-213ACAFF80D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</a:p>
        </p:txBody>
      </p:sp>
    </p:spTree>
    <p:extLst>
      <p:ext uri="{BB962C8B-B14F-4D97-AF65-F5344CB8AC3E}">
        <p14:creationId xmlns:p14="http://schemas.microsoft.com/office/powerpoint/2010/main" val="370406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Heading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8FEE-CBF9-453D-A54B-9C8A6133C25E}" type="slidenum">
              <a:rPr lang="de-DE" smtClean="0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</a:p>
        </p:txBody>
      </p:sp>
    </p:spTree>
    <p:extLst>
      <p:ext uri="{BB962C8B-B14F-4D97-AF65-F5344CB8AC3E}">
        <p14:creationId xmlns:p14="http://schemas.microsoft.com/office/powerpoint/2010/main" val="39301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6201-6C0A-45C0-A20A-D4D777C995B7}" type="slidenum">
              <a:rPr lang="de-DE" smtClean="0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</a:p>
        </p:txBody>
      </p:sp>
    </p:spTree>
    <p:extLst>
      <p:ext uri="{BB962C8B-B14F-4D97-AF65-F5344CB8AC3E}">
        <p14:creationId xmlns:p14="http://schemas.microsoft.com/office/powerpoint/2010/main" val="358825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45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F933-4CCF-400C-B85E-213ACAFF80D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83944"/>
            <a:ext cx="1558615" cy="5548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15586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1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Boiling Summers – </a:t>
            </a:r>
            <a:br>
              <a:rPr lang="en-US" dirty="0"/>
            </a:br>
            <a:r>
              <a:rPr lang="en-US" dirty="0"/>
              <a:t>a Threat for Alpine Regions?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Marcella Manzl</a:t>
            </a:r>
            <a:br>
              <a:rPr lang="de-AT" dirty="0"/>
            </a:br>
            <a:r>
              <a:rPr lang="de-AT" dirty="0"/>
              <a:t>University </a:t>
            </a:r>
            <a:r>
              <a:rPr lang="de-AT" dirty="0" err="1"/>
              <a:t>of</a:t>
            </a:r>
            <a:r>
              <a:rPr lang="de-AT" dirty="0"/>
              <a:t> Applied Sciences Krems</a:t>
            </a:r>
          </a:p>
          <a:p>
            <a:r>
              <a:rPr lang="de-AT" dirty="0"/>
              <a:t>Austria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Findings</a:t>
            </a:r>
            <a:endParaRPr lang="de-AT" dirty="0"/>
          </a:p>
        </p:txBody>
      </p:sp>
      <p:graphicFrame>
        <p:nvGraphicFramePr>
          <p:cNvPr id="4" name="Inhaltsplatzhalt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0618920"/>
              </p:ext>
            </p:extLst>
          </p:nvPr>
        </p:nvGraphicFramePr>
        <p:xfrm>
          <a:off x="-396552" y="2059189"/>
          <a:ext cx="9073008" cy="389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1420" y="1581572"/>
            <a:ext cx="8633433" cy="47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de-DE" sz="2400" u="sng" dirty="0">
                <a:latin typeface="Helvetica 45 Light"/>
                <a:ea typeface="Arial" panose="020B0604020202020204" pitchFamily="34" charset="0"/>
              </a:rPr>
              <a:t>Importance / Unimportance of Offers at the Destination</a:t>
            </a:r>
            <a:r>
              <a:rPr kumimoji="0" lang="de-AT" altLang="de-DE" sz="1200" i="0" u="sng" strike="noStrike" cap="none" normalizeH="0" baseline="0" dirty="0">
                <a:ln>
                  <a:noFill/>
                </a:ln>
                <a:effectLst/>
                <a:latin typeface="Helvetica 45 Light"/>
              </a:rPr>
              <a:t> </a:t>
            </a:r>
            <a:endParaRPr kumimoji="0" lang="de-AT" altLang="de-DE" sz="3600" i="0" u="sng" strike="noStrike" cap="none" normalizeH="0" baseline="0" dirty="0">
              <a:ln>
                <a:noFill/>
              </a:ln>
              <a:effectLst/>
              <a:latin typeface="Helvetica 45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5844534"/>
            <a:ext cx="5428124" cy="31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Helvetica 45 Light"/>
              </a:rPr>
              <a:t>Source: </a:t>
            </a:r>
            <a:r>
              <a:rPr lang="de-AT" sz="1400" dirty="0" err="1">
                <a:latin typeface="Helvetica 45 Light"/>
              </a:rPr>
              <a:t>by</a:t>
            </a:r>
            <a:r>
              <a:rPr lang="de-AT" sz="1400" dirty="0">
                <a:latin typeface="Helvetica 45 Light"/>
              </a:rPr>
              <a:t> </a:t>
            </a:r>
            <a:r>
              <a:rPr lang="de-AT" sz="1400" dirty="0" err="1">
                <a:latin typeface="Helvetica 45 Light"/>
              </a:rPr>
              <a:t>the</a:t>
            </a:r>
            <a:r>
              <a:rPr lang="de-AT" sz="1400" dirty="0">
                <a:latin typeface="Helvetica 45 Light"/>
              </a:rPr>
              <a:t> </a:t>
            </a:r>
            <a:r>
              <a:rPr lang="de-AT" sz="1400" dirty="0" err="1">
                <a:latin typeface="Helvetica 45 Light"/>
              </a:rPr>
              <a:t>author</a:t>
            </a:r>
            <a:endParaRPr lang="de-AT" sz="1400" dirty="0">
              <a:latin typeface="Helvetica 45 Ligh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24328" y="2083969"/>
            <a:ext cx="1634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latin typeface="Helvetica 45 Light"/>
              </a:rPr>
              <a:t>Basis: total (n=118) in </a:t>
            </a:r>
            <a:r>
              <a:rPr lang="de-AT" sz="1100" dirty="0" err="1">
                <a:latin typeface="Helvetica 45 Light"/>
              </a:rPr>
              <a:t>mean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values</a:t>
            </a:r>
            <a:endParaRPr lang="de-AT" sz="1100" dirty="0">
              <a:latin typeface="Helvetica 45 Ligh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60103" y="5978304"/>
            <a:ext cx="1076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elvetica 45 Light"/>
              </a:rPr>
              <a:t>neither</a:t>
            </a:r>
            <a:r>
              <a:rPr lang="de-AT" sz="1200" dirty="0">
                <a:latin typeface="Helvetica 45 Light"/>
              </a:rPr>
              <a:t> </a:t>
            </a:r>
            <a:r>
              <a:rPr lang="de-AT" sz="1200" dirty="0" err="1">
                <a:latin typeface="Helvetica 45 Light"/>
              </a:rPr>
              <a:t>nor</a:t>
            </a:r>
            <a:endParaRPr lang="de-AT" sz="1200" dirty="0">
              <a:latin typeface="Helvetica 45 Ligh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11697" y="5934328"/>
            <a:ext cx="107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elvetica 45 Light"/>
              </a:rPr>
              <a:t>rather</a:t>
            </a:r>
            <a:r>
              <a:rPr lang="de-AT" sz="1200" dirty="0">
                <a:latin typeface="Helvetica 45 Light"/>
              </a:rPr>
              <a:t> </a:t>
            </a:r>
            <a:br>
              <a:rPr lang="de-AT" sz="1200" dirty="0">
                <a:latin typeface="Helvetica 45 Light"/>
              </a:rPr>
            </a:br>
            <a:r>
              <a:rPr lang="de-AT" sz="1200" dirty="0" err="1">
                <a:latin typeface="Helvetica 45 Light"/>
              </a:rPr>
              <a:t>unimportant</a:t>
            </a:r>
            <a:endParaRPr lang="de-AT" sz="1200" dirty="0">
              <a:latin typeface="Helvetica 45 Ligh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52136" y="5932113"/>
            <a:ext cx="107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elvetica 45 Light"/>
              </a:rPr>
              <a:t>very</a:t>
            </a:r>
            <a:r>
              <a:rPr lang="de-AT" sz="1200" dirty="0">
                <a:latin typeface="Helvetica 45 Light"/>
              </a:rPr>
              <a:t> </a:t>
            </a:r>
            <a:br>
              <a:rPr lang="de-AT" sz="1200" dirty="0">
                <a:latin typeface="Helvetica 45 Light"/>
              </a:rPr>
            </a:br>
            <a:r>
              <a:rPr lang="de-AT" sz="1200" dirty="0" err="1">
                <a:latin typeface="Helvetica 45 Light"/>
              </a:rPr>
              <a:t>unimportant</a:t>
            </a:r>
            <a:endParaRPr lang="de-AT" sz="1200" dirty="0">
              <a:latin typeface="Helvetica 45 Ligh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69667" y="5932113"/>
            <a:ext cx="107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elvetica 45 Light"/>
              </a:rPr>
              <a:t>rather</a:t>
            </a:r>
            <a:r>
              <a:rPr lang="de-AT" sz="1200" dirty="0">
                <a:latin typeface="Helvetica 45 Light"/>
              </a:rPr>
              <a:t> </a:t>
            </a:r>
            <a:br>
              <a:rPr lang="de-AT" sz="1200" dirty="0">
                <a:latin typeface="Helvetica 45 Light"/>
              </a:rPr>
            </a:br>
            <a:r>
              <a:rPr lang="de-AT" sz="1200" dirty="0" err="1">
                <a:latin typeface="Helvetica 45 Light"/>
              </a:rPr>
              <a:t>important</a:t>
            </a:r>
            <a:endParaRPr lang="de-AT" sz="1200" dirty="0">
              <a:latin typeface="Helvetica 45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36731" y="5932113"/>
            <a:ext cx="107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elvetica 45 Light"/>
              </a:rPr>
              <a:t>very</a:t>
            </a:r>
            <a:r>
              <a:rPr lang="de-AT" sz="1200" dirty="0">
                <a:latin typeface="Helvetica 45 Light"/>
              </a:rPr>
              <a:t> </a:t>
            </a:r>
            <a:br>
              <a:rPr lang="de-AT" sz="1200" dirty="0">
                <a:latin typeface="Helvetica 45 Light"/>
              </a:rPr>
            </a:br>
            <a:r>
              <a:rPr lang="de-AT" sz="1200" dirty="0" err="1">
                <a:latin typeface="Helvetica 45 Light"/>
              </a:rPr>
              <a:t>important</a:t>
            </a:r>
            <a:endParaRPr lang="de-AT" sz="1200" dirty="0">
              <a:latin typeface="Helvetica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860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Conclusion</a:t>
            </a:r>
            <a:r>
              <a:rPr lang="de-AT" dirty="0"/>
              <a:t> &amp; </a:t>
            </a:r>
            <a:r>
              <a:rPr lang="de-AT" dirty="0" err="1"/>
              <a:t>Recommendations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42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8855" y="2416225"/>
            <a:ext cx="1698083" cy="1698083"/>
          </a:xfrm>
          <a:prstGeom prst="rect">
            <a:avLst/>
          </a:prstGeom>
          <a:solidFill>
            <a:schemeClr val="bg1"/>
          </a:solidFill>
          <a:effectLst>
            <a:softEdge rad="2032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11" y="1667716"/>
            <a:ext cx="2712216" cy="169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297" y="1667716"/>
            <a:ext cx="2567990" cy="169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297" y="4047396"/>
            <a:ext cx="2582540" cy="162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02" y="3992563"/>
            <a:ext cx="2696256" cy="162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/>
          <p:cNvSpPr txBox="1"/>
          <p:nvPr/>
        </p:nvSpPr>
        <p:spPr>
          <a:xfrm>
            <a:off x="511177" y="3338170"/>
            <a:ext cx="2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latin typeface="Helvetica 45 Light"/>
              </a:rPr>
              <a:t>Alpine </a:t>
            </a:r>
            <a:r>
              <a:rPr lang="de-AT" sz="2000" dirty="0" err="1">
                <a:latin typeface="Helvetica 45 Light"/>
              </a:rPr>
              <a:t>Escape</a:t>
            </a:r>
            <a:endParaRPr lang="de-AT" sz="2000" dirty="0">
              <a:latin typeface="Helvetica 45 Ligh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1176" y="5541807"/>
            <a:ext cx="243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latin typeface="Helvetica 45 Light"/>
              </a:rPr>
              <a:t>Public </a:t>
            </a:r>
            <a:r>
              <a:rPr lang="de-AT" sz="2000" dirty="0" err="1">
                <a:latin typeface="Helvetica 45 Light"/>
              </a:rPr>
              <a:t>Drinking</a:t>
            </a:r>
            <a:r>
              <a:rPr lang="de-AT" sz="2000" dirty="0">
                <a:latin typeface="Helvetica 45 Light"/>
              </a:rPr>
              <a:t> </a:t>
            </a:r>
            <a:r>
              <a:rPr lang="de-AT" sz="2000" dirty="0" err="1">
                <a:latin typeface="Helvetica 45 Light"/>
              </a:rPr>
              <a:t>Fountains</a:t>
            </a:r>
            <a:endParaRPr lang="de-AT" sz="2000" dirty="0">
              <a:latin typeface="Helvetica 45 Ligh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43298" y="3284677"/>
            <a:ext cx="268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latin typeface="Helvetica 45 Light"/>
              </a:rPr>
              <a:t>New Elements </a:t>
            </a:r>
            <a:r>
              <a:rPr lang="de-AT" sz="2000" dirty="0" err="1">
                <a:latin typeface="Helvetica 45 Light"/>
              </a:rPr>
              <a:t>of</a:t>
            </a:r>
            <a:r>
              <a:rPr lang="de-AT" sz="2000" dirty="0">
                <a:latin typeface="Helvetica 45 Light"/>
              </a:rPr>
              <a:t> Experience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10237" y="5540323"/>
            <a:ext cx="243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err="1">
                <a:latin typeface="Helvetica 45 Light"/>
              </a:rPr>
              <a:t>Newly-interpreted</a:t>
            </a:r>
            <a:r>
              <a:rPr lang="de-AT" sz="2000" dirty="0">
                <a:latin typeface="Helvetica 45 Light"/>
              </a:rPr>
              <a:t> Nutrition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50841" y="4151576"/>
            <a:ext cx="243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latin typeface="Helvetica 45 Light"/>
              </a:rPr>
              <a:t>Longitudinal </a:t>
            </a:r>
            <a:br>
              <a:rPr lang="de-AT" sz="2000" dirty="0">
                <a:latin typeface="Helvetica 45 Light"/>
              </a:rPr>
            </a:br>
            <a:r>
              <a:rPr lang="de-AT" sz="2000" dirty="0">
                <a:latin typeface="Helvetica 45 Light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386401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/>
          </p:cNvSpPr>
          <p:nvPr/>
        </p:nvSpPr>
        <p:spPr>
          <a:xfrm>
            <a:off x="586409" y="642593"/>
            <a:ext cx="4345631" cy="55892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AT" dirty="0">
                <a:latin typeface="Helvetica 45 Light"/>
              </a:rPr>
              <a:t>„</a:t>
            </a:r>
            <a:r>
              <a:rPr lang="de-AT" dirty="0" err="1">
                <a:latin typeface="Helvetica 45 Light"/>
              </a:rPr>
              <a:t>We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are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the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first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generation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that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can</a:t>
            </a:r>
            <a:r>
              <a:rPr lang="de-AT" dirty="0">
                <a:latin typeface="Helvetica 45 Light"/>
              </a:rPr>
              <a:t> end </a:t>
            </a:r>
            <a:r>
              <a:rPr lang="de-AT" dirty="0" err="1">
                <a:latin typeface="Helvetica 45 Light"/>
              </a:rPr>
              <a:t>poverty</a:t>
            </a:r>
            <a:r>
              <a:rPr lang="de-AT" dirty="0">
                <a:latin typeface="Helvetica 45 Light"/>
              </a:rPr>
              <a:t>,</a:t>
            </a:r>
            <a:br>
              <a:rPr lang="de-AT" dirty="0">
                <a:latin typeface="Helvetica 45 Light"/>
              </a:rPr>
            </a:br>
            <a:r>
              <a:rPr lang="de-AT" dirty="0">
                <a:latin typeface="Helvetica 45 Light"/>
              </a:rPr>
              <a:t>but </a:t>
            </a:r>
            <a:r>
              <a:rPr lang="de-AT" dirty="0" err="1">
                <a:latin typeface="Helvetica 45 Light"/>
              </a:rPr>
              <a:t>the</a:t>
            </a:r>
            <a:r>
              <a:rPr lang="de-AT" dirty="0">
                <a:latin typeface="Helvetica 45 Light"/>
              </a:rPr>
              <a:t> last </a:t>
            </a:r>
            <a:r>
              <a:rPr lang="de-AT" dirty="0" err="1">
                <a:latin typeface="Helvetica 45 Light"/>
              </a:rPr>
              <a:t>that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can</a:t>
            </a:r>
            <a:r>
              <a:rPr lang="de-AT" dirty="0">
                <a:latin typeface="Helvetica 45 Light"/>
              </a:rPr>
              <a:t> end </a:t>
            </a:r>
            <a:r>
              <a:rPr lang="de-AT" dirty="0" err="1">
                <a:latin typeface="Helvetica 45 Light"/>
              </a:rPr>
              <a:t>climate</a:t>
            </a:r>
            <a:r>
              <a:rPr lang="de-AT" dirty="0">
                <a:latin typeface="Helvetica 45 Light"/>
              </a:rPr>
              <a:t> </a:t>
            </a:r>
            <a:r>
              <a:rPr lang="de-AT" dirty="0" err="1">
                <a:latin typeface="Helvetica 45 Light"/>
              </a:rPr>
              <a:t>change</a:t>
            </a:r>
            <a:r>
              <a:rPr lang="de-AT" dirty="0">
                <a:latin typeface="Helvetica 45 Light"/>
              </a:rPr>
              <a:t>!“</a:t>
            </a:r>
            <a:br>
              <a:rPr lang="de-AT" dirty="0">
                <a:latin typeface="Helvetica 45 Light"/>
              </a:rPr>
            </a:br>
            <a:br>
              <a:rPr lang="de-AT" dirty="0">
                <a:latin typeface="Helvetica 45 Light"/>
              </a:rPr>
            </a:br>
            <a:r>
              <a:rPr lang="de-AT" sz="3200" dirty="0">
                <a:latin typeface="Helvetica 45 Light"/>
              </a:rPr>
              <a:t>Ban </a:t>
            </a:r>
            <a:r>
              <a:rPr lang="de-AT" sz="3200" dirty="0" err="1">
                <a:latin typeface="Helvetica 45 Light"/>
              </a:rPr>
              <a:t>Ki-moon</a:t>
            </a:r>
            <a:br>
              <a:rPr lang="de-AT" sz="3200" dirty="0">
                <a:latin typeface="Helvetica 45 Light"/>
              </a:rPr>
            </a:br>
            <a:r>
              <a:rPr lang="en-US" sz="1800" dirty="0" err="1">
                <a:latin typeface="Helvetica 45 Light"/>
              </a:rPr>
              <a:t>Fomer</a:t>
            </a:r>
            <a:r>
              <a:rPr lang="en-US" sz="1800" dirty="0">
                <a:latin typeface="Helvetica 45 Light"/>
              </a:rPr>
              <a:t> </a:t>
            </a:r>
            <a:r>
              <a:rPr lang="de-AT" sz="1800" dirty="0">
                <a:latin typeface="Helvetica 45 Light"/>
              </a:rPr>
              <a:t>United </a:t>
            </a:r>
            <a:r>
              <a:rPr lang="de-AT" sz="1800" dirty="0" err="1">
                <a:latin typeface="Helvetica 45 Light"/>
              </a:rPr>
              <a:t>Nations</a:t>
            </a:r>
            <a:r>
              <a:rPr lang="de-AT" sz="1800" dirty="0">
                <a:latin typeface="Helvetica 45 Light"/>
              </a:rPr>
              <a:t> </a:t>
            </a:r>
            <a:r>
              <a:rPr lang="de-AT" sz="1800" dirty="0" err="1">
                <a:latin typeface="Helvetica 45 Light"/>
              </a:rPr>
              <a:t>Secretary</a:t>
            </a:r>
            <a:r>
              <a:rPr lang="de-AT" sz="1800" dirty="0">
                <a:latin typeface="Helvetica 45 Light"/>
              </a:rPr>
              <a:t>-General </a:t>
            </a:r>
            <a:endParaRPr lang="de-AT" dirty="0">
              <a:latin typeface="Helvetica 45 Light"/>
            </a:endParaRPr>
          </a:p>
        </p:txBody>
      </p:sp>
      <p:pic>
        <p:nvPicPr>
          <p:cNvPr id="5" name="Picture 2" descr="http://www.benjerry.com/files/live/sites/systemsite/files/our-values/issues-we-care-about/climate-justice/1544-its-everything-change/Everything%20Earth%20779%20x%20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8000" l="20026" r="79846">
                        <a14:foregroundMark x1="27471" y1="7750" x2="27471" y2="7750"/>
                        <a14:backgroundMark x1="43902" y1="24250" x2="43902" y2="24250"/>
                        <a14:backgroundMark x1="58023" y1="24250" x2="58023" y2="24250"/>
                        <a14:backgroundMark x1="52888" y1="23250" x2="52888" y2="23250"/>
                        <a14:backgroundMark x1="32349" y1="12000" x2="32349" y2="12000"/>
                        <a14:backgroundMark x1="48010" y1="22500" x2="48010" y2="22500"/>
                        <a14:backgroundMark x1="55071" y1="12250" x2="55071" y2="12250"/>
                        <a14:backgroundMark x1="64827" y1="14000" x2="64827" y2="14000"/>
                        <a14:backgroundMark x1="67779" y1="12750" x2="67779" y2="12750"/>
                        <a14:backgroundMark x1="29012" y1="11750" x2="29012" y2="11750"/>
                        <a14:backgroundMark x1="55071" y1="86500" x2="55071" y2="86500"/>
                        <a14:backgroundMark x1="49551" y1="86750" x2="49551" y2="86750"/>
                        <a14:backgroundMark x1="52375" y1="85500" x2="52375" y2="85500"/>
                        <a14:backgroundMark x1="58665" y1="83000" x2="58665" y2="83000"/>
                        <a14:backgroundMark x1="60334" y1="77750" x2="60334" y2="77750"/>
                        <a14:backgroundMark x1="62644" y1="73000" x2="62644" y2="73000"/>
                        <a14:backgroundMark x1="64698" y1="65250" x2="64698" y2="65250"/>
                        <a14:backgroundMark x1="63800" y1="55750" x2="63800" y2="55750"/>
                        <a14:backgroundMark x1="62131" y1="47250" x2="62131" y2="47250"/>
                        <a14:backgroundMark x1="60334" y1="44000" x2="60334" y2="44000"/>
                        <a14:backgroundMark x1="59435" y1="39500" x2="59435" y2="39500"/>
                        <a14:backgroundMark x1="55199" y1="34750" x2="55199" y2="34750"/>
                        <a14:backgroundMark x1="49936" y1="33000" x2="49936" y2="33000"/>
                        <a14:backgroundMark x1="46341" y1="33250" x2="46341" y2="33250"/>
                        <a14:backgroundMark x1="40950" y1="40500" x2="40950" y2="40500"/>
                        <a14:backgroundMark x1="38511" y1="44750" x2="38511" y2="44750"/>
                        <a14:backgroundMark x1="36842" y1="55000" x2="36842" y2="55000"/>
                        <a14:backgroundMark x1="36457" y1="62750" x2="36457" y2="62750"/>
                        <a14:backgroundMark x1="37484" y1="67500" x2="37484" y2="67500"/>
                        <a14:backgroundMark x1="37869" y1="73750" x2="37869" y2="73750"/>
                        <a14:backgroundMark x1="40308" y1="79750" x2="40308" y2="79750"/>
                        <a14:backgroundMark x1="42875" y1="82250" x2="42875" y2="82250"/>
                        <a14:backgroundMark x1="38126" y1="50250" x2="38126" y2="50250"/>
                        <a14:backgroundMark x1="44031" y1="36750" x2="44031" y2="36750"/>
                        <a14:backgroundMark x1="53017" y1="35500" x2="53017" y2="35500"/>
                        <a14:backgroundMark x1="63286" y1="60500" x2="63286" y2="60500"/>
                        <a14:backgroundMark x1="29140" y1="8250" x2="29140" y2="8250"/>
                        <a14:backgroundMark x1="27856" y1="6000" x2="27856" y2="6000"/>
                        <a14:backgroundMark x1="28626" y1="6000" x2="28626" y2="6000"/>
                        <a14:backgroundMark x1="30424" y1="7000" x2="30424" y2="7000"/>
                        <a14:backgroundMark x1="27728" y1="9750" x2="27728" y2="9750"/>
                        <a14:backgroundMark x1="26316" y1="6750" x2="26316" y2="6750"/>
                        <a14:backgroundMark x1="27086" y1="10750" x2="27086" y2="10750"/>
                        <a14:backgroundMark x1="27599" y1="8750" x2="27599" y2="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9" t="20810" r="29383"/>
          <a:stretch/>
        </p:blipFill>
        <p:spPr bwMode="auto">
          <a:xfrm>
            <a:off x="4499992" y="1064389"/>
            <a:ext cx="4790661" cy="47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6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Alternative </a:t>
            </a:r>
            <a:r>
              <a:rPr lang="de-AT" dirty="0" err="1"/>
              <a:t>Findings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50405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Temperatures compared to previous visits (n=76)</a:t>
            </a:r>
          </a:p>
          <a:p>
            <a:pPr lvl="1"/>
            <a:r>
              <a:rPr lang="en-US" sz="2400" dirty="0"/>
              <a:t>50:50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Revisiting the destination</a:t>
            </a:r>
          </a:p>
          <a:p>
            <a:pPr lvl="1"/>
            <a:r>
              <a:rPr lang="en-US" sz="2400" dirty="0"/>
              <a:t>Majority would like to revisit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Change in </a:t>
            </a:r>
            <a:r>
              <a:rPr lang="en-US" sz="2800" dirty="0" err="1"/>
              <a:t>behaviour</a:t>
            </a:r>
            <a:r>
              <a:rPr lang="en-US" sz="2800" dirty="0"/>
              <a:t> due to increasing temperatures (n=95)</a:t>
            </a:r>
          </a:p>
          <a:p>
            <a:pPr lvl="1"/>
            <a:r>
              <a:rPr lang="en-US" sz="2400" dirty="0"/>
              <a:t>Leisure Activities and Time of Travel very unlikely to change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General change of holiday </a:t>
            </a:r>
            <a:r>
              <a:rPr lang="en-US" sz="2800" dirty="0" err="1"/>
              <a:t>behaviour</a:t>
            </a:r>
            <a:r>
              <a:rPr lang="en-US" sz="2800" dirty="0"/>
              <a:t> (n=11)</a:t>
            </a:r>
          </a:p>
          <a:p>
            <a:pPr lvl="1"/>
            <a:r>
              <a:rPr lang="en-US" sz="2400" dirty="0"/>
              <a:t>Type of Holiday, Climate Zone and Time of Travel unlikely to change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9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Literature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AT" dirty="0">
                <a:latin typeface="Helvetica 45 Light"/>
              </a:rPr>
              <a:t>Slide 9: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800" dirty="0" err="1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Amelung</a:t>
            </a:r>
            <a:r>
              <a:rPr lang="en-GB" altLang="de-DE" sz="18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, et al. (2007, p. 291): 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6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different people experience temperatures differently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6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changes in the global climate will have implications for tourists’ behaviour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6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shifting level of comfort = other shifting criteria and dimensions</a:t>
            </a:r>
          </a:p>
          <a:p>
            <a:pPr marL="27432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de-DE" sz="1000" dirty="0">
              <a:latin typeface="Helvetica 45 Ligh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800" dirty="0" err="1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McKercher</a:t>
            </a:r>
            <a:r>
              <a:rPr lang="en-GB" altLang="de-DE" sz="18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, et al.(2015, p.</a:t>
            </a:r>
            <a:r>
              <a:rPr lang="en-GB" altLang="de-DE" sz="1800" dirty="0">
                <a:solidFill>
                  <a:srgbClr val="008080"/>
                </a:solidFill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18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453):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6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Tourists adaptable to climatic circumstances 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sz="1600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level of comfort easily adjusts to given situation.</a:t>
            </a:r>
            <a:endParaRPr lang="en-GB" altLang="de-DE" sz="1600" dirty="0">
              <a:latin typeface="Helvetica 45 Light"/>
            </a:endParaRPr>
          </a:p>
          <a:p>
            <a:r>
              <a:rPr lang="de-AT" dirty="0">
                <a:latin typeface="Helvetica 45 Light"/>
              </a:rPr>
              <a:t>Slide 11: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Goh (2012, p. 1868):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information on the climate can be used to further develop offer at destinations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missing offer or unfulfilled needs of tourists needs to be gathered 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 minimize the gap between the expectation and the experience </a:t>
            </a:r>
          </a:p>
          <a:p>
            <a:pPr marL="27432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de-DE" sz="1000" dirty="0">
              <a:latin typeface="Helvetica 45 Ligh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e-DE" dirty="0" err="1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Petrick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e-DE" dirty="0" err="1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Huether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 (2013, p. 705):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travel is beneficial for the tourist and the receiving destination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effort needs to be placed on development of touristic offer or on desired offer of the target customers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by listening to tourists and their needs 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quality of destination improves immediately</a:t>
            </a:r>
          </a:p>
          <a:p>
            <a:pPr marL="27432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de-DE" sz="1000" dirty="0">
              <a:latin typeface="Helvetica 45 Ligh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 err="1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Gössling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, et al. (2012, p. 39):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alpine regions are an epitome to tourists 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altLang="de-DE" dirty="0"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 they perceive this area as a place with great quality of living</a:t>
            </a:r>
            <a:endParaRPr lang="en-GB" altLang="de-DE" sz="3000" dirty="0">
              <a:latin typeface="Helvetica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99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Image </a:t>
            </a:r>
            <a:r>
              <a:rPr lang="de-AT" dirty="0" err="1"/>
              <a:t>Credits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dirty="0">
                <a:latin typeface="Helvetica 45 Light"/>
              </a:rPr>
              <a:t>Slide 3:</a:t>
            </a:r>
          </a:p>
          <a:p>
            <a:pPr lvl="1"/>
            <a:r>
              <a:rPr lang="de-AT" dirty="0">
                <a:latin typeface="Helvetica 45 Light"/>
              </a:rPr>
              <a:t>http://img.welt.de/img/vermischtes/crop144755153/1499737752-ci3x2l-w540/Children-splashing-in-lake.jpg</a:t>
            </a:r>
          </a:p>
          <a:p>
            <a:pPr lvl="1"/>
            <a:r>
              <a:rPr lang="de-AT" dirty="0">
                <a:latin typeface="Helvetica 45 Light"/>
              </a:rPr>
              <a:t>http://www.lilies-diary.com/ein-wochenende-in-osterreich-leogang-und-saalfelden/</a:t>
            </a:r>
          </a:p>
          <a:p>
            <a:pPr lvl="1"/>
            <a:r>
              <a:rPr lang="de-AT" dirty="0">
                <a:latin typeface="Helvetica 45 Light"/>
              </a:rPr>
              <a:t>http://</a:t>
            </a:r>
            <a:r>
              <a:rPr lang="de-AT" sz="1800" dirty="0">
                <a:latin typeface="Helvetica 45 Light"/>
              </a:rPr>
              <a:t>www.diewaldversicherung.at/fragen-antworten.html</a:t>
            </a:r>
          </a:p>
          <a:p>
            <a:r>
              <a:rPr lang="de-AT" dirty="0">
                <a:latin typeface="Helvetica 45 Light"/>
              </a:rPr>
              <a:t>Slide 12:</a:t>
            </a:r>
          </a:p>
          <a:p>
            <a:pPr lvl="1"/>
            <a:r>
              <a:rPr lang="de-AT" dirty="0">
                <a:latin typeface="Helvetica 45 Light"/>
              </a:rPr>
              <a:t>http://www.telegraph.co.uk/travel/activityandadventure/walkingholidays/5231562/Walking-holiday-in-the-Austrian-Alps.html</a:t>
            </a:r>
          </a:p>
          <a:p>
            <a:pPr lvl="1"/>
            <a:r>
              <a:rPr lang="de-AT" dirty="0">
                <a:latin typeface="Helvetica 45 Light"/>
              </a:rPr>
              <a:t>http://www.decoist.com/2014-07-09/natural-swimming-pools/enjoy-a-serene-evening-on-the-edge-of-the-beautiful-natural-pool/</a:t>
            </a:r>
          </a:p>
          <a:p>
            <a:pPr lvl="1"/>
            <a:r>
              <a:rPr lang="de-AT" dirty="0">
                <a:latin typeface="Helvetica 45 Light"/>
              </a:rPr>
              <a:t>https://www.holidaycheck.at/m/buffet-mit-gemueseraritaeten/df65a0bc-66c3-3c54-a15d-23908aa0381</a:t>
            </a:r>
          </a:p>
          <a:p>
            <a:pPr lvl="1"/>
            <a:r>
              <a:rPr lang="de-AT" dirty="0">
                <a:latin typeface="Helvetica 45 Light"/>
              </a:rPr>
              <a:t>http://bakingwithdynamite.blogspot.co.at/2008/11/fitness-fun-fridays-17.html</a:t>
            </a:r>
          </a:p>
          <a:p>
            <a:pPr lvl="1"/>
            <a:r>
              <a:rPr lang="de-AT" dirty="0">
                <a:latin typeface="Helvetica 45 Light"/>
              </a:rPr>
              <a:t>http://ctsi.psu.edu/</a:t>
            </a:r>
          </a:p>
          <a:p>
            <a:r>
              <a:rPr lang="de-AT" dirty="0">
                <a:latin typeface="Helvetica 45 Light"/>
              </a:rPr>
              <a:t>Slide 13:</a:t>
            </a:r>
          </a:p>
          <a:p>
            <a:pPr lvl="1"/>
            <a:r>
              <a:rPr lang="de-AT" dirty="0">
                <a:latin typeface="Helvetica 45 Light"/>
              </a:rPr>
              <a:t>http://www.benjerry.com/values/issues-we-care-about/climate-justice/its-everything-change</a:t>
            </a:r>
          </a:p>
        </p:txBody>
      </p:sp>
    </p:spTree>
    <p:extLst>
      <p:ext uri="{BB962C8B-B14F-4D97-AF65-F5344CB8AC3E}">
        <p14:creationId xmlns:p14="http://schemas.microsoft.com/office/powerpoint/2010/main" val="347261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992" y="-9004"/>
            <a:ext cx="10013900" cy="59718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195" y="3694756"/>
            <a:ext cx="3326538" cy="2305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993" y="3694758"/>
            <a:ext cx="3474189" cy="2305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/>
          <a:srcRect r="35492"/>
          <a:stretch/>
        </p:blipFill>
        <p:spPr>
          <a:xfrm>
            <a:off x="6554734" y="3694756"/>
            <a:ext cx="3213174" cy="2305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6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Research Problem</a:t>
            </a:r>
          </a:p>
        </p:txBody>
      </p:sp>
      <p:pic>
        <p:nvPicPr>
          <p:cNvPr id="4" name="Inhaltsplatzhalt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22293" r="19189" b="21722"/>
          <a:stretch/>
        </p:blipFill>
        <p:spPr bwMode="auto">
          <a:xfrm>
            <a:off x="630031" y="2069338"/>
            <a:ext cx="7883937" cy="3932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30031" y="6050856"/>
            <a:ext cx="731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Helvetica 45 Light"/>
              </a:rPr>
              <a:t>Source: Zentralanstalt für Meteorologie und Geodynamik (2016)</a:t>
            </a:r>
          </a:p>
        </p:txBody>
      </p:sp>
      <p:sp>
        <p:nvSpPr>
          <p:cNvPr id="6" name="Textfeld 19"/>
          <p:cNvSpPr txBox="1"/>
          <p:nvPr/>
        </p:nvSpPr>
        <p:spPr>
          <a:xfrm>
            <a:off x="630031" y="1647695"/>
            <a:ext cx="5542280" cy="33074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de-AT" sz="2400" u="sng" dirty="0" err="1">
                <a:effectLst/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de-AT" sz="2400" u="sng" dirty="0">
                <a:effectLst/>
                <a:latin typeface="Helvetica 45 Light"/>
                <a:ea typeface="Arial" panose="020B0604020202020204" pitchFamily="34" charset="0"/>
                <a:cs typeface="Arial" panose="020B0604020202020204" pitchFamily="34" charset="0"/>
              </a:rPr>
              <a:t> in Austria 2015</a:t>
            </a:r>
          </a:p>
        </p:txBody>
      </p:sp>
    </p:spTree>
    <p:extLst>
      <p:ext uri="{BB962C8B-B14F-4D97-AF65-F5344CB8AC3E}">
        <p14:creationId xmlns:p14="http://schemas.microsoft.com/office/powerpoint/2010/main" val="386911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Aim</a:t>
            </a:r>
            <a:r>
              <a:rPr lang="de-AT" dirty="0"/>
              <a:t> &amp; Research Questions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624022"/>
              </p:ext>
            </p:extLst>
          </p:nvPr>
        </p:nvGraphicFramePr>
        <p:xfrm>
          <a:off x="-756592" y="1700808"/>
          <a:ext cx="10369152" cy="460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74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Methodology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769450"/>
              </p:ext>
            </p:extLst>
          </p:nvPr>
        </p:nvGraphicFramePr>
        <p:xfrm>
          <a:off x="118294" y="534720"/>
          <a:ext cx="89074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6708130" y="3140968"/>
            <a:ext cx="2319188" cy="3096344"/>
            <a:chOff x="8766543" y="3306286"/>
            <a:chExt cx="2169042" cy="2381271"/>
          </a:xfrm>
          <a:solidFill>
            <a:schemeClr val="bg2">
              <a:lumMod val="90000"/>
            </a:schemeClr>
          </a:solidFill>
        </p:grpSpPr>
        <p:sp>
          <p:nvSpPr>
            <p:cNvPr id="6" name="Chevron 2"/>
            <p:cNvSpPr/>
            <p:nvPr/>
          </p:nvSpPr>
          <p:spPr>
            <a:xfrm>
              <a:off x="8766543" y="3306286"/>
              <a:ext cx="2169042" cy="552894"/>
            </a:xfrm>
            <a:prstGeom prst="chevr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  <a:latin typeface="Calisto MT" panose="02040603050505030304" pitchFamily="18" charset="0"/>
                </a:rPr>
                <a:t>Holiday </a:t>
              </a:r>
              <a:r>
                <a:rPr lang="de-AT" dirty="0" err="1">
                  <a:solidFill>
                    <a:schemeClr val="tx1"/>
                  </a:solidFill>
                  <a:latin typeface="Calisto MT" panose="02040603050505030304" pitchFamily="18" charset="0"/>
                </a:rPr>
                <a:t>Criteria</a:t>
              </a:r>
              <a:endParaRPr lang="de-AT" dirty="0">
                <a:solidFill>
                  <a:schemeClr val="tx1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7" name="Chevron 4"/>
            <p:cNvSpPr/>
            <p:nvPr/>
          </p:nvSpPr>
          <p:spPr>
            <a:xfrm>
              <a:off x="8766543" y="3949355"/>
              <a:ext cx="2169042" cy="531190"/>
            </a:xfrm>
            <a:prstGeom prst="chevr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dirty="0" err="1">
                  <a:solidFill>
                    <a:schemeClr val="tx1"/>
                  </a:solidFill>
                  <a:latin typeface="Calisto MT" panose="02040603050505030304" pitchFamily="18" charset="0"/>
                </a:rPr>
                <a:t>Leisure</a:t>
              </a:r>
              <a:r>
                <a:rPr lang="de-AT" dirty="0">
                  <a:solidFill>
                    <a:schemeClr val="tx1"/>
                  </a:solidFill>
                  <a:latin typeface="Calisto MT" panose="02040603050505030304" pitchFamily="18" charset="0"/>
                </a:rPr>
                <a:t> </a:t>
              </a:r>
              <a:r>
                <a:rPr lang="de-AT" dirty="0" err="1">
                  <a:solidFill>
                    <a:schemeClr val="tx1"/>
                  </a:solidFill>
                  <a:latin typeface="Calisto MT" panose="02040603050505030304" pitchFamily="18" charset="0"/>
                </a:rPr>
                <a:t>Activities</a:t>
              </a:r>
              <a:endParaRPr lang="de-AT" dirty="0">
                <a:solidFill>
                  <a:schemeClr val="tx1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8" name="Chevron 5"/>
            <p:cNvSpPr/>
            <p:nvPr/>
          </p:nvSpPr>
          <p:spPr>
            <a:xfrm>
              <a:off x="8766543" y="4569906"/>
              <a:ext cx="2169042" cy="514145"/>
            </a:xfrm>
            <a:prstGeom prst="chevr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dirty="0" err="1">
                  <a:solidFill>
                    <a:schemeClr val="tx1"/>
                  </a:solidFill>
                  <a:latin typeface="Calisto MT" panose="02040603050505030304" pitchFamily="18" charset="0"/>
                </a:rPr>
                <a:t>Weather</a:t>
              </a:r>
              <a:r>
                <a:rPr lang="de-AT" dirty="0">
                  <a:solidFill>
                    <a:schemeClr val="tx1"/>
                  </a:solidFill>
                  <a:latin typeface="Calisto MT" panose="02040603050505030304" pitchFamily="18" charset="0"/>
                </a:rPr>
                <a:t> </a:t>
              </a:r>
              <a:r>
                <a:rPr lang="de-AT" dirty="0" err="1">
                  <a:solidFill>
                    <a:schemeClr val="tx1"/>
                  </a:solidFill>
                  <a:latin typeface="Calisto MT" panose="02040603050505030304" pitchFamily="18" charset="0"/>
                </a:rPr>
                <a:t>Conditions</a:t>
              </a:r>
              <a:endParaRPr lang="de-AT" dirty="0">
                <a:solidFill>
                  <a:schemeClr val="tx1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8766543" y="5173412"/>
              <a:ext cx="2169042" cy="514145"/>
            </a:xfrm>
            <a:prstGeom prst="chevr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  <a:latin typeface="Calisto MT" panose="02040603050505030304" pitchFamily="18" charset="0"/>
                </a:rPr>
                <a:t>Level </a:t>
              </a:r>
              <a:r>
                <a:rPr lang="de-AT" dirty="0" err="1">
                  <a:solidFill>
                    <a:schemeClr val="tx1"/>
                  </a:solidFill>
                  <a:latin typeface="Calisto MT" panose="02040603050505030304" pitchFamily="18" charset="0"/>
                </a:rPr>
                <a:t>of</a:t>
              </a:r>
              <a:r>
                <a:rPr lang="de-AT" dirty="0">
                  <a:solidFill>
                    <a:schemeClr val="tx1"/>
                  </a:solidFill>
                  <a:latin typeface="Calisto MT" panose="02040603050505030304" pitchFamily="18" charset="0"/>
                </a:rPr>
                <a:t> </a:t>
              </a:r>
              <a:r>
                <a:rPr lang="de-AT" dirty="0" err="1">
                  <a:solidFill>
                    <a:schemeClr val="tx1"/>
                  </a:solidFill>
                  <a:latin typeface="Calisto MT" panose="02040603050505030304" pitchFamily="18" charset="0"/>
                </a:rPr>
                <a:t>Comfort</a:t>
              </a:r>
              <a:endParaRPr lang="de-AT" dirty="0">
                <a:solidFill>
                  <a:schemeClr val="tx1"/>
                </a:solidFill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22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Sample </a:t>
            </a:r>
            <a:r>
              <a:rPr lang="de-AT" dirty="0" err="1"/>
              <a:t>Overview</a:t>
            </a:r>
            <a:endParaRPr lang="de-AT" dirty="0"/>
          </a:p>
        </p:txBody>
      </p:sp>
      <p:graphicFrame>
        <p:nvGraphicFramePr>
          <p:cNvPr id="4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21188"/>
              </p:ext>
            </p:extLst>
          </p:nvPr>
        </p:nvGraphicFramePr>
        <p:xfrm>
          <a:off x="611560" y="1700808"/>
          <a:ext cx="7920880" cy="45797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7553">
                  <a:extLst>
                    <a:ext uri="{9D8B030D-6E8A-4147-A177-3AD203B41FA5}">
                      <a16:colId xmlns:a16="http://schemas.microsoft.com/office/drawing/2014/main" val="3989563159"/>
                    </a:ext>
                  </a:extLst>
                </a:gridCol>
                <a:gridCol w="2034287">
                  <a:extLst>
                    <a:ext uri="{9D8B030D-6E8A-4147-A177-3AD203B41FA5}">
                      <a16:colId xmlns:a16="http://schemas.microsoft.com/office/drawing/2014/main" val="2394198789"/>
                    </a:ext>
                  </a:extLst>
                </a:gridCol>
                <a:gridCol w="1542883">
                  <a:extLst>
                    <a:ext uri="{9D8B030D-6E8A-4147-A177-3AD203B41FA5}">
                      <a16:colId xmlns:a16="http://schemas.microsoft.com/office/drawing/2014/main" val="966574403"/>
                    </a:ext>
                  </a:extLst>
                </a:gridCol>
                <a:gridCol w="2826157">
                  <a:extLst>
                    <a:ext uri="{9D8B030D-6E8A-4147-A177-3AD203B41FA5}">
                      <a16:colId xmlns:a16="http://schemas.microsoft.com/office/drawing/2014/main" val="2576393112"/>
                    </a:ext>
                  </a:extLst>
                </a:gridCol>
              </a:tblGrid>
              <a:tr h="2341707">
                <a:tc>
                  <a:txBody>
                    <a:bodyPr/>
                    <a:lstStyle/>
                    <a:p>
                      <a:r>
                        <a:rPr lang="de-AT" sz="1100" b="1" dirty="0">
                          <a:latin typeface="Helvetica 45 Light"/>
                        </a:rPr>
                        <a:t>Total </a:t>
                      </a:r>
                      <a:r>
                        <a:rPr lang="de-AT" sz="1100" b="1" dirty="0" err="1">
                          <a:latin typeface="Helvetica 45 Light"/>
                        </a:rPr>
                        <a:t>number</a:t>
                      </a:r>
                      <a:r>
                        <a:rPr lang="de-AT" sz="1100" b="1" dirty="0">
                          <a:latin typeface="Helvetica 45 Light"/>
                        </a:rPr>
                        <a:t> </a:t>
                      </a:r>
                      <a:r>
                        <a:rPr lang="de-AT" sz="1100" b="1" dirty="0" err="1">
                          <a:latin typeface="Helvetica 45 Light"/>
                        </a:rPr>
                        <a:t>of</a:t>
                      </a:r>
                      <a:r>
                        <a:rPr lang="de-AT" sz="1100" b="1" dirty="0">
                          <a:latin typeface="Helvetica 45 Light"/>
                        </a:rPr>
                        <a:t> </a:t>
                      </a:r>
                      <a:r>
                        <a:rPr lang="de-AT" sz="1100" b="1" dirty="0" err="1">
                          <a:latin typeface="Helvetica 45 Light"/>
                        </a:rPr>
                        <a:t>responses</a:t>
                      </a:r>
                      <a:endParaRPr lang="de-AT" sz="1100" b="1" dirty="0">
                        <a:latin typeface="Helvetica 45 Ligh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 45 Light"/>
                        </a:rPr>
                        <a:t>118</a:t>
                      </a:r>
                      <a:r>
                        <a:rPr lang="de-AT" sz="1100" b="0" baseline="0" dirty="0">
                          <a:latin typeface="Helvetica 45 Light"/>
                        </a:rPr>
                        <a:t> </a:t>
                      </a:r>
                      <a:r>
                        <a:rPr lang="de-AT" sz="1100" b="0" baseline="0" dirty="0" err="1">
                          <a:latin typeface="Helvetica 45 Light"/>
                        </a:rPr>
                        <a:t>completed</a:t>
                      </a:r>
                      <a:r>
                        <a:rPr lang="de-AT" sz="1100" b="0" baseline="0" dirty="0">
                          <a:latin typeface="Helvetica 45 Light"/>
                        </a:rPr>
                        <a:t> </a:t>
                      </a:r>
                      <a:r>
                        <a:rPr lang="de-AT" sz="1100" b="0" baseline="0" dirty="0" err="1">
                          <a:latin typeface="Helvetica 45 Light"/>
                        </a:rPr>
                        <a:t>questionnaires</a:t>
                      </a:r>
                      <a:endParaRPr lang="de-AT" sz="1100" b="0" dirty="0">
                        <a:latin typeface="Helvetica 45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b="1" dirty="0">
                          <a:latin typeface="Helvetica 45 Light"/>
                        </a:rPr>
                        <a:t>Profession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b="0" u="none" dirty="0" err="1">
                          <a:latin typeface="Helvetica 45 Light"/>
                        </a:rPr>
                        <a:t>Employee</a:t>
                      </a:r>
                      <a:r>
                        <a:rPr lang="de-AT" sz="1100" b="0" u="none" dirty="0">
                          <a:latin typeface="Helvetica 45 Light"/>
                        </a:rPr>
                        <a:t>:                                   42.4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 </a:t>
                      </a:r>
                      <a:r>
                        <a:rPr lang="de-AT" sz="1100" b="0" u="none" dirty="0">
                          <a:latin typeface="Helvetica 45 Light"/>
                        </a:rPr>
                        <a:t>%</a:t>
                      </a:r>
                    </a:p>
                    <a:p>
                      <a:r>
                        <a:rPr lang="de-AT" sz="1100" b="0" u="none" dirty="0" err="1">
                          <a:latin typeface="Helvetica 45 Light"/>
                        </a:rPr>
                        <a:t>Self-employed</a:t>
                      </a:r>
                      <a:r>
                        <a:rPr lang="de-AT" sz="1100" b="0" u="none" dirty="0">
                          <a:latin typeface="Helvetica 45 Light"/>
                        </a:rPr>
                        <a:t>: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                            15.3 %</a:t>
                      </a:r>
                    </a:p>
                    <a:p>
                      <a:r>
                        <a:rPr lang="de-AT" sz="1100" b="0" u="none" baseline="0" dirty="0" err="1">
                          <a:latin typeface="Helvetica 45 Light"/>
                        </a:rPr>
                        <a:t>Retiree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:                                       12.7 %</a:t>
                      </a:r>
                    </a:p>
                    <a:p>
                      <a:r>
                        <a:rPr lang="de-AT" sz="1100" b="0" u="none" baseline="0" dirty="0">
                          <a:latin typeface="Helvetica 45 Light"/>
                        </a:rPr>
                        <a:t>Student:                                      12.7 %</a:t>
                      </a:r>
                    </a:p>
                    <a:p>
                      <a:r>
                        <a:rPr lang="de-AT" sz="1100" b="0" u="none" baseline="0" dirty="0">
                          <a:latin typeface="Helvetica 45 Light"/>
                        </a:rPr>
                        <a:t>Worker:                                         7.6 %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0" u="none" baseline="0" dirty="0" err="1">
                          <a:latin typeface="Helvetica 45 Light"/>
                        </a:rPr>
                        <a:t>Unemployed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/</a:t>
                      </a:r>
                      <a:r>
                        <a:rPr lang="de-AT" sz="1100" b="0" u="none" baseline="0" dirty="0" err="1">
                          <a:latin typeface="Helvetica 45 Light"/>
                        </a:rPr>
                        <a:t>Maternity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 </a:t>
                      </a:r>
                      <a:r>
                        <a:rPr lang="de-AT" sz="1100" b="0" u="none" baseline="0" dirty="0" err="1">
                          <a:latin typeface="Helvetica 45 Light"/>
                        </a:rPr>
                        <a:t>leave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:         5 %</a:t>
                      </a:r>
                    </a:p>
                    <a:p>
                      <a:r>
                        <a:rPr lang="de-AT" sz="1100" b="0" u="none" baseline="0" dirty="0">
                          <a:latin typeface="Helvetica 45 Light"/>
                        </a:rPr>
                        <a:t>Public </a:t>
                      </a:r>
                      <a:r>
                        <a:rPr lang="de-AT" sz="1100" b="0" u="none" baseline="0" dirty="0" err="1">
                          <a:latin typeface="Helvetica 45 Light"/>
                        </a:rPr>
                        <a:t>servant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:                              3.4 %</a:t>
                      </a:r>
                    </a:p>
                    <a:p>
                      <a:r>
                        <a:rPr lang="de-AT" sz="1100" b="0" u="none" baseline="0" dirty="0" err="1">
                          <a:latin typeface="Helvetica 45 Light"/>
                        </a:rPr>
                        <a:t>Apprentice</a:t>
                      </a:r>
                      <a:r>
                        <a:rPr lang="de-AT" sz="1100" b="0" u="none" baseline="0" dirty="0">
                          <a:latin typeface="Helvetica 45 Light"/>
                        </a:rPr>
                        <a:t>:                                   0.8 %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55155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de-AT" sz="1100" b="1" dirty="0">
                          <a:latin typeface="Helvetica 45 Light"/>
                        </a:rPr>
                        <a:t>Gender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dirty="0" err="1">
                          <a:latin typeface="Helvetica 45 Light"/>
                        </a:rPr>
                        <a:t>Female</a:t>
                      </a:r>
                      <a:r>
                        <a:rPr lang="de-AT" sz="1100" dirty="0">
                          <a:latin typeface="Helvetica 45 Light"/>
                        </a:rPr>
                        <a:t>:                   66 %</a:t>
                      </a:r>
                      <a:br>
                        <a:rPr lang="de-AT" sz="1100" dirty="0">
                          <a:latin typeface="Helvetica 45 Light"/>
                        </a:rPr>
                      </a:br>
                      <a:r>
                        <a:rPr lang="de-AT" sz="1100" dirty="0">
                          <a:latin typeface="Helvetica 45 Light"/>
                        </a:rPr>
                        <a:t>Male :           </a:t>
                      </a:r>
                      <a:r>
                        <a:rPr lang="de-AT" sz="1100" baseline="0" dirty="0">
                          <a:latin typeface="Helvetica 45 Light"/>
                        </a:rPr>
                        <a:t> </a:t>
                      </a:r>
                      <a:r>
                        <a:rPr lang="de-AT" sz="1100" dirty="0">
                          <a:latin typeface="Helvetica 45 Light"/>
                        </a:rPr>
                        <a:t>          44 %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dirty="0">
                          <a:latin typeface="Helvetica 45 Light"/>
                        </a:rPr>
                        <a:t>Travel Company</a:t>
                      </a:r>
                    </a:p>
                    <a:p>
                      <a:endParaRPr lang="de-AT" sz="1100" b="1" dirty="0">
                        <a:latin typeface="Helvetica 45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100" dirty="0">
                          <a:latin typeface="Helvetica 45 Light"/>
                        </a:rPr>
                        <a:t>Partner:                                       45.9</a:t>
                      </a:r>
                      <a:r>
                        <a:rPr lang="de-AT" sz="1100" baseline="0" dirty="0">
                          <a:latin typeface="Helvetica 45 Light"/>
                        </a:rPr>
                        <a:t> %</a:t>
                      </a:r>
                    </a:p>
                    <a:p>
                      <a:r>
                        <a:rPr lang="de-AT" sz="1100" baseline="0" dirty="0">
                          <a:latin typeface="Helvetica 45 Light"/>
                        </a:rPr>
                        <a:t>Family </a:t>
                      </a:r>
                      <a:r>
                        <a:rPr lang="de-AT" sz="1100" baseline="0" dirty="0" err="1">
                          <a:latin typeface="Helvetica 45 Light"/>
                        </a:rPr>
                        <a:t>and</a:t>
                      </a:r>
                      <a:r>
                        <a:rPr lang="de-AT" sz="1100" baseline="0" dirty="0">
                          <a:latin typeface="Helvetica 45 Light"/>
                        </a:rPr>
                        <a:t>/</a:t>
                      </a:r>
                      <a:r>
                        <a:rPr lang="de-AT" sz="1100" baseline="0" dirty="0" err="1">
                          <a:latin typeface="Helvetica 45 Light"/>
                        </a:rPr>
                        <a:t>or</a:t>
                      </a:r>
                      <a:r>
                        <a:rPr lang="de-AT" sz="1100" baseline="0" dirty="0">
                          <a:latin typeface="Helvetica 45 Light"/>
                        </a:rPr>
                        <a:t> Friends:               23.6 %</a:t>
                      </a:r>
                    </a:p>
                    <a:p>
                      <a:r>
                        <a:rPr lang="de-AT" sz="1100" baseline="0" dirty="0">
                          <a:latin typeface="Helvetica 45 Light"/>
                        </a:rPr>
                        <a:t>Child(</a:t>
                      </a:r>
                      <a:r>
                        <a:rPr lang="de-AT" sz="1100" baseline="0" dirty="0" err="1">
                          <a:latin typeface="Helvetica 45 Light"/>
                        </a:rPr>
                        <a:t>ren</a:t>
                      </a:r>
                      <a:r>
                        <a:rPr lang="de-AT" sz="1100" baseline="0" dirty="0">
                          <a:latin typeface="Helvetica 45 Light"/>
                        </a:rPr>
                        <a:t>):                                  16.9 %</a:t>
                      </a:r>
                    </a:p>
                    <a:p>
                      <a:r>
                        <a:rPr lang="de-AT" sz="1100" baseline="0" dirty="0" err="1">
                          <a:latin typeface="Helvetica 45 Light"/>
                        </a:rPr>
                        <a:t>Alone</a:t>
                      </a:r>
                      <a:r>
                        <a:rPr lang="de-AT" sz="1100" baseline="0" dirty="0">
                          <a:latin typeface="Helvetica 45 Light"/>
                        </a:rPr>
                        <a:t>:                                           8.8 %</a:t>
                      </a:r>
                    </a:p>
                    <a:p>
                      <a:r>
                        <a:rPr lang="de-AT" sz="1100" baseline="0" dirty="0">
                          <a:latin typeface="Helvetica 45 Light"/>
                        </a:rPr>
                        <a:t>Travel Group:                               4.7 %</a:t>
                      </a:r>
                      <a:endParaRPr lang="de-AT" sz="1100" dirty="0">
                        <a:latin typeface="Helvetica 45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7654745"/>
                  </a:ext>
                </a:extLst>
              </a:tr>
              <a:tr h="1417190">
                <a:tc>
                  <a:txBody>
                    <a:bodyPr/>
                    <a:lstStyle/>
                    <a:p>
                      <a:r>
                        <a:rPr lang="de-AT" sz="1100" b="1" dirty="0" err="1">
                          <a:latin typeface="Helvetica 45 Light"/>
                        </a:rPr>
                        <a:t>Nationality</a:t>
                      </a:r>
                      <a:endParaRPr lang="de-AT" sz="1100" b="1" dirty="0">
                        <a:latin typeface="Helvetica 45 Ligh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Austria:                56.8 %</a:t>
                      </a:r>
                      <a:endParaRPr lang="de-AT" sz="1100" u="none" kern="1200" dirty="0">
                        <a:solidFill>
                          <a:schemeClr val="tx1"/>
                        </a:solidFill>
                        <a:effectLst/>
                        <a:latin typeface="Helvetica 45 Light"/>
                        <a:ea typeface="+mn-ea"/>
                        <a:cs typeface="+mn-cs"/>
                      </a:endParaRPr>
                    </a:p>
                    <a:p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Germany:            31.4 %</a:t>
                      </a:r>
                      <a:endParaRPr lang="de-AT" sz="1100" u="none" kern="1200" dirty="0">
                        <a:solidFill>
                          <a:schemeClr val="tx1"/>
                        </a:solidFill>
                        <a:effectLst/>
                        <a:latin typeface="Helvetica 45 Light"/>
                        <a:ea typeface="+mn-ea"/>
                        <a:cs typeface="+mn-cs"/>
                      </a:endParaRPr>
                    </a:p>
                    <a:p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Other Country:    </a:t>
                      </a:r>
                      <a:r>
                        <a:rPr lang="en-GB" sz="1100" u="none" kern="1200" baseline="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5.1 %</a:t>
                      </a:r>
                      <a:endParaRPr lang="de-AT" sz="1100" u="none" kern="1200" dirty="0">
                        <a:solidFill>
                          <a:schemeClr val="tx1"/>
                        </a:solidFill>
                        <a:effectLst/>
                        <a:latin typeface="Helvetica 45 Light"/>
                        <a:ea typeface="+mn-ea"/>
                        <a:cs typeface="+mn-cs"/>
                      </a:endParaRPr>
                    </a:p>
                    <a:p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Netherlands:          2.5 %</a:t>
                      </a:r>
                      <a:endParaRPr lang="de-AT" sz="1100" u="none" kern="1200" dirty="0">
                        <a:solidFill>
                          <a:schemeClr val="tx1"/>
                        </a:solidFill>
                        <a:effectLst/>
                        <a:latin typeface="Helvetica 45 Light"/>
                        <a:ea typeface="+mn-ea"/>
                        <a:cs typeface="+mn-cs"/>
                      </a:endParaRPr>
                    </a:p>
                    <a:p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Italy:                       2.5 %</a:t>
                      </a:r>
                      <a:endParaRPr lang="de-AT" sz="1100" u="none" kern="1200" dirty="0">
                        <a:solidFill>
                          <a:schemeClr val="tx1"/>
                        </a:solidFill>
                        <a:effectLst/>
                        <a:latin typeface="Helvetica 45 Light"/>
                        <a:ea typeface="+mn-ea"/>
                        <a:cs typeface="+mn-cs"/>
                      </a:endParaRPr>
                    </a:p>
                    <a:p>
                      <a:r>
                        <a:rPr lang="en-GB" sz="1100" u="none" kern="1200" dirty="0">
                          <a:solidFill>
                            <a:schemeClr val="tx1"/>
                          </a:solidFill>
                          <a:effectLst/>
                          <a:latin typeface="Helvetica 45 Light"/>
                          <a:ea typeface="+mn-ea"/>
                          <a:cs typeface="+mn-cs"/>
                        </a:rPr>
                        <a:t>Switzerland:           1.7 %</a:t>
                      </a:r>
                      <a:endParaRPr lang="de-AT" sz="1100" u="none" dirty="0">
                        <a:latin typeface="Helvetica 45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de-AT" b="1" u="none" dirty="0">
                        <a:latin typeface="Calisto MT" panose="02040603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de-AT" u="none" dirty="0">
                        <a:latin typeface="Calisto MT" panose="02040603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00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44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Findings</a:t>
            </a:r>
            <a:endParaRPr lang="de-AT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4564" y="1522388"/>
            <a:ext cx="10153128" cy="48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Findings</a:t>
            </a:r>
            <a:endParaRPr lang="de-AT" dirty="0"/>
          </a:p>
        </p:txBody>
      </p:sp>
      <p:graphicFrame>
        <p:nvGraphicFramePr>
          <p:cNvPr id="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883384"/>
              </p:ext>
            </p:extLst>
          </p:nvPr>
        </p:nvGraphicFramePr>
        <p:xfrm>
          <a:off x="323528" y="2420888"/>
          <a:ext cx="8618240" cy="360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1711391"/>
            <a:ext cx="8618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2400" i="0" u="sng" strike="noStrike" cap="none" normalizeH="0" baseline="0" dirty="0">
                <a:ln>
                  <a:noFill/>
                </a:ln>
                <a:effectLst/>
                <a:latin typeface="Helvetica 45 Light"/>
                <a:ea typeface="Arial" panose="020B0604020202020204" pitchFamily="34" charset="0"/>
              </a:rPr>
              <a:t>Influence of Temperatures on Level of Comfort</a:t>
            </a:r>
            <a:r>
              <a:rPr kumimoji="0" lang="de-AT" altLang="de-DE" sz="1200" i="0" u="sng" strike="noStrike" cap="none" normalizeH="0" baseline="0" dirty="0">
                <a:ln>
                  <a:noFill/>
                </a:ln>
                <a:effectLst/>
                <a:latin typeface="Helvetica 45 Light"/>
              </a:rPr>
              <a:t> </a:t>
            </a:r>
            <a:endParaRPr kumimoji="0" lang="de-AT" altLang="de-DE" sz="3600" i="0" u="sng" strike="noStrike" cap="none" normalizeH="0" baseline="0" dirty="0">
              <a:ln>
                <a:noFill/>
              </a:ln>
              <a:effectLst/>
              <a:latin typeface="Helvetica 45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5973655"/>
            <a:ext cx="541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Helvetica 45 Light"/>
              </a:rPr>
              <a:t>Source: </a:t>
            </a:r>
            <a:r>
              <a:rPr lang="de-AT" sz="1400" dirty="0" err="1">
                <a:latin typeface="Helvetica 45 Light"/>
              </a:rPr>
              <a:t>by</a:t>
            </a:r>
            <a:r>
              <a:rPr lang="de-AT" sz="1400" dirty="0">
                <a:latin typeface="Helvetica 45 Light"/>
              </a:rPr>
              <a:t> </a:t>
            </a:r>
            <a:r>
              <a:rPr lang="de-AT" sz="1400" dirty="0" err="1">
                <a:latin typeface="Helvetica 45 Light"/>
              </a:rPr>
              <a:t>the</a:t>
            </a:r>
            <a:r>
              <a:rPr lang="de-AT" sz="1400" dirty="0">
                <a:latin typeface="Helvetica 45 Light"/>
              </a:rPr>
              <a:t> </a:t>
            </a:r>
            <a:r>
              <a:rPr lang="de-AT" sz="1400" dirty="0" err="1">
                <a:latin typeface="Helvetica 45 Light"/>
              </a:rPr>
              <a:t>author</a:t>
            </a:r>
            <a:endParaRPr lang="de-AT" sz="1400" dirty="0">
              <a:latin typeface="Helvetica 45 Ligh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4288" y="2318303"/>
            <a:ext cx="1777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latin typeface="Helvetica 45 Light"/>
              </a:rPr>
              <a:t>Basis: total (n=118) in %</a:t>
            </a:r>
          </a:p>
        </p:txBody>
      </p:sp>
    </p:spTree>
    <p:extLst>
      <p:ext uri="{BB962C8B-B14F-4D97-AF65-F5344CB8AC3E}">
        <p14:creationId xmlns:p14="http://schemas.microsoft.com/office/powerpoint/2010/main" val="256620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Findings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919573"/>
              </p:ext>
            </p:extLst>
          </p:nvPr>
        </p:nvGraphicFramePr>
        <p:xfrm>
          <a:off x="294750" y="2348880"/>
          <a:ext cx="8546232" cy="358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4750" y="1882594"/>
            <a:ext cx="8546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2400" i="0" u="sng" strike="noStrike" cap="none" normalizeH="0" baseline="0" dirty="0">
                <a:ln>
                  <a:noFill/>
                </a:ln>
                <a:effectLst/>
                <a:latin typeface="Helvetica 45 Light"/>
                <a:ea typeface="Arial" panose="020B0604020202020204" pitchFamily="34" charset="0"/>
              </a:rPr>
              <a:t>Adaption to higher Temperatures</a:t>
            </a:r>
            <a:r>
              <a:rPr kumimoji="0" lang="de-AT" altLang="de-DE" sz="1200" i="0" u="sng" strike="noStrike" cap="none" normalizeH="0" baseline="0" dirty="0">
                <a:ln>
                  <a:noFill/>
                </a:ln>
                <a:effectLst/>
                <a:latin typeface="Helvetica 45 Light"/>
              </a:rPr>
              <a:t> </a:t>
            </a:r>
            <a:endParaRPr kumimoji="0" lang="de-AT" altLang="de-DE" sz="3600" i="0" u="sng" strike="noStrike" cap="none" normalizeH="0" baseline="0" dirty="0">
              <a:ln>
                <a:noFill/>
              </a:ln>
              <a:effectLst/>
              <a:latin typeface="Helvetica 45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4750" y="5782415"/>
            <a:ext cx="5373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Helvetica 45 Light"/>
              </a:rPr>
              <a:t>Source: </a:t>
            </a:r>
            <a:r>
              <a:rPr lang="de-AT" sz="1400" dirty="0" err="1">
                <a:latin typeface="Helvetica 45 Light"/>
              </a:rPr>
              <a:t>by</a:t>
            </a:r>
            <a:r>
              <a:rPr lang="de-AT" sz="1400" dirty="0">
                <a:latin typeface="Helvetica 45 Light"/>
              </a:rPr>
              <a:t> </a:t>
            </a:r>
            <a:r>
              <a:rPr lang="de-AT" sz="1400" dirty="0" err="1">
                <a:latin typeface="Helvetica 45 Light"/>
              </a:rPr>
              <a:t>the</a:t>
            </a:r>
            <a:r>
              <a:rPr lang="de-AT" sz="1400" dirty="0">
                <a:latin typeface="Helvetica 45 Light"/>
              </a:rPr>
              <a:t> </a:t>
            </a:r>
            <a:r>
              <a:rPr lang="de-AT" sz="1400" dirty="0" err="1">
                <a:latin typeface="Helvetica 45 Light"/>
              </a:rPr>
              <a:t>author</a:t>
            </a:r>
            <a:endParaRPr lang="de-AT" sz="1400" dirty="0">
              <a:latin typeface="Helvetica 45 Ligh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33243" y="1825299"/>
            <a:ext cx="2505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latin typeface="Helvetica 45 Light"/>
              </a:rPr>
              <a:t>Basis: </a:t>
            </a:r>
            <a:r>
              <a:rPr lang="de-AT" sz="1100" dirty="0" err="1">
                <a:latin typeface="Helvetica 45 Light"/>
              </a:rPr>
              <a:t>tourists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who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experienced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hotter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temperatures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compared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to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previous</a:t>
            </a:r>
            <a:r>
              <a:rPr lang="de-AT" sz="1100" dirty="0">
                <a:latin typeface="Helvetica 45 Light"/>
              </a:rPr>
              <a:t> </a:t>
            </a:r>
            <a:r>
              <a:rPr lang="de-AT" sz="1100" dirty="0" err="1">
                <a:latin typeface="Helvetica 45 Light"/>
              </a:rPr>
              <a:t>visits</a:t>
            </a:r>
            <a:r>
              <a:rPr lang="de-AT" sz="1100" dirty="0">
                <a:latin typeface="Helvetica 45 Light"/>
              </a:rPr>
              <a:t>  (n=38) in %</a:t>
            </a:r>
          </a:p>
        </p:txBody>
      </p:sp>
    </p:spTree>
    <p:extLst>
      <p:ext uri="{BB962C8B-B14F-4D97-AF65-F5344CB8AC3E}">
        <p14:creationId xmlns:p14="http://schemas.microsoft.com/office/powerpoint/2010/main" val="357458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master_template_ISCONTOUR_2017</Template>
  <TotalTime>0</TotalTime>
  <Words>974</Words>
  <Application>Microsoft Office PowerPoint</Application>
  <PresentationFormat>Bildschirmpräsentation (4:3)</PresentationFormat>
  <Paragraphs>166</Paragraphs>
  <Slides>15</Slides>
  <Notes>5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Helvetica 45 Light</vt:lpstr>
      <vt:lpstr>Wingdings</vt:lpstr>
      <vt:lpstr>Arial</vt:lpstr>
      <vt:lpstr>Calisto MT</vt:lpstr>
      <vt:lpstr>ヒラギノ角ゴ Pro W3</vt:lpstr>
      <vt:lpstr>Larissa</vt:lpstr>
      <vt:lpstr>Boiling Summers –  a Threat for Alpine Regions?</vt:lpstr>
      <vt:lpstr>PowerPoint-Präsentation</vt:lpstr>
      <vt:lpstr>Research Problem</vt:lpstr>
      <vt:lpstr>Aim &amp; Research Questions</vt:lpstr>
      <vt:lpstr>Methodology</vt:lpstr>
      <vt:lpstr>Sample Overview</vt:lpstr>
      <vt:lpstr>Findings</vt:lpstr>
      <vt:lpstr>Findings</vt:lpstr>
      <vt:lpstr>Findings</vt:lpstr>
      <vt:lpstr>Findings</vt:lpstr>
      <vt:lpstr>Conclusion &amp; Recommendations</vt:lpstr>
      <vt:lpstr>PowerPoint-Präsentation</vt:lpstr>
      <vt:lpstr>Alternative Findings</vt:lpstr>
      <vt:lpstr>Literature</vt:lpstr>
      <vt:lpstr>Image Credits</vt:lpstr>
    </vt:vector>
  </TitlesOfParts>
  <Company>Fachhochschule Salzburg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Marcella Manzl</dc:creator>
  <cp:lastModifiedBy>Marcella Manzl</cp:lastModifiedBy>
  <cp:revision>16</cp:revision>
  <dcterms:created xsi:type="dcterms:W3CDTF">2017-03-18T18:22:58Z</dcterms:created>
  <dcterms:modified xsi:type="dcterms:W3CDTF">2017-05-15T16:54:58Z</dcterms:modified>
</cp:coreProperties>
</file>