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7" r:id="rId2"/>
    <p:sldId id="260" r:id="rId3"/>
    <p:sldId id="276" r:id="rId4"/>
    <p:sldId id="268" r:id="rId5"/>
    <p:sldId id="280" r:id="rId6"/>
    <p:sldId id="281" r:id="rId7"/>
    <p:sldId id="289" r:id="rId8"/>
    <p:sldId id="282" r:id="rId9"/>
    <p:sldId id="290" r:id="rId10"/>
    <p:sldId id="291" r:id="rId11"/>
    <p:sldId id="292" r:id="rId12"/>
    <p:sldId id="293" r:id="rId13"/>
    <p:sldId id="284" r:id="rId14"/>
    <p:sldId id="283" r:id="rId15"/>
    <p:sldId id="294" r:id="rId16"/>
    <p:sldId id="295" r:id="rId17"/>
    <p:sldId id="309" r:id="rId18"/>
    <p:sldId id="310" r:id="rId19"/>
    <p:sldId id="296" r:id="rId20"/>
    <p:sldId id="297" r:id="rId21"/>
    <p:sldId id="298" r:id="rId22"/>
    <p:sldId id="264" r:id="rId23"/>
    <p:sldId id="300" r:id="rId24"/>
    <p:sldId id="302" r:id="rId25"/>
    <p:sldId id="267" r:id="rId26"/>
    <p:sldId id="301" r:id="rId27"/>
    <p:sldId id="306" r:id="rId28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clrMru>
    <a:srgbClr val="990033"/>
    <a:srgbClr val="640033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>
        <p:scale>
          <a:sx n="80" d="100"/>
          <a:sy n="80" d="100"/>
        </p:scale>
        <p:origin x="-3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310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55632-BF34-42C7-9993-10537F1ECA52}" type="datetimeFigureOut">
              <a:rPr lang="de-DE" smtClean="0"/>
              <a:pPr/>
              <a:t>06.06.2016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52066-4AB3-418F-8ED6-956DCD09AE66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1359888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2291E8-A3B2-4AA3-8F9C-F18D953B760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147569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92C39-8BC7-4D6C-B471-84BC1A349728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500174"/>
            <a:ext cx="7772400" cy="471490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72FDD-24A7-4272-8E9E-74C655B8E2A5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1476380"/>
            <a:ext cx="1943100" cy="473870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476380"/>
            <a:ext cx="5676900" cy="473870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824E1-601A-462A-AF19-1D2622A19A70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FFE50-300C-43BC-87AA-BB9A66A05B56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714741"/>
            <a:ext cx="7772400" cy="20002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21455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92456-3859-4301-9A06-B395F484B319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7BE6D-6C14-4ADF-9DD2-3DAB3CB525FD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8736"/>
            <a:ext cx="4040188" cy="7461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285991"/>
            <a:ext cx="4040188" cy="38401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428736"/>
            <a:ext cx="4041775" cy="7461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285991"/>
            <a:ext cx="4041775" cy="38401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6ED18-9F19-45B6-99BE-FF7B0FF24728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4267200" cy="762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38FEE-CBF9-453D-A54B-9C8A6133C25E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A6201-6C0A-45C0-A20A-D4D777C995B7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0034" y="150017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500174"/>
            <a:ext cx="5111750" cy="46259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0034" y="2786058"/>
            <a:ext cx="3000396" cy="33401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B1E1C2-E546-492B-8821-8AD9A253B40C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500173"/>
            <a:ext cx="5486400" cy="32274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8F788-D136-4C63-A341-553C0FC0B54A}" type="slidenum">
              <a:rPr lang="de-DE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426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</a:t>
            </a:r>
            <a:br>
              <a:rPr lang="de-DE" dirty="0" smtClean="0"/>
            </a:br>
            <a:r>
              <a:rPr lang="de-DE" dirty="0" smtClean="0"/>
              <a:t>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28" name="Rectangle 4"/>
          <p:cNvSpPr>
            <a:spLocks noGrp="1" noChangeAspect="1" noChangeArrowheads="1"/>
          </p:cNvSpPr>
          <p:nvPr>
            <p:ph type="dt" sz="half" idx="2"/>
          </p:nvPr>
        </p:nvSpPr>
        <p:spPr bwMode="auto">
          <a:xfrm>
            <a:off x="685800" y="6553200"/>
            <a:ext cx="22669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spect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34480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29400"/>
            <a:ext cx="990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4CFF933-4CCF-400C-B85E-213ACAFF80D4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rgbClr val="99003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bg2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/>
          <a:lstStyle/>
          <a:p>
            <a:pPr algn="ctr"/>
            <a:r>
              <a:rPr lang="en-GB" sz="3200" b="1" dirty="0" smtClean="0"/>
              <a:t>Generation Y‘s perception of destination websites: The example of Visit London by means of eye tracking</a:t>
            </a:r>
            <a:endParaRPr lang="de-DE" sz="32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1368152"/>
          </a:xfrm>
        </p:spPr>
        <p:txBody>
          <a:bodyPr/>
          <a:lstStyle/>
          <a:p>
            <a:r>
              <a:rPr lang="de-AT" sz="2400" dirty="0" smtClean="0">
                <a:solidFill>
                  <a:schemeClr val="tx1"/>
                </a:solidFill>
              </a:rPr>
              <a:t>Rebecca Wahler, MA</a:t>
            </a:r>
          </a:p>
          <a:p>
            <a:r>
              <a:rPr lang="de-AT" sz="2400" dirty="0" smtClean="0">
                <a:solidFill>
                  <a:schemeClr val="tx1"/>
                </a:solidFill>
              </a:rPr>
              <a:t> MCI – Management Center Innsbruck</a:t>
            </a:r>
          </a:p>
          <a:p>
            <a:r>
              <a:rPr lang="de-AT" sz="2400" dirty="0" smtClean="0">
                <a:solidFill>
                  <a:schemeClr val="tx1"/>
                </a:solidFill>
              </a:rPr>
              <a:t> Austria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11760" y="6450387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 smtClean="0">
                <a:solidFill>
                  <a:srgbClr val="990033"/>
                </a:solidFill>
              </a:rPr>
              <a:t>www.tourism-student-conference.com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2400" y="4293096"/>
            <a:ext cx="7200000" cy="207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85858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r>
              <a:rPr lang="de-AT" dirty="0" smtClean="0">
                <a:solidFill>
                  <a:srgbClr val="FFC000"/>
                </a:solidFill>
              </a:rPr>
              <a:t>2 LITERATURE REVIEW</a:t>
            </a:r>
            <a:endParaRPr lang="de-AT" dirty="0">
              <a:solidFill>
                <a:srgbClr val="FFC000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ieren 14"/>
          <p:cNvGrpSpPr/>
          <p:nvPr/>
        </p:nvGrpSpPr>
        <p:grpSpPr>
          <a:xfrm>
            <a:off x="720357" y="5373217"/>
            <a:ext cx="7703286" cy="1008111"/>
            <a:chOff x="720357" y="5373217"/>
            <a:chExt cx="7703286" cy="1008111"/>
          </a:xfrm>
        </p:grpSpPr>
        <p:pic>
          <p:nvPicPr>
            <p:cNvPr id="13" name="Inhaltsplatzhalter 9" descr="ISCONT BILD 2.PNG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t="21407" b="61697"/>
            <a:stretch>
              <a:fillRect/>
            </a:stretch>
          </p:blipFill>
          <p:spPr bwMode="auto">
            <a:xfrm>
              <a:off x="720357" y="5445224"/>
              <a:ext cx="7703286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Inhaltsplatzhalter 9" descr="ISCONT BILD 2.PNG"/>
            <p:cNvPicPr>
              <a:picLocks noChangeAspect="1"/>
            </p:cNvPicPr>
            <p:nvPr/>
          </p:nvPicPr>
          <p:blipFill>
            <a:blip r:embed="rId4" cstate="print"/>
            <a:srcRect b="98700"/>
            <a:stretch>
              <a:fillRect/>
            </a:stretch>
          </p:blipFill>
          <p:spPr bwMode="auto">
            <a:xfrm>
              <a:off x="756424" y="5373217"/>
              <a:ext cx="7632000" cy="71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l="57021" t="24006" r="25218" b="64296"/>
          <a:stretch>
            <a:fillRect/>
          </a:stretch>
        </p:blipFill>
        <p:spPr bwMode="auto">
          <a:xfrm>
            <a:off x="5148064" y="5589240"/>
            <a:ext cx="1368152" cy="64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21407" r="92999" b="61697"/>
          <a:stretch>
            <a:fillRect/>
          </a:stretch>
        </p:blipFill>
        <p:spPr bwMode="auto">
          <a:xfrm>
            <a:off x="720357" y="5445224"/>
            <a:ext cx="53927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l="98614" t="21407" r="-483" b="61697"/>
          <a:stretch>
            <a:fillRect/>
          </a:stretch>
        </p:blipFill>
        <p:spPr bwMode="auto">
          <a:xfrm>
            <a:off x="8316416" y="5445224"/>
            <a:ext cx="14401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14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sp>
        <p:nvSpPr>
          <p:cNvPr id="18" name="Inhaltsplatzhalter 4"/>
          <p:cNvSpPr txBox="1">
            <a:spLocks/>
          </p:cNvSpPr>
          <p:nvPr/>
        </p:nvSpPr>
        <p:spPr bwMode="auto">
          <a:xfrm>
            <a:off x="755576" y="16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Aft>
                <a:spcPts val="1200"/>
              </a:spcAft>
            </a:pPr>
            <a:r>
              <a:rPr lang="de-DE" sz="2000" b="1" dirty="0" err="1" smtClean="0"/>
              <a:t>Percpetion</a:t>
            </a:r>
            <a:r>
              <a:rPr lang="de-DE" sz="2000" b="1" dirty="0" smtClean="0"/>
              <a:t> of Quality</a:t>
            </a:r>
          </a:p>
          <a:p>
            <a:pPr marL="457200" indent="-457200">
              <a:spcAft>
                <a:spcPts val="1200"/>
              </a:spcAft>
            </a:pPr>
            <a:endParaRPr lang="de-DE" sz="2000" b="1" dirty="0" smtClean="0"/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/>
              <a:t>Every customer perceives quality in an individual and different way. </a:t>
            </a:r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/>
              <a:t>It is impossible to develop a standardized catalogue of criteria in order to evaluate the efficiency of a website in terms of </a:t>
            </a:r>
            <a:r>
              <a:rPr lang="en-GB" sz="2000" i="1" dirty="0" smtClean="0"/>
              <a:t>one size fits all</a:t>
            </a:r>
            <a:r>
              <a:rPr lang="en-GB" sz="2000" dirty="0" smtClean="0"/>
              <a:t>. </a:t>
            </a:r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/>
              <a:t>Quality indicators are rated differently depending on the sector or industry (Woodside et al., 2011)</a:t>
            </a:r>
            <a:endParaRPr lang="en-GB" sz="20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r>
              <a:rPr lang="de-AT" dirty="0" smtClean="0">
                <a:solidFill>
                  <a:srgbClr val="FFC000"/>
                </a:solidFill>
              </a:rPr>
              <a:t>2 LITERATURE REVIEW</a:t>
            </a:r>
            <a:endParaRPr lang="de-AT" dirty="0">
              <a:solidFill>
                <a:srgbClr val="FFC000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ieren 14"/>
          <p:cNvGrpSpPr/>
          <p:nvPr/>
        </p:nvGrpSpPr>
        <p:grpSpPr>
          <a:xfrm>
            <a:off x="720357" y="5373217"/>
            <a:ext cx="7703286" cy="1008111"/>
            <a:chOff x="720357" y="5373217"/>
            <a:chExt cx="7703286" cy="1008111"/>
          </a:xfrm>
        </p:grpSpPr>
        <p:pic>
          <p:nvPicPr>
            <p:cNvPr id="13" name="Inhaltsplatzhalter 9" descr="ISCONT BILD 2.PNG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t="21407" b="61697"/>
            <a:stretch>
              <a:fillRect/>
            </a:stretch>
          </p:blipFill>
          <p:spPr bwMode="auto">
            <a:xfrm>
              <a:off x="720357" y="5445224"/>
              <a:ext cx="7703286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Inhaltsplatzhalter 9" descr="ISCONT BILD 2.PNG"/>
            <p:cNvPicPr>
              <a:picLocks noChangeAspect="1"/>
            </p:cNvPicPr>
            <p:nvPr/>
          </p:nvPicPr>
          <p:blipFill>
            <a:blip r:embed="rId4" cstate="print"/>
            <a:srcRect b="98700"/>
            <a:stretch>
              <a:fillRect/>
            </a:stretch>
          </p:blipFill>
          <p:spPr bwMode="auto">
            <a:xfrm>
              <a:off x="756424" y="5373217"/>
              <a:ext cx="7632000" cy="71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l="77587" t="24006" r="4652" b="64296"/>
          <a:stretch>
            <a:fillRect/>
          </a:stretch>
        </p:blipFill>
        <p:spPr bwMode="auto">
          <a:xfrm>
            <a:off x="6732240" y="5589240"/>
            <a:ext cx="1368152" cy="64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21407" r="92999" b="61697"/>
          <a:stretch>
            <a:fillRect/>
          </a:stretch>
        </p:blipFill>
        <p:spPr bwMode="auto">
          <a:xfrm>
            <a:off x="720357" y="5445224"/>
            <a:ext cx="53927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l="98614" t="21407" r="-483" b="61697"/>
          <a:stretch>
            <a:fillRect/>
          </a:stretch>
        </p:blipFill>
        <p:spPr bwMode="auto">
          <a:xfrm>
            <a:off x="8316416" y="5445224"/>
            <a:ext cx="14401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14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sp>
        <p:nvSpPr>
          <p:cNvPr id="17" name="Inhaltsplatzhalter 4"/>
          <p:cNvSpPr txBox="1">
            <a:spLocks/>
          </p:cNvSpPr>
          <p:nvPr/>
        </p:nvSpPr>
        <p:spPr bwMode="auto">
          <a:xfrm>
            <a:off x="755576" y="16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Aft>
                <a:spcPts val="1200"/>
              </a:spcAft>
            </a:pPr>
            <a:r>
              <a:rPr lang="de-DE" sz="2000" b="1" dirty="0" smtClean="0"/>
              <a:t>Generation Y</a:t>
            </a:r>
          </a:p>
          <a:p>
            <a:pPr marL="457200" indent="-457200">
              <a:spcAft>
                <a:spcPts val="1200"/>
              </a:spcAft>
            </a:pPr>
            <a:endParaRPr lang="de-DE" sz="2000" b="1" dirty="0" smtClean="0"/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de-DE" sz="2000" dirty="0" err="1" smtClean="0">
                <a:latin typeface="Univers" pitchFamily="34" charset="0"/>
              </a:rPr>
              <a:t>Owing</a:t>
            </a:r>
            <a:r>
              <a:rPr lang="de-DE" sz="2000" dirty="0" smtClean="0">
                <a:latin typeface="Univers" pitchFamily="34" charset="0"/>
              </a:rPr>
              <a:t> to </a:t>
            </a:r>
            <a:r>
              <a:rPr lang="de-DE" sz="2000" dirty="0" err="1" smtClean="0">
                <a:latin typeface="Univers" pitchFamily="34" charset="0"/>
              </a:rPr>
              <a:t>its</a:t>
            </a:r>
            <a:r>
              <a:rPr lang="de-DE" sz="2000" dirty="0" smtClean="0">
                <a:latin typeface="Univers" pitchFamily="34" charset="0"/>
              </a:rPr>
              <a:t> </a:t>
            </a:r>
            <a:r>
              <a:rPr lang="de-DE" sz="2000" dirty="0" err="1" smtClean="0">
                <a:latin typeface="Univers" pitchFamily="34" charset="0"/>
              </a:rPr>
              <a:t>broad</a:t>
            </a:r>
            <a:r>
              <a:rPr lang="de-DE" sz="2000" dirty="0" smtClean="0">
                <a:latin typeface="Univers" pitchFamily="34" charset="0"/>
              </a:rPr>
              <a:t> </a:t>
            </a:r>
            <a:r>
              <a:rPr lang="de-DE" sz="2000" dirty="0" err="1" smtClean="0">
                <a:latin typeface="Univers" pitchFamily="34" charset="0"/>
              </a:rPr>
              <a:t>technological</a:t>
            </a:r>
            <a:r>
              <a:rPr lang="de-DE" sz="2000" dirty="0" smtClean="0">
                <a:latin typeface="Univers" pitchFamily="34" charset="0"/>
              </a:rPr>
              <a:t> </a:t>
            </a:r>
            <a:r>
              <a:rPr lang="de-DE" sz="2000" dirty="0" err="1" smtClean="0">
                <a:latin typeface="Univers" pitchFamily="34" charset="0"/>
              </a:rPr>
              <a:t>know-how</a:t>
            </a:r>
            <a:r>
              <a:rPr lang="de-DE" sz="2000" dirty="0" smtClean="0">
                <a:latin typeface="Univers" pitchFamily="34" charset="0"/>
              </a:rPr>
              <a:t> Generation Y </a:t>
            </a:r>
            <a:r>
              <a:rPr lang="de-DE" sz="2000" dirty="0" err="1" smtClean="0">
                <a:latin typeface="Univers" pitchFamily="34" charset="0"/>
              </a:rPr>
              <a:t>has</a:t>
            </a:r>
            <a:r>
              <a:rPr lang="de-DE" sz="2000" dirty="0" smtClean="0">
                <a:latin typeface="Univers" pitchFamily="34" charset="0"/>
              </a:rPr>
              <a:t> </a:t>
            </a:r>
            <a:r>
              <a:rPr lang="de-DE" sz="2000" dirty="0" err="1" smtClean="0">
                <a:latin typeface="Univers" pitchFamily="34" charset="0"/>
              </a:rPr>
              <a:t>high</a:t>
            </a:r>
            <a:r>
              <a:rPr lang="de-DE" sz="2000" dirty="0" smtClean="0">
                <a:latin typeface="Univers" pitchFamily="34" charset="0"/>
              </a:rPr>
              <a:t> </a:t>
            </a:r>
            <a:r>
              <a:rPr lang="de-DE" sz="2000" dirty="0" err="1" smtClean="0">
                <a:latin typeface="Univers" pitchFamily="34" charset="0"/>
              </a:rPr>
              <a:t>expectations</a:t>
            </a:r>
            <a:r>
              <a:rPr lang="de-DE" sz="2000" dirty="0" smtClean="0">
                <a:latin typeface="Univers" pitchFamily="34" charset="0"/>
              </a:rPr>
              <a:t> </a:t>
            </a:r>
            <a:r>
              <a:rPr lang="de-DE" sz="2000" dirty="0" err="1" smtClean="0">
                <a:latin typeface="Univers" pitchFamily="34" charset="0"/>
              </a:rPr>
              <a:t>towards</a:t>
            </a:r>
            <a:r>
              <a:rPr lang="de-DE" sz="2000" dirty="0" smtClean="0">
                <a:latin typeface="Univers" pitchFamily="34" charset="0"/>
              </a:rPr>
              <a:t> </a:t>
            </a:r>
            <a:r>
              <a:rPr lang="de-DE" sz="2000" dirty="0" err="1" smtClean="0">
                <a:latin typeface="Univers" pitchFamily="34" charset="0"/>
              </a:rPr>
              <a:t>websites</a:t>
            </a:r>
            <a:r>
              <a:rPr lang="de-DE" sz="2000" dirty="0" smtClean="0">
                <a:latin typeface="Univers" pitchFamily="34" charset="0"/>
              </a:rPr>
              <a:t> (</a:t>
            </a:r>
            <a:r>
              <a:rPr lang="de-DE" sz="2000" dirty="0" err="1" smtClean="0">
                <a:latin typeface="Univers" pitchFamily="34" charset="0"/>
              </a:rPr>
              <a:t>Tractinsky</a:t>
            </a:r>
            <a:r>
              <a:rPr lang="de-DE" sz="2000" dirty="0" smtClean="0">
                <a:latin typeface="Univers" pitchFamily="34" charset="0"/>
              </a:rPr>
              <a:t>, 2015; Djamasbi et al., 2010).</a:t>
            </a:r>
            <a:endParaRPr lang="en-GB" sz="20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r>
              <a:rPr lang="de-AT" dirty="0" smtClean="0">
                <a:solidFill>
                  <a:srgbClr val="FFC000"/>
                </a:solidFill>
              </a:rPr>
              <a:t>3 HYPOTHESES</a:t>
            </a:r>
            <a:endParaRPr lang="de-AT" dirty="0">
              <a:solidFill>
                <a:srgbClr val="FFC000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39603" b="53899"/>
          <a:stretch>
            <a:fillRect/>
          </a:stretch>
        </p:blipFill>
        <p:spPr bwMode="auto">
          <a:xfrm>
            <a:off x="757146" y="6021288"/>
            <a:ext cx="770328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b="98700"/>
          <a:stretch>
            <a:fillRect/>
          </a:stretch>
        </p:blipFill>
        <p:spPr bwMode="auto">
          <a:xfrm>
            <a:off x="756424" y="5949947"/>
            <a:ext cx="7632000" cy="7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feld 17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sp>
        <p:nvSpPr>
          <p:cNvPr id="21" name="Inhaltsplatzhalter 4"/>
          <p:cNvSpPr txBox="1">
            <a:spLocks/>
          </p:cNvSpPr>
          <p:nvPr/>
        </p:nvSpPr>
        <p:spPr bwMode="auto">
          <a:xfrm>
            <a:off x="688032" y="16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 smtClean="0"/>
              <a:t>Pictures score the highest fixation count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 smtClean="0"/>
              <a:t>Pictures of famous people receive the highest attention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 smtClean="0"/>
              <a:t>Social Media is perceived as an important element within the first impression</a:t>
            </a:r>
            <a:endParaRPr lang="de-DE" sz="2000" dirty="0" smtClean="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 smtClean="0"/>
              <a:t>Destination websites are rather seen as a platform for information than for booking intentions</a:t>
            </a:r>
            <a:endParaRPr lang="de-DE" sz="2000" dirty="0" smtClean="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 smtClean="0"/>
              <a:t>During the phase of first impression website elements embedded in lower parts of a website are not perceived</a:t>
            </a:r>
            <a:endParaRPr lang="de-DE" sz="2000" dirty="0" smtClean="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 smtClean="0"/>
              <a:t>Differences in the perception of destination websites exist between men and women within the first impressions</a:t>
            </a:r>
            <a:endParaRPr lang="de-DE" sz="2000" dirty="0" smtClean="0"/>
          </a:p>
          <a:p>
            <a:pPr marL="457200" indent="-457200">
              <a:buNone/>
            </a:pPr>
            <a:endParaRPr lang="en-GB" sz="20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10" name="Inhaltsplatzhalter 9" descr="ISCONT BILD 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0357" y="658800"/>
            <a:ext cx="7703286" cy="5540400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 descr="ISCONT BILD 2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0357" y="658800"/>
            <a:ext cx="7703286" cy="5540400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nhaltsplatzhalter 9" descr="ISCONT BILD 2.PNG"/>
          <p:cNvPicPr>
            <a:picLocks noChangeAspect="1"/>
          </p:cNvPicPr>
          <p:nvPr/>
        </p:nvPicPr>
        <p:blipFill>
          <a:blip r:embed="rId2" cstate="print"/>
          <a:srcRect t="47401" b="611"/>
          <a:stretch>
            <a:fillRect/>
          </a:stretch>
        </p:blipFill>
        <p:spPr bwMode="auto">
          <a:xfrm>
            <a:off x="720357" y="3284984"/>
            <a:ext cx="770328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13" name="Grafik 12" descr="Visit London Startseit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476672"/>
            <a:ext cx="2972138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48701" r="457" b="38302"/>
          <a:stretch>
            <a:fillRect/>
          </a:stretch>
        </p:blipFill>
        <p:spPr bwMode="auto">
          <a:xfrm>
            <a:off x="720357" y="5661248"/>
            <a:ext cx="766806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65597" r="97196" b="26604"/>
          <a:stretch>
            <a:fillRect/>
          </a:stretch>
        </p:blipFill>
        <p:spPr bwMode="auto">
          <a:xfrm>
            <a:off x="899592" y="5877272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nhaltsplatzhalter 9" descr="ISCONT BILD 2.PNG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7001" t="50000" r="1392" b="38302"/>
          <a:stretch>
            <a:fillRect/>
          </a:stretch>
        </p:blipFill>
        <p:spPr bwMode="auto">
          <a:xfrm>
            <a:off x="1259632" y="5733256"/>
            <a:ext cx="705678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l="14479" t="52600" r="66825" b="39602"/>
          <a:stretch>
            <a:fillRect/>
          </a:stretch>
        </p:blipFill>
        <p:spPr bwMode="auto">
          <a:xfrm>
            <a:off x="1835696" y="5877272"/>
            <a:ext cx="1440160" cy="43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4 EMPIRICAL STUDY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18" name="Inhaltsplatzhalter 4"/>
          <p:cNvSpPr>
            <a:spLocks noGrp="1"/>
          </p:cNvSpPr>
          <p:nvPr>
            <p:ph idx="1"/>
          </p:nvPr>
        </p:nvSpPr>
        <p:spPr>
          <a:xfrm>
            <a:off x="685800" y="16288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GB" sz="2000" b="1" dirty="0" smtClean="0">
                <a:solidFill>
                  <a:schemeClr val="tx1"/>
                </a:solidFill>
              </a:rPr>
              <a:t>Pre-Questionnaire</a:t>
            </a:r>
          </a:p>
          <a:p>
            <a:pPr>
              <a:buNone/>
            </a:pPr>
            <a:r>
              <a:rPr lang="en-GB" sz="2000" u="sng" dirty="0" smtClean="0">
                <a:solidFill>
                  <a:schemeClr val="tx1"/>
                </a:solidFill>
              </a:rPr>
              <a:t>Description: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Composed of </a:t>
            </a:r>
            <a:r>
              <a:rPr lang="en-GB" sz="1800" b="1" dirty="0" smtClean="0">
                <a:solidFill>
                  <a:schemeClr val="tx1"/>
                </a:solidFill>
              </a:rPr>
              <a:t>closed questions </a:t>
            </a:r>
            <a:r>
              <a:rPr lang="en-GB" sz="1800" dirty="0" smtClean="0">
                <a:solidFill>
                  <a:schemeClr val="tx1"/>
                </a:solidFill>
              </a:rPr>
              <a:t>(</a:t>
            </a:r>
            <a:r>
              <a:rPr lang="en-GB" sz="1800" b="1" dirty="0" smtClean="0">
                <a:solidFill>
                  <a:schemeClr val="tx1"/>
                </a:solidFill>
              </a:rPr>
              <a:t>7-point Likert scale</a:t>
            </a:r>
            <a:r>
              <a:rPr lang="en-GB" sz="1800" dirty="0" smtClean="0">
                <a:solidFill>
                  <a:schemeClr val="tx1"/>
                </a:solidFill>
              </a:rPr>
              <a:t>). 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Ten stage </a:t>
            </a:r>
            <a:r>
              <a:rPr lang="en-GB" sz="1800" b="1" dirty="0" smtClean="0">
                <a:solidFill>
                  <a:schemeClr val="tx1"/>
                </a:solidFill>
              </a:rPr>
              <a:t>ranking system </a:t>
            </a:r>
            <a:r>
              <a:rPr lang="en-GB" sz="1800" dirty="0" smtClean="0">
                <a:solidFill>
                  <a:schemeClr val="tx1"/>
                </a:solidFill>
              </a:rPr>
              <a:t>for different website elements.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Short </a:t>
            </a:r>
            <a:r>
              <a:rPr lang="en-GB" sz="1800" b="1" dirty="0" smtClean="0">
                <a:solidFill>
                  <a:schemeClr val="tx1"/>
                </a:solidFill>
              </a:rPr>
              <a:t>scenario description </a:t>
            </a:r>
            <a:r>
              <a:rPr lang="en-GB" sz="1800" dirty="0" smtClean="0">
                <a:solidFill>
                  <a:schemeClr val="tx1"/>
                </a:solidFill>
              </a:rPr>
              <a:t>of an upcoming holiday in London was presented (</a:t>
            </a:r>
            <a:r>
              <a:rPr lang="en-GB" sz="1800" dirty="0" smtClean="0">
                <a:solidFill>
                  <a:schemeClr val="tx1"/>
                </a:solidFill>
                <a:sym typeface="Wingdings" pitchFamily="2" charset="2"/>
              </a:rPr>
              <a:t>expectations).</a:t>
            </a:r>
            <a:endParaRPr lang="en-GB" sz="1800" u="sng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GB" sz="2000" u="sng" dirty="0" smtClean="0">
                <a:solidFill>
                  <a:schemeClr val="tx1"/>
                </a:solidFill>
              </a:rPr>
              <a:t>Objectives: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Get to know the subjects and their </a:t>
            </a:r>
            <a:r>
              <a:rPr lang="en-GB" sz="1800" b="1" dirty="0" smtClean="0">
                <a:solidFill>
                  <a:schemeClr val="tx1"/>
                </a:solidFill>
              </a:rPr>
              <a:t>interests</a:t>
            </a:r>
            <a:r>
              <a:rPr lang="en-GB" sz="1800" dirty="0" smtClean="0">
                <a:solidFill>
                  <a:schemeClr val="tx1"/>
                </a:solidFill>
              </a:rPr>
              <a:t> better.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Collect </a:t>
            </a:r>
            <a:r>
              <a:rPr lang="en-GB" sz="1800" b="1" dirty="0" smtClean="0">
                <a:solidFill>
                  <a:schemeClr val="tx1"/>
                </a:solidFill>
              </a:rPr>
              <a:t>demographic information </a:t>
            </a:r>
            <a:r>
              <a:rPr lang="en-GB" sz="1800" dirty="0" smtClean="0">
                <a:solidFill>
                  <a:schemeClr val="tx1"/>
                </a:solidFill>
              </a:rPr>
              <a:t>as well as data regarding </a:t>
            </a:r>
            <a:r>
              <a:rPr lang="en-GB" sz="1800" b="1" dirty="0" smtClean="0">
                <a:solidFill>
                  <a:schemeClr val="tx1"/>
                </a:solidFill>
              </a:rPr>
              <a:t>past behaviour </a:t>
            </a:r>
            <a:r>
              <a:rPr lang="en-GB" sz="18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Find out which </a:t>
            </a:r>
            <a:r>
              <a:rPr lang="en-GB" sz="1800" b="1" dirty="0" smtClean="0">
                <a:solidFill>
                  <a:schemeClr val="tx1"/>
                </a:solidFill>
              </a:rPr>
              <a:t>website elements </a:t>
            </a:r>
            <a:r>
              <a:rPr lang="en-GB" sz="1800" dirty="0" smtClean="0">
                <a:solidFill>
                  <a:schemeClr val="tx1"/>
                </a:solidFill>
              </a:rPr>
              <a:t>are </a:t>
            </a:r>
            <a:r>
              <a:rPr lang="en-GB" sz="1800" b="1" dirty="0" smtClean="0">
                <a:solidFill>
                  <a:schemeClr val="tx1"/>
                </a:solidFill>
              </a:rPr>
              <a:t>expected</a:t>
            </a:r>
            <a:r>
              <a:rPr lang="en-GB" sz="1800" dirty="0" smtClean="0">
                <a:solidFill>
                  <a:schemeClr val="tx1"/>
                </a:solidFill>
              </a:rPr>
              <a:t>. </a:t>
            </a:r>
            <a:endParaRPr lang="en-GB" sz="1800" u="sng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GB" sz="2000" u="sng" dirty="0">
              <a:solidFill>
                <a:schemeClr val="tx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48701" r="457" b="38302"/>
          <a:stretch>
            <a:fillRect/>
          </a:stretch>
        </p:blipFill>
        <p:spPr bwMode="auto">
          <a:xfrm>
            <a:off x="720357" y="5661248"/>
            <a:ext cx="766806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65597" r="97196" b="26604"/>
          <a:stretch>
            <a:fillRect/>
          </a:stretch>
        </p:blipFill>
        <p:spPr bwMode="auto">
          <a:xfrm>
            <a:off x="899592" y="5877272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nhaltsplatzhalter 9" descr="ISCONT BILD 2.PNG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7001" t="50000" r="1392" b="38302"/>
          <a:stretch>
            <a:fillRect/>
          </a:stretch>
        </p:blipFill>
        <p:spPr bwMode="auto">
          <a:xfrm>
            <a:off x="1259632" y="5733256"/>
            <a:ext cx="705678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l="35980" t="52600" r="46259" b="39602"/>
          <a:stretch>
            <a:fillRect/>
          </a:stretch>
        </p:blipFill>
        <p:spPr bwMode="auto">
          <a:xfrm>
            <a:off x="3491880" y="5877272"/>
            <a:ext cx="1368152" cy="43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189358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4 EMPIRICAL STUDY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sp>
        <p:nvSpPr>
          <p:cNvPr id="19" name="Inhaltsplatzhalter 4"/>
          <p:cNvSpPr>
            <a:spLocks noGrp="1"/>
          </p:cNvSpPr>
          <p:nvPr>
            <p:ph idx="1"/>
          </p:nvPr>
        </p:nvSpPr>
        <p:spPr>
          <a:xfrm>
            <a:off x="685800" y="16288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GB" sz="2000" b="1" dirty="0" smtClean="0">
                <a:solidFill>
                  <a:schemeClr val="tx1"/>
                </a:solidFill>
              </a:rPr>
              <a:t>Eye Tracking</a:t>
            </a:r>
          </a:p>
          <a:p>
            <a:pPr>
              <a:buNone/>
            </a:pPr>
            <a:r>
              <a:rPr lang="en-GB" sz="2000" u="sng" dirty="0" smtClean="0">
                <a:solidFill>
                  <a:schemeClr val="tx1"/>
                </a:solidFill>
              </a:rPr>
              <a:t>Description: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A </a:t>
            </a:r>
            <a:r>
              <a:rPr lang="en-GB" sz="1800" b="1" dirty="0" smtClean="0">
                <a:solidFill>
                  <a:schemeClr val="tx1"/>
                </a:solidFill>
              </a:rPr>
              <a:t>non-portable eye tracking device </a:t>
            </a:r>
            <a:r>
              <a:rPr lang="en-GB" sz="1800" dirty="0" smtClean="0">
                <a:solidFill>
                  <a:schemeClr val="tx1"/>
                </a:solidFill>
              </a:rPr>
              <a:t>(Tobii T60) has been used to track an individual’s </a:t>
            </a:r>
            <a:r>
              <a:rPr lang="en-GB" sz="1800" b="1" dirty="0" smtClean="0">
                <a:solidFill>
                  <a:schemeClr val="tx1"/>
                </a:solidFill>
              </a:rPr>
              <a:t>eye movements </a:t>
            </a:r>
            <a:r>
              <a:rPr lang="en-GB" sz="1800" dirty="0" smtClean="0">
                <a:solidFill>
                  <a:schemeClr val="tx1"/>
                </a:solidFill>
              </a:rPr>
              <a:t>by means of the reflected infrared lights of the participant’s pupils.</a:t>
            </a:r>
          </a:p>
          <a:p>
            <a:r>
              <a:rPr lang="en-GB" sz="1800" b="1" dirty="0" smtClean="0">
                <a:solidFill>
                  <a:schemeClr val="tx1"/>
                </a:solidFill>
              </a:rPr>
              <a:t>17 Areas of Interest </a:t>
            </a:r>
            <a:r>
              <a:rPr lang="en-GB" sz="1800" dirty="0" smtClean="0">
                <a:solidFill>
                  <a:schemeClr val="tx1"/>
                </a:solidFill>
              </a:rPr>
              <a:t>(AOIs) across the entire website were defined.</a:t>
            </a:r>
          </a:p>
          <a:p>
            <a:pPr>
              <a:buNone/>
            </a:pPr>
            <a:r>
              <a:rPr lang="en-GB" sz="2000" u="sng" dirty="0" smtClean="0">
                <a:solidFill>
                  <a:schemeClr val="tx1"/>
                </a:solidFill>
              </a:rPr>
              <a:t>Objectives: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Make conclusions about the </a:t>
            </a:r>
            <a:r>
              <a:rPr lang="en-GB" sz="1800" b="1" dirty="0" smtClean="0">
                <a:solidFill>
                  <a:schemeClr val="tx1"/>
                </a:solidFill>
              </a:rPr>
              <a:t>cognitive processes </a:t>
            </a:r>
            <a:r>
              <a:rPr lang="en-GB" sz="1800" dirty="0" smtClean="0">
                <a:solidFill>
                  <a:schemeClr val="tx1"/>
                </a:solidFill>
              </a:rPr>
              <a:t>of the participants.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Visualize the eye movements (</a:t>
            </a:r>
            <a:r>
              <a:rPr lang="en-GB" sz="1800" b="1" dirty="0" smtClean="0">
                <a:solidFill>
                  <a:schemeClr val="tx1"/>
                </a:solidFill>
              </a:rPr>
              <a:t>heat maps; gaze plots</a:t>
            </a:r>
            <a:r>
              <a:rPr lang="en-GB" sz="1800" dirty="0" smtClean="0">
                <a:solidFill>
                  <a:schemeClr val="tx1"/>
                </a:solidFill>
              </a:rPr>
              <a:t>).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Detect which </a:t>
            </a:r>
            <a:r>
              <a:rPr lang="en-GB" sz="1800" b="1" dirty="0" smtClean="0">
                <a:solidFill>
                  <a:schemeClr val="tx1"/>
                </a:solidFill>
              </a:rPr>
              <a:t>elements of a website </a:t>
            </a:r>
            <a:r>
              <a:rPr lang="en-GB" sz="1800" dirty="0" smtClean="0">
                <a:solidFill>
                  <a:schemeClr val="tx1"/>
                </a:solidFill>
              </a:rPr>
              <a:t>are perceived most frequently during the time of </a:t>
            </a:r>
            <a:r>
              <a:rPr lang="en-GB" sz="1800" b="1" dirty="0" smtClean="0">
                <a:solidFill>
                  <a:schemeClr val="tx1"/>
                </a:solidFill>
              </a:rPr>
              <a:t>first impression </a:t>
            </a:r>
            <a:r>
              <a:rPr lang="en-GB" sz="1800" dirty="0" smtClean="0">
                <a:solidFill>
                  <a:schemeClr val="tx1"/>
                </a:solidFill>
              </a:rPr>
              <a:t>(20 seconds).</a:t>
            </a:r>
            <a:endParaRPr lang="en-GB" sz="2000" u="sng" dirty="0">
              <a:solidFill>
                <a:schemeClr val="tx1"/>
              </a:solidFill>
            </a:endParaRPr>
          </a:p>
        </p:txBody>
      </p:sp>
      <p:pic>
        <p:nvPicPr>
          <p:cNvPr id="12" name="Grafik 11" descr="Einteilung der AOI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88640"/>
            <a:ext cx="2564752" cy="532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48701" r="457" b="38302"/>
          <a:stretch>
            <a:fillRect/>
          </a:stretch>
        </p:blipFill>
        <p:spPr bwMode="auto">
          <a:xfrm>
            <a:off x="720357" y="5661248"/>
            <a:ext cx="766806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65597" r="97196" b="26604"/>
          <a:stretch>
            <a:fillRect/>
          </a:stretch>
        </p:blipFill>
        <p:spPr bwMode="auto">
          <a:xfrm>
            <a:off x="899592" y="5877272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nhaltsplatzhalter 9" descr="ISCONT BILD 2.PNG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7001" t="50000" r="1392" b="38302"/>
          <a:stretch>
            <a:fillRect/>
          </a:stretch>
        </p:blipFill>
        <p:spPr bwMode="auto">
          <a:xfrm>
            <a:off x="1259632" y="5733256"/>
            <a:ext cx="705678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l="35980" t="52600" r="46259" b="39602"/>
          <a:stretch>
            <a:fillRect/>
          </a:stretch>
        </p:blipFill>
        <p:spPr bwMode="auto">
          <a:xfrm>
            <a:off x="3491880" y="5877272"/>
            <a:ext cx="1368152" cy="43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189358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4 EMPIRICAL STUDY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sp>
        <p:nvSpPr>
          <p:cNvPr id="19" name="Inhaltsplatzhalter 4"/>
          <p:cNvSpPr>
            <a:spLocks noGrp="1"/>
          </p:cNvSpPr>
          <p:nvPr>
            <p:ph idx="1"/>
          </p:nvPr>
        </p:nvSpPr>
        <p:spPr>
          <a:xfrm>
            <a:off x="685800" y="16288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GB" sz="2000" b="1" dirty="0" smtClean="0">
                <a:solidFill>
                  <a:schemeClr val="tx1"/>
                </a:solidFill>
              </a:rPr>
              <a:t>Eye Tracking</a:t>
            </a:r>
          </a:p>
          <a:p>
            <a:pPr>
              <a:buNone/>
            </a:pPr>
            <a:r>
              <a:rPr lang="en-GB" sz="2000" u="sng" dirty="0" smtClean="0">
                <a:solidFill>
                  <a:schemeClr val="tx1"/>
                </a:solidFill>
              </a:rPr>
              <a:t>Description: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A </a:t>
            </a:r>
            <a:r>
              <a:rPr lang="en-GB" sz="1800" b="1" dirty="0" smtClean="0">
                <a:solidFill>
                  <a:schemeClr val="tx1"/>
                </a:solidFill>
              </a:rPr>
              <a:t>non-portable eye tracking device </a:t>
            </a:r>
            <a:r>
              <a:rPr lang="en-GB" sz="1800" dirty="0" smtClean="0">
                <a:solidFill>
                  <a:schemeClr val="tx1"/>
                </a:solidFill>
              </a:rPr>
              <a:t>(Tobii T60) has been used to track an individual’s </a:t>
            </a:r>
            <a:r>
              <a:rPr lang="en-GB" sz="1800" b="1" dirty="0" smtClean="0">
                <a:solidFill>
                  <a:schemeClr val="tx1"/>
                </a:solidFill>
              </a:rPr>
              <a:t>eye movements </a:t>
            </a:r>
            <a:r>
              <a:rPr lang="en-GB" sz="1800" dirty="0" smtClean="0">
                <a:solidFill>
                  <a:schemeClr val="tx1"/>
                </a:solidFill>
              </a:rPr>
              <a:t>by means of the reflected infrared lights of the participant’s pupils.</a:t>
            </a:r>
          </a:p>
          <a:p>
            <a:r>
              <a:rPr lang="en-GB" sz="1800" b="1" dirty="0" smtClean="0">
                <a:solidFill>
                  <a:schemeClr val="tx1"/>
                </a:solidFill>
              </a:rPr>
              <a:t>17 Areas of Interest </a:t>
            </a:r>
            <a:r>
              <a:rPr lang="en-GB" sz="1800" dirty="0" smtClean="0">
                <a:solidFill>
                  <a:schemeClr val="tx1"/>
                </a:solidFill>
              </a:rPr>
              <a:t>(AOIs) across the entire website were defined.</a:t>
            </a:r>
          </a:p>
          <a:p>
            <a:pPr>
              <a:buNone/>
            </a:pPr>
            <a:r>
              <a:rPr lang="en-GB" sz="2000" u="sng" dirty="0" smtClean="0">
                <a:solidFill>
                  <a:schemeClr val="tx1"/>
                </a:solidFill>
              </a:rPr>
              <a:t>Objectives: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Make conclusions about the </a:t>
            </a:r>
            <a:r>
              <a:rPr lang="en-GB" sz="1800" b="1" dirty="0" smtClean="0">
                <a:solidFill>
                  <a:schemeClr val="tx1"/>
                </a:solidFill>
              </a:rPr>
              <a:t>cognitive processes </a:t>
            </a:r>
            <a:r>
              <a:rPr lang="en-GB" sz="1800" dirty="0" smtClean="0">
                <a:solidFill>
                  <a:schemeClr val="tx1"/>
                </a:solidFill>
              </a:rPr>
              <a:t>of the participants.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Visualize the eye movements (</a:t>
            </a:r>
            <a:r>
              <a:rPr lang="en-GB" sz="1800" b="1" dirty="0" smtClean="0">
                <a:solidFill>
                  <a:schemeClr val="tx1"/>
                </a:solidFill>
              </a:rPr>
              <a:t>heat maps; gaze plots</a:t>
            </a:r>
            <a:r>
              <a:rPr lang="en-GB" sz="1800" dirty="0" smtClean="0">
                <a:solidFill>
                  <a:schemeClr val="tx1"/>
                </a:solidFill>
              </a:rPr>
              <a:t>).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Detect which </a:t>
            </a:r>
            <a:r>
              <a:rPr lang="en-GB" sz="1800" b="1" dirty="0" smtClean="0">
                <a:solidFill>
                  <a:schemeClr val="tx1"/>
                </a:solidFill>
              </a:rPr>
              <a:t>elements of a website </a:t>
            </a:r>
            <a:r>
              <a:rPr lang="en-GB" sz="1800" dirty="0" smtClean="0">
                <a:solidFill>
                  <a:schemeClr val="tx1"/>
                </a:solidFill>
              </a:rPr>
              <a:t>are perceived most frequently during the time of </a:t>
            </a:r>
            <a:r>
              <a:rPr lang="en-GB" sz="1800" b="1" dirty="0" smtClean="0">
                <a:solidFill>
                  <a:schemeClr val="tx1"/>
                </a:solidFill>
              </a:rPr>
              <a:t>first impression </a:t>
            </a:r>
            <a:r>
              <a:rPr lang="en-GB" sz="1800" dirty="0" smtClean="0">
                <a:solidFill>
                  <a:schemeClr val="tx1"/>
                </a:solidFill>
              </a:rPr>
              <a:t>(20 seconds).</a:t>
            </a:r>
            <a:endParaRPr lang="en-GB" sz="2000" u="sng" dirty="0">
              <a:solidFill>
                <a:schemeClr val="tx1"/>
              </a:solidFill>
            </a:endParaRPr>
          </a:p>
        </p:txBody>
      </p:sp>
      <p:pic>
        <p:nvPicPr>
          <p:cNvPr id="12" name="Grafik 11" descr="Heat Map (alle Teilnehmer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1124744"/>
            <a:ext cx="2280758" cy="4731128"/>
          </a:xfrm>
          <a:prstGeom prst="rect">
            <a:avLst/>
          </a:prstGeom>
        </p:spPr>
      </p:pic>
      <p:pic>
        <p:nvPicPr>
          <p:cNvPr id="17" name="Grafik 16" descr="Gaze Plot (alle Teilnehmer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1124744"/>
            <a:ext cx="2280758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48701" r="457" b="38302"/>
          <a:stretch>
            <a:fillRect/>
          </a:stretch>
        </p:blipFill>
        <p:spPr bwMode="auto">
          <a:xfrm>
            <a:off x="720357" y="5661248"/>
            <a:ext cx="766806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65597" r="97196" b="26604"/>
          <a:stretch>
            <a:fillRect/>
          </a:stretch>
        </p:blipFill>
        <p:spPr bwMode="auto">
          <a:xfrm>
            <a:off x="899592" y="5877272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nhaltsplatzhalter 9" descr="ISCONT BILD 2.PNG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7001" t="50000" r="1392" b="38302"/>
          <a:stretch>
            <a:fillRect/>
          </a:stretch>
        </p:blipFill>
        <p:spPr bwMode="auto">
          <a:xfrm>
            <a:off x="1259632" y="5733256"/>
            <a:ext cx="705678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l="35980" t="52600" r="46259" b="39602"/>
          <a:stretch>
            <a:fillRect/>
          </a:stretch>
        </p:blipFill>
        <p:spPr bwMode="auto">
          <a:xfrm>
            <a:off x="3491880" y="5877272"/>
            <a:ext cx="1368152" cy="43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189358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4 EMPIRICAL STUDY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sp>
        <p:nvSpPr>
          <p:cNvPr id="19" name="Inhaltsplatzhalter 4"/>
          <p:cNvSpPr>
            <a:spLocks noGrp="1"/>
          </p:cNvSpPr>
          <p:nvPr>
            <p:ph idx="1"/>
          </p:nvPr>
        </p:nvSpPr>
        <p:spPr>
          <a:xfrm>
            <a:off x="685800" y="16288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GB" sz="2000" b="1" dirty="0" smtClean="0">
                <a:solidFill>
                  <a:schemeClr val="tx1"/>
                </a:solidFill>
              </a:rPr>
              <a:t>Eye Tracking</a:t>
            </a:r>
          </a:p>
          <a:p>
            <a:pPr>
              <a:buNone/>
            </a:pPr>
            <a:r>
              <a:rPr lang="en-GB" sz="2000" u="sng" dirty="0" smtClean="0">
                <a:solidFill>
                  <a:schemeClr val="tx1"/>
                </a:solidFill>
              </a:rPr>
              <a:t>Description: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A </a:t>
            </a:r>
            <a:r>
              <a:rPr lang="en-GB" sz="1800" b="1" dirty="0" smtClean="0">
                <a:solidFill>
                  <a:schemeClr val="tx1"/>
                </a:solidFill>
              </a:rPr>
              <a:t>non-portable eye tracking device </a:t>
            </a:r>
            <a:r>
              <a:rPr lang="en-GB" sz="1800" dirty="0" smtClean="0">
                <a:solidFill>
                  <a:schemeClr val="tx1"/>
                </a:solidFill>
              </a:rPr>
              <a:t>(Tobii T60) has been used to track an individual’s </a:t>
            </a:r>
            <a:r>
              <a:rPr lang="en-GB" sz="1800" b="1" dirty="0" smtClean="0">
                <a:solidFill>
                  <a:schemeClr val="tx1"/>
                </a:solidFill>
              </a:rPr>
              <a:t>eye movements </a:t>
            </a:r>
            <a:r>
              <a:rPr lang="en-GB" sz="1800" dirty="0" smtClean="0">
                <a:solidFill>
                  <a:schemeClr val="tx1"/>
                </a:solidFill>
              </a:rPr>
              <a:t>by means of the reflected infrared lights of the participant’s pupils.</a:t>
            </a:r>
          </a:p>
          <a:p>
            <a:r>
              <a:rPr lang="en-GB" sz="1800" b="1" dirty="0" smtClean="0">
                <a:solidFill>
                  <a:schemeClr val="tx1"/>
                </a:solidFill>
              </a:rPr>
              <a:t>17 Areas of Interest </a:t>
            </a:r>
            <a:r>
              <a:rPr lang="en-GB" sz="1800" dirty="0" smtClean="0">
                <a:solidFill>
                  <a:schemeClr val="tx1"/>
                </a:solidFill>
              </a:rPr>
              <a:t>(AOIs) across the entire website were defined.</a:t>
            </a:r>
          </a:p>
          <a:p>
            <a:pPr>
              <a:buNone/>
            </a:pPr>
            <a:r>
              <a:rPr lang="en-GB" sz="2000" u="sng" dirty="0" smtClean="0">
                <a:solidFill>
                  <a:schemeClr val="tx1"/>
                </a:solidFill>
              </a:rPr>
              <a:t>Objectives: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Make conclusions about the </a:t>
            </a:r>
            <a:r>
              <a:rPr lang="en-GB" sz="1800" b="1" dirty="0" smtClean="0">
                <a:solidFill>
                  <a:schemeClr val="tx1"/>
                </a:solidFill>
              </a:rPr>
              <a:t>cognitive processes </a:t>
            </a:r>
            <a:r>
              <a:rPr lang="en-GB" sz="1800" dirty="0" smtClean="0">
                <a:solidFill>
                  <a:schemeClr val="tx1"/>
                </a:solidFill>
              </a:rPr>
              <a:t>of the participants.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Visualize the eye movements (</a:t>
            </a:r>
            <a:r>
              <a:rPr lang="en-GB" sz="1800" b="1" dirty="0" smtClean="0">
                <a:solidFill>
                  <a:schemeClr val="tx1"/>
                </a:solidFill>
              </a:rPr>
              <a:t>heat maps; gaze plots</a:t>
            </a:r>
            <a:r>
              <a:rPr lang="en-GB" sz="1800" dirty="0" smtClean="0">
                <a:solidFill>
                  <a:schemeClr val="tx1"/>
                </a:solidFill>
              </a:rPr>
              <a:t>).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Detect which </a:t>
            </a:r>
            <a:r>
              <a:rPr lang="en-GB" sz="1800" b="1" dirty="0" smtClean="0">
                <a:solidFill>
                  <a:schemeClr val="tx1"/>
                </a:solidFill>
              </a:rPr>
              <a:t>elements of a website </a:t>
            </a:r>
            <a:r>
              <a:rPr lang="en-GB" sz="1800" dirty="0" smtClean="0">
                <a:solidFill>
                  <a:schemeClr val="tx1"/>
                </a:solidFill>
              </a:rPr>
              <a:t>are perceived most frequently during the time of </a:t>
            </a:r>
            <a:r>
              <a:rPr lang="en-GB" sz="1800" b="1" dirty="0" smtClean="0">
                <a:solidFill>
                  <a:schemeClr val="tx1"/>
                </a:solidFill>
              </a:rPr>
              <a:t>first impression </a:t>
            </a:r>
            <a:r>
              <a:rPr lang="en-GB" sz="1800" dirty="0" smtClean="0">
                <a:solidFill>
                  <a:schemeClr val="tx1"/>
                </a:solidFill>
              </a:rPr>
              <a:t>(20 seconds).</a:t>
            </a:r>
            <a:endParaRPr lang="en-GB" sz="2000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48701" r="457" b="38302"/>
          <a:stretch>
            <a:fillRect/>
          </a:stretch>
        </p:blipFill>
        <p:spPr bwMode="auto">
          <a:xfrm>
            <a:off x="720357" y="5661248"/>
            <a:ext cx="766806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65597" r="97196" b="26604"/>
          <a:stretch>
            <a:fillRect/>
          </a:stretch>
        </p:blipFill>
        <p:spPr bwMode="auto">
          <a:xfrm>
            <a:off x="899592" y="5877272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nhaltsplatzhalter 9" descr="ISCONT BILD 2.PNG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7001" t="50000" r="1392" b="38302"/>
          <a:stretch>
            <a:fillRect/>
          </a:stretch>
        </p:blipFill>
        <p:spPr bwMode="auto">
          <a:xfrm>
            <a:off x="1259632" y="5733256"/>
            <a:ext cx="705678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l="56545" t="52600" r="25694" b="39602"/>
          <a:stretch>
            <a:fillRect/>
          </a:stretch>
        </p:blipFill>
        <p:spPr bwMode="auto">
          <a:xfrm>
            <a:off x="5076056" y="5877272"/>
            <a:ext cx="1368152" cy="43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4 EMPIRICAL STUDY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sp>
        <p:nvSpPr>
          <p:cNvPr id="20" name="Inhaltsplatzhalter 4"/>
          <p:cNvSpPr txBox="1">
            <a:spLocks/>
          </p:cNvSpPr>
          <p:nvPr/>
        </p:nvSpPr>
        <p:spPr bwMode="auto">
          <a:xfrm>
            <a:off x="688032" y="16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Post-Questionnaire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Description: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Composed of </a:t>
            </a:r>
            <a:r>
              <a:rPr lang="en-GB" sz="1800" b="1" kern="0" dirty="0" smtClean="0">
                <a:latin typeface="+mn-lt"/>
                <a:ea typeface="+mn-ea"/>
              </a:rPr>
              <a:t>open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questions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7-point Likert scale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Net Promoter Score (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NPS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Objectives:</a:t>
            </a:r>
          </a:p>
          <a:p>
            <a:pPr marL="342900" lvl="0" indent="-342900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1800" dirty="0" smtClean="0"/>
              <a:t>Find out more about the </a:t>
            </a:r>
            <a:r>
              <a:rPr lang="en-GB" sz="1800" b="1" dirty="0" smtClean="0"/>
              <a:t>participant’s satisfaction</a:t>
            </a:r>
            <a:r>
              <a:rPr lang="en-GB" sz="1800" dirty="0" smtClean="0"/>
              <a:t>, the </a:t>
            </a:r>
            <a:r>
              <a:rPr lang="en-GB" sz="1800" b="1" dirty="0" smtClean="0"/>
              <a:t>perceived quality</a:t>
            </a:r>
            <a:r>
              <a:rPr lang="en-GB" sz="1800" dirty="0" smtClean="0"/>
              <a:t> and the </a:t>
            </a:r>
            <a:r>
              <a:rPr lang="en-GB" sz="1800" b="1" dirty="0" smtClean="0"/>
              <a:t>response to certain elements </a:t>
            </a:r>
            <a:r>
              <a:rPr lang="en-GB" sz="1800" dirty="0" smtClean="0"/>
              <a:t>of the website.</a:t>
            </a:r>
          </a:p>
          <a:p>
            <a:pPr marL="342900" lvl="0" indent="-342900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1800" dirty="0" smtClean="0"/>
              <a:t>How likely would the participants </a:t>
            </a:r>
            <a:r>
              <a:rPr lang="en-GB" sz="1800" b="1" dirty="0" smtClean="0"/>
              <a:t>recommend</a:t>
            </a:r>
            <a:r>
              <a:rPr lang="en-GB" sz="1800" dirty="0" smtClean="0"/>
              <a:t> the website to others.</a:t>
            </a:r>
            <a:endParaRPr kumimoji="0" lang="en-GB" sz="2000" b="0" i="0" u="sng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10" name="Inhaltsplatzhalter 9" descr="ISCONT BILD 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0357" y="658800"/>
            <a:ext cx="7703286" cy="5540400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48701" r="457" b="38302"/>
          <a:stretch>
            <a:fillRect/>
          </a:stretch>
        </p:blipFill>
        <p:spPr bwMode="auto">
          <a:xfrm>
            <a:off x="720357" y="5661248"/>
            <a:ext cx="766806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65597" r="97196" b="26604"/>
          <a:stretch>
            <a:fillRect/>
          </a:stretch>
        </p:blipFill>
        <p:spPr bwMode="auto">
          <a:xfrm>
            <a:off x="899592" y="5877272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nhaltsplatzhalter 9" descr="ISCONT BILD 2.PNG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7001" t="50000" r="1392" b="38302"/>
          <a:stretch>
            <a:fillRect/>
          </a:stretch>
        </p:blipFill>
        <p:spPr bwMode="auto">
          <a:xfrm>
            <a:off x="1259632" y="5733256"/>
            <a:ext cx="705678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l="77110" t="52600" r="5129" b="39602"/>
          <a:stretch>
            <a:fillRect/>
          </a:stretch>
        </p:blipFill>
        <p:spPr bwMode="auto">
          <a:xfrm>
            <a:off x="6660232" y="5877272"/>
            <a:ext cx="1368152" cy="43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4 EMPIRICAL STUDY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sp>
        <p:nvSpPr>
          <p:cNvPr id="20" name="Inhaltsplatzhalter 4"/>
          <p:cNvSpPr txBox="1">
            <a:spLocks/>
          </p:cNvSpPr>
          <p:nvPr/>
        </p:nvSpPr>
        <p:spPr bwMode="auto">
          <a:xfrm>
            <a:off x="688032" y="16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000" b="1" kern="0" dirty="0" smtClean="0">
                <a:latin typeface="+mn-lt"/>
                <a:ea typeface="+mn-ea"/>
              </a:rPr>
              <a:t>Retrospective Think-Aloud</a:t>
            </a:r>
            <a:endParaRPr kumimoji="0" lang="en-GB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Description: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1800" b="1" dirty="0" smtClean="0"/>
              <a:t>Eye movement video </a:t>
            </a:r>
            <a:r>
              <a:rPr lang="en-GB" sz="1800" dirty="0" smtClean="0"/>
              <a:t>(RTA gaze video) was shown to the individual subject </a:t>
            </a:r>
            <a:r>
              <a:rPr lang="en-GB" sz="1800" b="1" dirty="0" smtClean="0"/>
              <a:t>at the end of the experiment</a:t>
            </a:r>
            <a:r>
              <a:rPr lang="en-GB" sz="1800" dirty="0" smtClean="0"/>
              <a:t>.</a:t>
            </a:r>
          </a:p>
          <a:p>
            <a:pPr marL="342900" lvl="0" indent="-342900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1800" dirty="0" smtClean="0"/>
              <a:t>Participants had to </a:t>
            </a:r>
            <a:r>
              <a:rPr lang="en-GB" sz="1800" b="1" dirty="0" smtClean="0"/>
              <a:t>think aloud and comment </a:t>
            </a:r>
            <a:r>
              <a:rPr lang="en-GB" sz="1800" dirty="0" smtClean="0"/>
              <a:t>on their individual eye movements (</a:t>
            </a:r>
            <a:r>
              <a:rPr lang="en-GB" sz="1800" dirty="0" smtClean="0">
                <a:sym typeface="Wingdings" pitchFamily="2" charset="2"/>
              </a:rPr>
              <a:t> comments were recorded).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20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Objectives:</a:t>
            </a:r>
          </a:p>
          <a:p>
            <a:pPr marL="342900" lvl="0" indent="-342900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1800" dirty="0" smtClean="0"/>
              <a:t>Gather </a:t>
            </a:r>
            <a:r>
              <a:rPr lang="en-GB" sz="1800" b="1" dirty="0" smtClean="0"/>
              <a:t>more valuable subjective interpretations </a:t>
            </a:r>
            <a:r>
              <a:rPr lang="en-GB" sz="1800" dirty="0" smtClean="0"/>
              <a:t>of the recorded eye movements from the participants.</a:t>
            </a:r>
          </a:p>
          <a:p>
            <a:pPr marL="342900" lvl="0" indent="-342900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1800" b="1" dirty="0" smtClean="0"/>
              <a:t>Complement eye tracking results </a:t>
            </a:r>
            <a:r>
              <a:rPr lang="en-GB" sz="1800" dirty="0" smtClean="0"/>
              <a:t>with further data and giving it consequently more significance.</a:t>
            </a:r>
            <a:endParaRPr kumimoji="0" lang="en-GB" sz="2000" b="0" i="0" u="sng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 descr="ISCONT BILD 2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0357" y="658800"/>
            <a:ext cx="7703286" cy="5540400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nhaltsplatzhalter 9" descr="ISCONT BILD 2.PNG"/>
          <p:cNvPicPr>
            <a:picLocks noChangeAspect="1"/>
          </p:cNvPicPr>
          <p:nvPr/>
        </p:nvPicPr>
        <p:blipFill>
          <a:blip r:embed="rId2" cstate="print"/>
          <a:srcRect t="47401" b="611"/>
          <a:stretch>
            <a:fillRect/>
          </a:stretch>
        </p:blipFill>
        <p:spPr bwMode="auto">
          <a:xfrm>
            <a:off x="720357" y="3284984"/>
            <a:ext cx="770328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5 CONCLUSIO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91591" b="3210"/>
          <a:stretch>
            <a:fillRect/>
          </a:stretch>
        </p:blipFill>
        <p:spPr bwMode="auto">
          <a:xfrm>
            <a:off x="720357" y="6093296"/>
            <a:ext cx="770328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48701" r="457" b="49999"/>
          <a:stretch>
            <a:fillRect/>
          </a:stretch>
        </p:blipFill>
        <p:spPr bwMode="auto">
          <a:xfrm>
            <a:off x="720357" y="6021288"/>
            <a:ext cx="7668067" cy="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sp>
        <p:nvSpPr>
          <p:cNvPr id="13" name="Inhaltsplatzhalter 4"/>
          <p:cNvSpPr txBox="1">
            <a:spLocks/>
          </p:cNvSpPr>
          <p:nvPr/>
        </p:nvSpPr>
        <p:spPr bwMode="auto">
          <a:xfrm>
            <a:off x="688032" y="16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Aft>
                <a:spcPts val="1200"/>
              </a:spcAft>
            </a:pPr>
            <a:r>
              <a:rPr lang="en-GB" sz="2000" b="1" dirty="0" smtClean="0"/>
              <a:t>Findings</a:t>
            </a:r>
          </a:p>
        </p:txBody>
      </p:sp>
      <p:pic>
        <p:nvPicPr>
          <p:cNvPr id="16" name="Grafik 15" descr="Heat Map (alle Teilnehmer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2165592"/>
            <a:ext cx="1728192" cy="3584904"/>
          </a:xfrm>
          <a:prstGeom prst="rect">
            <a:avLst/>
          </a:prstGeom>
        </p:spPr>
      </p:pic>
      <p:sp>
        <p:nvSpPr>
          <p:cNvPr id="17" name="Inhaltsplatzhalter 4"/>
          <p:cNvSpPr txBox="1">
            <a:spLocks/>
          </p:cNvSpPr>
          <p:nvPr/>
        </p:nvSpPr>
        <p:spPr bwMode="auto">
          <a:xfrm>
            <a:off x="2339752" y="1628800"/>
            <a:ext cx="612068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Aft>
                <a:spcPts val="0"/>
              </a:spcAft>
              <a:buNone/>
            </a:pPr>
            <a:endParaRPr lang="en-GB" sz="1800" dirty="0" smtClean="0"/>
          </a:p>
          <a:p>
            <a:pPr marL="457200" indent="-457200">
              <a:spcAft>
                <a:spcPts val="0"/>
              </a:spcAft>
              <a:buNone/>
            </a:pPr>
            <a:endParaRPr lang="en-GB" sz="1800" dirty="0" smtClean="0"/>
          </a:p>
          <a:p>
            <a:pPr marL="457200" indent="-457200">
              <a:spcAft>
                <a:spcPts val="0"/>
              </a:spcAft>
              <a:buAutoNum type="arabicPeriod"/>
            </a:pPr>
            <a:r>
              <a:rPr lang="en-GB" sz="1800" dirty="0" smtClean="0"/>
              <a:t>Pictures score the highest fixation count</a:t>
            </a:r>
          </a:p>
          <a:p>
            <a:pPr marL="457200" indent="-457200">
              <a:spcAft>
                <a:spcPts val="0"/>
              </a:spcAft>
              <a:buFontTx/>
              <a:buAutoNum type="arabicPeriod"/>
            </a:pPr>
            <a:r>
              <a:rPr lang="en-GB" sz="1800" dirty="0" smtClean="0"/>
              <a:t>Pictures of famous people do not receive the highest attention</a:t>
            </a:r>
          </a:p>
          <a:p>
            <a:pPr marL="457200" indent="-457200">
              <a:spcAft>
                <a:spcPts val="0"/>
              </a:spcAft>
              <a:buFontTx/>
              <a:buAutoNum type="arabicPeriod"/>
            </a:pPr>
            <a:r>
              <a:rPr lang="en-GB" sz="1800" dirty="0" smtClean="0"/>
              <a:t>Social Media is not perceived as an important element within the first impression</a:t>
            </a:r>
            <a:endParaRPr lang="de-DE" sz="1800" dirty="0" smtClean="0"/>
          </a:p>
          <a:p>
            <a:pPr marL="457200" indent="-457200">
              <a:spcAft>
                <a:spcPts val="0"/>
              </a:spcAft>
              <a:buFontTx/>
              <a:buAutoNum type="arabicPeriod"/>
            </a:pPr>
            <a:r>
              <a:rPr lang="en-GB" sz="1800" dirty="0" smtClean="0"/>
              <a:t>Destination websites are rather seen as a platform for information than for booking intentions</a:t>
            </a:r>
            <a:endParaRPr lang="de-DE" sz="1800" dirty="0" smtClean="0"/>
          </a:p>
          <a:p>
            <a:pPr marL="457200" indent="-457200">
              <a:spcAft>
                <a:spcPts val="0"/>
              </a:spcAft>
              <a:buFontTx/>
              <a:buAutoNum type="arabicPeriod"/>
            </a:pPr>
            <a:r>
              <a:rPr lang="en-GB" sz="1800" dirty="0" smtClean="0"/>
              <a:t>During the phase of first impression website elements embedded in lower parts of a website are not perceived</a:t>
            </a:r>
            <a:endParaRPr lang="de-DE" sz="1800" dirty="0" smtClean="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1800" dirty="0" smtClean="0"/>
              <a:t>Differences in the perception of destination websites exist between men and women within the first impressions</a:t>
            </a:r>
            <a:endParaRPr lang="de-DE" sz="1800" smtClean="0"/>
          </a:p>
          <a:p>
            <a:pPr marL="457200" indent="-457200">
              <a:spcAft>
                <a:spcPts val="0"/>
              </a:spcAft>
            </a:pPr>
            <a:endParaRPr lang="de-DE" sz="1800" dirty="0" smtClean="0"/>
          </a:p>
          <a:p>
            <a:pPr marL="457200" indent="-457200">
              <a:spcAft>
                <a:spcPts val="0"/>
              </a:spcAft>
              <a:buAutoNum type="arabicPeriod"/>
            </a:pPr>
            <a:endParaRPr lang="en-GB" sz="1800" dirty="0" smtClean="0"/>
          </a:p>
          <a:p>
            <a:pPr marL="457200" indent="-457200">
              <a:spcAft>
                <a:spcPts val="0"/>
              </a:spcAft>
            </a:pPr>
            <a:r>
              <a:rPr lang="en-GB" sz="1800" dirty="0" smtClean="0">
                <a:sym typeface="Wingdings" pitchFamily="2" charset="2"/>
              </a:rPr>
              <a:t>	</a:t>
            </a:r>
            <a:endParaRPr lang="de-DE" sz="1800" dirty="0" smtClean="0"/>
          </a:p>
          <a:p>
            <a:pPr marL="457200" indent="-457200">
              <a:spcAft>
                <a:spcPts val="0"/>
              </a:spcAft>
              <a:buNone/>
            </a:pPr>
            <a:r>
              <a:rPr lang="en-GB" sz="1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5 CONCLUSIO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85800" y="1618456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GB" sz="2000" b="1" dirty="0" smtClean="0">
                <a:solidFill>
                  <a:schemeClr val="tx1"/>
                </a:solidFill>
              </a:rPr>
              <a:t>Recommendations</a:t>
            </a:r>
          </a:p>
          <a:p>
            <a:pPr>
              <a:buNone/>
            </a:pPr>
            <a:endParaRPr lang="en-GB" sz="2000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GB" sz="2000" u="sng" dirty="0" smtClean="0">
                <a:solidFill>
                  <a:schemeClr val="tx1"/>
                </a:solidFill>
              </a:rPr>
              <a:t>First screen: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should contain a clearly visible 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     section with offers and activities “free of charge”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constant replacement of the images of famous sights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random people should be present on the pictures</a:t>
            </a:r>
            <a:endParaRPr lang="en-GB" sz="2000" u="sng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GB" sz="2000" u="sng" dirty="0" smtClean="0">
                <a:solidFill>
                  <a:schemeClr val="tx1"/>
                </a:solidFill>
              </a:rPr>
              <a:t>Second screen: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should be entirely devoted to user-generated content from social media sources e.g. </a:t>
            </a:r>
            <a:r>
              <a:rPr lang="en-US" sz="2000" dirty="0" err="1" smtClean="0">
                <a:solidFill>
                  <a:schemeClr val="tx1"/>
                </a:solidFill>
              </a:rPr>
              <a:t>Instagram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      </a:t>
            </a:r>
            <a:r>
              <a:rPr lang="en-US" sz="2000" dirty="0" smtClean="0">
                <a:solidFill>
                  <a:schemeClr val="tx1"/>
                </a:solidFill>
                <a:sym typeface="Wingdings" pitchFamily="2" charset="2"/>
              </a:rPr>
              <a:t> recommendations from previous visitors (higher credibility!)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91591" b="3210"/>
          <a:stretch>
            <a:fillRect/>
          </a:stretch>
        </p:blipFill>
        <p:spPr bwMode="auto">
          <a:xfrm>
            <a:off x="720357" y="6093296"/>
            <a:ext cx="770328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48701" r="457" b="49999"/>
          <a:stretch>
            <a:fillRect/>
          </a:stretch>
        </p:blipFill>
        <p:spPr bwMode="auto">
          <a:xfrm>
            <a:off x="720357" y="6021288"/>
            <a:ext cx="7668067" cy="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uppieren 11"/>
          <p:cNvGrpSpPr/>
          <p:nvPr/>
        </p:nvGrpSpPr>
        <p:grpSpPr>
          <a:xfrm>
            <a:off x="5580112" y="1124744"/>
            <a:ext cx="3365504" cy="2195206"/>
            <a:chOff x="14224932" y="23381261"/>
            <a:chExt cx="19801016" cy="14558824"/>
          </a:xfrm>
        </p:grpSpPr>
        <p:pic>
          <p:nvPicPr>
            <p:cNvPr id="13" name="Grafik 12" descr="Heat Map (alle Teilnehmer).png"/>
            <p:cNvPicPr>
              <a:picLocks noChangeAspect="1"/>
            </p:cNvPicPr>
            <p:nvPr/>
          </p:nvPicPr>
          <p:blipFill>
            <a:blip r:embed="rId5" cstate="print"/>
            <a:srcRect t="27995" b="44257"/>
            <a:stretch>
              <a:fillRect/>
            </a:stretch>
          </p:blipFill>
          <p:spPr>
            <a:xfrm>
              <a:off x="19956317" y="29841868"/>
              <a:ext cx="14069631" cy="8098217"/>
            </a:xfrm>
            <a:prstGeom prst="rect">
              <a:avLst/>
            </a:prstGeom>
          </p:spPr>
        </p:pic>
        <p:pic>
          <p:nvPicPr>
            <p:cNvPr id="14" name="Grafik 13" descr="Heat Map (alle Teilnehmer).png"/>
            <p:cNvPicPr>
              <a:picLocks noChangeAspect="1"/>
            </p:cNvPicPr>
            <p:nvPr/>
          </p:nvPicPr>
          <p:blipFill>
            <a:blip r:embed="rId5" cstate="print"/>
            <a:srcRect b="71692"/>
            <a:stretch>
              <a:fillRect/>
            </a:stretch>
          </p:blipFill>
          <p:spPr>
            <a:xfrm>
              <a:off x="14224932" y="23381261"/>
              <a:ext cx="15449930" cy="9072341"/>
            </a:xfrm>
            <a:prstGeom prst="rect">
              <a:avLst/>
            </a:prstGeom>
            <a:ln>
              <a:noFill/>
            </a:ln>
            <a:effectLst>
              <a:outerShdw blurRad="292100" dist="444500" dir="5340000" sx="105000" sy="105000" algn="tl" rotWithShape="0">
                <a:srgbClr val="333333">
                  <a:alpha val="30000"/>
                </a:srgbClr>
              </a:outerShdw>
            </a:effectLst>
          </p:spPr>
        </p:pic>
      </p:grpSp>
      <p:sp>
        <p:nvSpPr>
          <p:cNvPr id="15" name="Textfeld 14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1907704" y="1052736"/>
            <a:ext cx="6411827" cy="4477652"/>
            <a:chOff x="899592" y="1124744"/>
            <a:chExt cx="6411827" cy="4477652"/>
          </a:xfrm>
        </p:grpSpPr>
        <p:sp>
          <p:nvSpPr>
            <p:cNvPr id="1026" name="AutoShape 2"/>
            <p:cNvSpPr>
              <a:spLocks noChangeArrowheads="1"/>
            </p:cNvSpPr>
            <p:nvPr/>
          </p:nvSpPr>
          <p:spPr bwMode="auto">
            <a:xfrm rot="3537598" flipV="1">
              <a:off x="4914880" y="4031304"/>
              <a:ext cx="851787" cy="2290398"/>
            </a:xfrm>
            <a:prstGeom prst="curvedLeftArrow">
              <a:avLst>
                <a:gd name="adj1" fmla="val 25145"/>
                <a:gd name="adj2" fmla="val 91962"/>
                <a:gd name="adj3" fmla="val 58792"/>
              </a:avLst>
            </a:prstGeom>
            <a:solidFill>
              <a:srgbClr val="C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19" name="Gruppieren 18"/>
            <p:cNvGrpSpPr/>
            <p:nvPr/>
          </p:nvGrpSpPr>
          <p:grpSpPr>
            <a:xfrm>
              <a:off x="899592" y="1124744"/>
              <a:ext cx="6411827" cy="4292988"/>
              <a:chOff x="899592" y="1124744"/>
              <a:chExt cx="6411827" cy="4292988"/>
            </a:xfrm>
          </p:grpSpPr>
          <p:pic>
            <p:nvPicPr>
              <p:cNvPr id="18" name="Grafik 63" descr="HeatMap20Seconds.png"/>
              <p:cNvPicPr/>
              <p:nvPr/>
            </p:nvPicPr>
            <p:blipFill>
              <a:blip r:embed="rId6" cstate="print"/>
              <a:srcRect t="27605" b="43009"/>
              <a:stretch>
                <a:fillRect/>
              </a:stretch>
            </p:blipFill>
            <p:spPr>
              <a:xfrm>
                <a:off x="899592" y="3140968"/>
                <a:ext cx="3709745" cy="2276764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  <a:effectLst/>
            </p:spPr>
          </p:pic>
          <p:pic>
            <p:nvPicPr>
              <p:cNvPr id="17" name="Grafik 16"/>
              <p:cNvPicPr/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563888" y="1124744"/>
                <a:ext cx="3747531" cy="3181391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50800" dist="889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5 CONCLUSIO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85800" y="1618456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GB" sz="2000" b="1" dirty="0" smtClean="0">
                <a:solidFill>
                  <a:schemeClr val="tx1"/>
                </a:solidFill>
              </a:rPr>
              <a:t>Limitations</a:t>
            </a:r>
          </a:p>
          <a:p>
            <a:pPr>
              <a:buNone/>
            </a:pPr>
            <a:endParaRPr lang="en-GB" sz="2000" b="1" dirty="0" smtClean="0">
              <a:solidFill>
                <a:schemeClr val="tx1"/>
              </a:solidFill>
            </a:endParaRPr>
          </a:p>
          <a:p>
            <a:r>
              <a:rPr lang="en-GB" sz="2000" dirty="0" smtClean="0">
                <a:solidFill>
                  <a:schemeClr val="tx1"/>
                </a:solidFill>
              </a:rPr>
              <a:t>Sense of hearing was neglected in this study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Convenience sampling 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Cultural differences were disregarded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Choosing exclusively only one website for this study</a:t>
            </a:r>
          </a:p>
          <a:p>
            <a:pPr>
              <a:buNone/>
            </a:pP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91591" b="3210"/>
          <a:stretch>
            <a:fillRect/>
          </a:stretch>
        </p:blipFill>
        <p:spPr bwMode="auto">
          <a:xfrm>
            <a:off x="720357" y="6093296"/>
            <a:ext cx="770328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48701" r="457" b="49999"/>
          <a:stretch>
            <a:fillRect/>
          </a:stretch>
        </p:blipFill>
        <p:spPr bwMode="auto">
          <a:xfrm>
            <a:off x="720357" y="6021288"/>
            <a:ext cx="7668067" cy="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14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3048000"/>
            <a:ext cx="7776864" cy="762000"/>
          </a:xfrm>
        </p:spPr>
        <p:txBody>
          <a:bodyPr/>
          <a:lstStyle/>
          <a:p>
            <a:pPr algn="ctr"/>
            <a:r>
              <a:rPr lang="de-AT" b="1" dirty="0" smtClean="0">
                <a:solidFill>
                  <a:schemeClr val="accent6"/>
                </a:solidFill>
              </a:rPr>
              <a:t>THANK YOU FOR YOUR ATTENTION!</a:t>
            </a:r>
            <a:endParaRPr lang="de-AT" b="1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r>
              <a:rPr lang="de-AT" dirty="0" err="1" smtClean="0">
                <a:solidFill>
                  <a:schemeClr val="accent6"/>
                </a:solidFill>
              </a:rPr>
              <a:t>Bibliography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sp>
        <p:nvSpPr>
          <p:cNvPr id="11" name="Inhaltsplatzhalter 4"/>
          <p:cNvSpPr txBox="1">
            <a:spLocks/>
          </p:cNvSpPr>
          <p:nvPr/>
        </p:nvSpPr>
        <p:spPr bwMode="auto">
          <a:xfrm>
            <a:off x="688032" y="16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1200" b="1" dirty="0" smtClean="0">
                <a:latin typeface="Univers"/>
              </a:rPr>
              <a:t>Djamasbi, S., Siegel, M., &amp; </a:t>
            </a:r>
            <a:r>
              <a:rPr lang="en-US" sz="1200" b="1" dirty="0" err="1" smtClean="0">
                <a:latin typeface="Univers"/>
              </a:rPr>
              <a:t>Tullis</a:t>
            </a:r>
            <a:r>
              <a:rPr lang="en-US" sz="1200" b="1" dirty="0" smtClean="0">
                <a:latin typeface="Univers"/>
              </a:rPr>
              <a:t>, T. (2010).</a:t>
            </a:r>
            <a:r>
              <a:rPr lang="en-US" sz="1200" dirty="0" smtClean="0">
                <a:latin typeface="Univers"/>
              </a:rPr>
              <a:t> </a:t>
            </a:r>
            <a:r>
              <a:rPr lang="en-AU" sz="1200" dirty="0" smtClean="0">
                <a:latin typeface="Univers"/>
              </a:rPr>
              <a:t>Generation Y, web design, and eye tracking. </a:t>
            </a:r>
            <a:r>
              <a:rPr lang="en-AU" sz="1200" i="1" dirty="0" smtClean="0">
                <a:latin typeface="Univers"/>
              </a:rPr>
              <a:t>Int. Journal of Human Computer Studies, 68</a:t>
            </a:r>
            <a:r>
              <a:rPr lang="en-AU" sz="1200" dirty="0" smtClean="0">
                <a:latin typeface="Univers"/>
              </a:rPr>
              <a:t>(5), S. 307-323.</a:t>
            </a:r>
          </a:p>
          <a:p>
            <a:pPr algn="just"/>
            <a:endParaRPr lang="en-AU" sz="1200" dirty="0" smtClean="0">
              <a:latin typeface="Univers"/>
            </a:endParaRPr>
          </a:p>
          <a:p>
            <a:pPr algn="just"/>
            <a:r>
              <a:rPr lang="de-DE" sz="1200" b="1" dirty="0" smtClean="0"/>
              <a:t>Thielsch, M. (2008). </a:t>
            </a:r>
            <a:r>
              <a:rPr lang="de-DE" sz="1200" dirty="0" smtClean="0"/>
              <a:t>Inhalt, Usability und Ästhetik in der Bewertung durch Webnutzer. In M. </a:t>
            </a:r>
            <a:r>
              <a:rPr lang="de-DE" sz="1200" dirty="0" err="1" smtClean="0"/>
              <a:t>Herczeg</a:t>
            </a:r>
            <a:r>
              <a:rPr lang="de-DE" sz="1200" dirty="0" smtClean="0"/>
              <a:t>, &amp; M. Kindsmüller, </a:t>
            </a:r>
            <a:r>
              <a:rPr lang="de-DE" sz="1200" i="1" dirty="0" smtClean="0"/>
              <a:t>Mensch &amp; Computer 2008: Viel mehr Interaktion</a:t>
            </a:r>
            <a:r>
              <a:rPr lang="de-DE" sz="1200" dirty="0" smtClean="0"/>
              <a:t> (S. 441-444). </a:t>
            </a:r>
            <a:r>
              <a:rPr lang="en-AU" sz="1200" dirty="0" err="1" smtClean="0"/>
              <a:t>München</a:t>
            </a:r>
            <a:r>
              <a:rPr lang="en-AU" sz="1200" dirty="0" smtClean="0"/>
              <a:t>: </a:t>
            </a:r>
            <a:r>
              <a:rPr lang="en-AU" sz="1200" dirty="0" err="1" smtClean="0"/>
              <a:t>Oldenbourg</a:t>
            </a:r>
            <a:r>
              <a:rPr lang="en-AU" sz="1200" dirty="0" smtClean="0"/>
              <a:t>.</a:t>
            </a:r>
          </a:p>
          <a:p>
            <a:pPr algn="just"/>
            <a:endParaRPr lang="de-DE" sz="1200" dirty="0" smtClean="0"/>
          </a:p>
          <a:p>
            <a:pPr algn="just"/>
            <a:r>
              <a:rPr lang="en-AU" sz="1200" b="1" dirty="0" err="1" smtClean="0">
                <a:latin typeface="Univers"/>
              </a:rPr>
              <a:t>Tractinsky</a:t>
            </a:r>
            <a:r>
              <a:rPr lang="en-AU" sz="1200" b="1" dirty="0" smtClean="0">
                <a:latin typeface="Univers"/>
              </a:rPr>
              <a:t>, N. (2015).</a:t>
            </a:r>
            <a:r>
              <a:rPr lang="en-AU" sz="1200" dirty="0" smtClean="0">
                <a:latin typeface="Univers"/>
              </a:rPr>
              <a:t> Aesthetics in information technology. In Y. Zhang, &amp; D. </a:t>
            </a:r>
            <a:r>
              <a:rPr lang="en-AU" sz="1200" dirty="0" err="1" smtClean="0">
                <a:latin typeface="Univers"/>
              </a:rPr>
              <a:t>Galletta</a:t>
            </a:r>
            <a:r>
              <a:rPr lang="en-AU" sz="1200" dirty="0" smtClean="0">
                <a:latin typeface="Univers"/>
              </a:rPr>
              <a:t>, </a:t>
            </a:r>
            <a:r>
              <a:rPr lang="en-AU" sz="1200" i="1" dirty="0" smtClean="0">
                <a:latin typeface="Univers"/>
              </a:rPr>
              <a:t>Human-computer Interaction and Management Information Systems: Foundations</a:t>
            </a:r>
            <a:r>
              <a:rPr lang="en-AU" sz="1200" dirty="0" smtClean="0">
                <a:latin typeface="Univers"/>
              </a:rPr>
              <a:t> (S. 330-347). New York: </a:t>
            </a:r>
            <a:r>
              <a:rPr lang="en-AU" sz="1200" dirty="0" err="1" smtClean="0">
                <a:latin typeface="Univers"/>
              </a:rPr>
              <a:t>Routledge</a:t>
            </a:r>
            <a:r>
              <a:rPr lang="en-AU" sz="1200" dirty="0" smtClean="0">
                <a:latin typeface="Univers"/>
              </a:rPr>
              <a:t>.</a:t>
            </a:r>
          </a:p>
          <a:p>
            <a:pPr algn="just"/>
            <a:endParaRPr lang="en-AU" sz="1200" dirty="0" smtClean="0">
              <a:latin typeface="Univers"/>
            </a:endParaRPr>
          </a:p>
          <a:p>
            <a:pPr algn="just"/>
            <a:r>
              <a:rPr lang="en-AU" sz="1200" b="1" dirty="0" smtClean="0">
                <a:latin typeface="Univers"/>
              </a:rPr>
              <a:t>Woodside, A., Vicente, R., &amp; Duque, M. (2011).</a:t>
            </a:r>
            <a:r>
              <a:rPr lang="en-AU" sz="1200" dirty="0" smtClean="0">
                <a:latin typeface="Univers"/>
              </a:rPr>
              <a:t> Tourism's destination dominance &amp; marketing website usefulness. </a:t>
            </a:r>
            <a:r>
              <a:rPr lang="en-AU" sz="1200" i="1" dirty="0" smtClean="0">
                <a:latin typeface="Univers"/>
              </a:rPr>
              <a:t>Int. Journal of Contemporary Hospitality Management, 23</a:t>
            </a:r>
            <a:r>
              <a:rPr lang="en-AU" sz="1200" dirty="0" smtClean="0">
                <a:latin typeface="Univers"/>
              </a:rPr>
              <a:t>(4), S. 552-564.</a:t>
            </a:r>
          </a:p>
          <a:p>
            <a:pPr algn="just"/>
            <a:endParaRPr lang="en-AU" sz="1200" dirty="0" smtClean="0">
              <a:latin typeface="Univers"/>
            </a:endParaRPr>
          </a:p>
          <a:p>
            <a:pPr algn="just"/>
            <a:r>
              <a:rPr lang="de-DE" sz="1200" b="1" dirty="0" smtClean="0"/>
              <a:t>VIR. (2014). </a:t>
            </a:r>
            <a:r>
              <a:rPr lang="de-DE" sz="1200" i="1" dirty="0" smtClean="0"/>
              <a:t>Daten &amp; Fakten zum Online-Reisemarkt 2014.</a:t>
            </a:r>
            <a:r>
              <a:rPr lang="de-DE" sz="1200" dirty="0" smtClean="0"/>
              <a:t> Oberhaching: Verband Internet Reisevertrieb e.V.</a:t>
            </a:r>
          </a:p>
          <a:p>
            <a:pPr algn="just"/>
            <a:endParaRPr lang="en-AU" sz="1200" dirty="0" smtClean="0">
              <a:latin typeface="Univers"/>
            </a:endParaRPr>
          </a:p>
          <a:p>
            <a:pPr algn="just"/>
            <a:r>
              <a:rPr lang="en-AU" sz="1200" b="1" dirty="0" smtClean="0">
                <a:latin typeface="Univers"/>
              </a:rPr>
              <a:t>Xiang, Z., </a:t>
            </a:r>
            <a:r>
              <a:rPr lang="en-AU" sz="1200" b="1" dirty="0" err="1" smtClean="0">
                <a:latin typeface="Univers"/>
              </a:rPr>
              <a:t>Magnini</a:t>
            </a:r>
            <a:r>
              <a:rPr lang="en-AU" sz="1200" b="1" dirty="0" smtClean="0">
                <a:latin typeface="Univers"/>
              </a:rPr>
              <a:t>, V. P., &amp; </a:t>
            </a:r>
            <a:r>
              <a:rPr lang="en-AU" sz="1200" b="1" dirty="0" err="1" smtClean="0">
                <a:latin typeface="Univers"/>
              </a:rPr>
              <a:t>Fesenmaier</a:t>
            </a:r>
            <a:r>
              <a:rPr lang="en-AU" sz="1200" b="1" dirty="0" smtClean="0">
                <a:latin typeface="Univers"/>
              </a:rPr>
              <a:t>, D. R. (2015). </a:t>
            </a:r>
            <a:r>
              <a:rPr lang="en-AU" sz="1200" dirty="0" smtClean="0">
                <a:latin typeface="Univers"/>
              </a:rPr>
              <a:t>Information technology and consumer </a:t>
            </a:r>
            <a:r>
              <a:rPr lang="en-AU" sz="1200" dirty="0" err="1" smtClean="0">
                <a:latin typeface="Univers"/>
              </a:rPr>
              <a:t>behavior</a:t>
            </a:r>
            <a:r>
              <a:rPr lang="en-AU" sz="1200" dirty="0" smtClean="0">
                <a:latin typeface="Univers"/>
              </a:rPr>
              <a:t> in travel and tourism: Insight from travel planning using the internet. </a:t>
            </a:r>
            <a:r>
              <a:rPr lang="en-AU" sz="1200" i="1" dirty="0" smtClean="0">
                <a:latin typeface="Univers"/>
              </a:rPr>
              <a:t>Journal of Retailing and Consumer Services, 22</a:t>
            </a:r>
            <a:r>
              <a:rPr lang="en-AU" sz="1200" dirty="0" smtClean="0">
                <a:latin typeface="Univers"/>
              </a:rPr>
              <a:t>, S. 244-249.</a:t>
            </a:r>
          </a:p>
          <a:p>
            <a:pPr algn="just"/>
            <a:endParaRPr lang="en-AU" sz="1200" dirty="0" smtClean="0">
              <a:latin typeface="Univers"/>
            </a:endParaRPr>
          </a:p>
          <a:p>
            <a:pPr algn="just"/>
            <a:endParaRPr lang="de-DE" sz="1200" dirty="0" smtClean="0">
              <a:latin typeface="Univers"/>
            </a:endParaRPr>
          </a:p>
          <a:p>
            <a:pPr algn="just"/>
            <a:endParaRPr lang="en-AU" sz="1200" dirty="0" smtClean="0">
              <a:latin typeface="Univers"/>
            </a:endParaRPr>
          </a:p>
          <a:p>
            <a:pPr algn="just"/>
            <a:endParaRPr lang="de-DE" sz="1200" dirty="0" smtClean="0">
              <a:latin typeface="Univers"/>
            </a:endParaRPr>
          </a:p>
          <a:p>
            <a:pPr algn="just"/>
            <a:endParaRPr lang="de-DE" sz="1200" dirty="0" smtClean="0">
              <a:latin typeface="Univer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7128792" cy="762000"/>
          </a:xfrm>
        </p:spPr>
        <p:txBody>
          <a:bodyPr/>
          <a:lstStyle/>
          <a:p>
            <a:r>
              <a:rPr lang="de-AT" dirty="0" smtClean="0">
                <a:solidFill>
                  <a:schemeClr val="accent6"/>
                </a:solidFill>
              </a:rPr>
              <a:t>Heat Map </a:t>
            </a:r>
            <a:r>
              <a:rPr lang="de-AT" dirty="0" err="1" smtClean="0">
                <a:solidFill>
                  <a:schemeClr val="accent6"/>
                </a:solidFill>
              </a:rPr>
              <a:t>differences</a:t>
            </a:r>
            <a:r>
              <a:rPr lang="de-AT" dirty="0" smtClean="0">
                <a:solidFill>
                  <a:schemeClr val="accent6"/>
                </a:solidFill>
              </a:rPr>
              <a:t> </a:t>
            </a:r>
            <a:r>
              <a:rPr lang="de-AT" dirty="0" err="1" smtClean="0">
                <a:solidFill>
                  <a:schemeClr val="accent6"/>
                </a:solidFill>
              </a:rPr>
              <a:t>between</a:t>
            </a:r>
            <a:r>
              <a:rPr lang="de-AT" dirty="0" smtClean="0">
                <a:solidFill>
                  <a:schemeClr val="accent6"/>
                </a:solidFill>
              </a:rPr>
              <a:t> </a:t>
            </a:r>
            <a:r>
              <a:rPr lang="de-AT" dirty="0" err="1" smtClean="0">
                <a:solidFill>
                  <a:schemeClr val="accent6"/>
                </a:solidFill>
              </a:rPr>
              <a:t>men</a:t>
            </a:r>
            <a:r>
              <a:rPr lang="de-AT" dirty="0" smtClean="0">
                <a:solidFill>
                  <a:schemeClr val="accent6"/>
                </a:solidFill>
              </a:rPr>
              <a:t> </a:t>
            </a:r>
            <a:r>
              <a:rPr lang="de-AT" dirty="0" err="1" smtClean="0">
                <a:solidFill>
                  <a:schemeClr val="accent6"/>
                </a:solidFill>
              </a:rPr>
              <a:t>and</a:t>
            </a:r>
            <a:r>
              <a:rPr lang="de-AT" dirty="0" smtClean="0">
                <a:solidFill>
                  <a:schemeClr val="accent6"/>
                </a:solidFill>
              </a:rPr>
              <a:t> </a:t>
            </a:r>
            <a:r>
              <a:rPr lang="de-AT" dirty="0" err="1" smtClean="0">
                <a:solidFill>
                  <a:schemeClr val="accent6"/>
                </a:solidFill>
              </a:rPr>
              <a:t>women</a:t>
            </a:r>
            <a:endParaRPr lang="de-AT" dirty="0">
              <a:solidFill>
                <a:schemeClr val="accent6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sp>
        <p:nvSpPr>
          <p:cNvPr id="11" name="Inhaltsplatzhalter 4"/>
          <p:cNvSpPr txBox="1">
            <a:spLocks/>
          </p:cNvSpPr>
          <p:nvPr/>
        </p:nvSpPr>
        <p:spPr bwMode="auto">
          <a:xfrm>
            <a:off x="688032" y="16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buNone/>
            </a:pPr>
            <a:endParaRPr lang="en-GB" sz="2000" b="1" dirty="0" smtClean="0"/>
          </a:p>
        </p:txBody>
      </p:sp>
      <p:pic>
        <p:nvPicPr>
          <p:cNvPr id="10" name="Grafik 9" descr="Heat Map (weibliche Teilnehmer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556792"/>
            <a:ext cx="2139020" cy="4437112"/>
          </a:xfrm>
          <a:prstGeom prst="rect">
            <a:avLst/>
          </a:prstGeom>
        </p:spPr>
      </p:pic>
      <p:pic>
        <p:nvPicPr>
          <p:cNvPr id="12" name="Grafik 11" descr="Heat Map (männliche Teilnehmer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1556792"/>
            <a:ext cx="2139020" cy="443711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899592" y="551723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 err="1" smtClean="0"/>
              <a:t>men</a:t>
            </a:r>
            <a:endParaRPr lang="de-DE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7092280" y="551723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women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 descr="ISCONT BILD 2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0357" y="658800"/>
            <a:ext cx="7703286" cy="5540400"/>
          </a:xfrm>
        </p:spPr>
      </p:pic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nhaltsplatzhalter 9" descr="ISCONT BILD 2.PNG"/>
          <p:cNvPicPr>
            <a:picLocks noChangeAspect="1"/>
          </p:cNvPicPr>
          <p:nvPr/>
        </p:nvPicPr>
        <p:blipFill>
          <a:blip r:embed="rId2" cstate="print"/>
          <a:srcRect b="52599"/>
          <a:stretch>
            <a:fillRect/>
          </a:stretch>
        </p:blipFill>
        <p:spPr bwMode="auto">
          <a:xfrm>
            <a:off x="720357" y="658800"/>
            <a:ext cx="7703286" cy="262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9" descr="ISCONT BILD 2.PNG"/>
          <p:cNvPicPr>
            <a:picLocks noChangeAspect="1"/>
          </p:cNvPicPr>
          <p:nvPr/>
        </p:nvPicPr>
        <p:blipFill>
          <a:blip r:embed="rId2" cstate="print"/>
          <a:srcRect b="79205"/>
          <a:stretch>
            <a:fillRect/>
          </a:stretch>
        </p:blipFill>
        <p:spPr bwMode="auto">
          <a:xfrm>
            <a:off x="683568" y="5229200"/>
            <a:ext cx="770328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r>
              <a:rPr lang="de-AT" dirty="0" smtClean="0">
                <a:solidFill>
                  <a:srgbClr val="FFC000"/>
                </a:solidFill>
              </a:rPr>
              <a:t>1 INTRODUCTION</a:t>
            </a:r>
            <a:endParaRPr lang="de-AT" dirty="0">
              <a:solidFill>
                <a:srgbClr val="FFC000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760040" y="16288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de-AT" sz="2000" b="1" dirty="0" smtClean="0">
                <a:solidFill>
                  <a:schemeClr val="tx1"/>
                </a:solidFill>
              </a:rPr>
              <a:t>Background</a:t>
            </a:r>
          </a:p>
          <a:p>
            <a:pPr>
              <a:buNone/>
            </a:pPr>
            <a:endParaRPr lang="en-GB" sz="2000" dirty="0" smtClean="0">
              <a:solidFill>
                <a:schemeClr val="tx1"/>
              </a:solidFill>
              <a:sym typeface="Wingdings" pitchFamily="2" charset="2"/>
            </a:endParaRPr>
          </a:p>
          <a:p>
            <a:pPr algn="just"/>
            <a:r>
              <a:rPr lang="en-GB" sz="2000" b="1" dirty="0" smtClean="0">
                <a:solidFill>
                  <a:schemeClr val="tx1"/>
                </a:solidFill>
              </a:rPr>
              <a:t>Technological developments </a:t>
            </a:r>
            <a:r>
              <a:rPr lang="en-GB" sz="2000" dirty="0" smtClean="0">
                <a:solidFill>
                  <a:schemeClr val="tx1"/>
                </a:solidFill>
              </a:rPr>
              <a:t>change the way tourists gather information. An </a:t>
            </a:r>
            <a:r>
              <a:rPr lang="en-GB" sz="2000" b="1" dirty="0" smtClean="0">
                <a:solidFill>
                  <a:schemeClr val="tx1"/>
                </a:solidFill>
              </a:rPr>
              <a:t>appealing website</a:t>
            </a:r>
            <a:r>
              <a:rPr lang="en-GB" sz="2000" dirty="0" smtClean="0">
                <a:solidFill>
                  <a:schemeClr val="tx1"/>
                </a:solidFill>
              </a:rPr>
              <a:t> is one approach of tourism organizations to attract potential customers’ attention and turn them into repeat website visitors. Thus, choosing </a:t>
            </a:r>
            <a:r>
              <a:rPr lang="en-GB" sz="2000" b="1" dirty="0" smtClean="0">
                <a:solidFill>
                  <a:schemeClr val="tx1"/>
                </a:solidFill>
              </a:rPr>
              <a:t>proper website elements</a:t>
            </a:r>
            <a:r>
              <a:rPr lang="en-GB" sz="2000" dirty="0" smtClean="0">
                <a:solidFill>
                  <a:schemeClr val="tx1"/>
                </a:solidFill>
              </a:rPr>
              <a:t> addressing </a:t>
            </a:r>
            <a:r>
              <a:rPr lang="en-GB" sz="2000" b="1" dirty="0" smtClean="0">
                <a:solidFill>
                  <a:schemeClr val="tx1"/>
                </a:solidFill>
              </a:rPr>
              <a:t>expectations and emotions </a:t>
            </a:r>
            <a:r>
              <a:rPr lang="en-GB" sz="2000" dirty="0" smtClean="0">
                <a:solidFill>
                  <a:schemeClr val="tx1"/>
                </a:solidFill>
              </a:rPr>
              <a:t>alike is a key challenge to gain behavioural intentions</a:t>
            </a:r>
            <a:r>
              <a:rPr lang="de-DE" sz="2000" dirty="0" smtClean="0">
                <a:solidFill>
                  <a:schemeClr val="tx1"/>
                </a:solidFill>
                <a:latin typeface="Univers" pitchFamily="34" charset="0"/>
              </a:rPr>
              <a:t> (Xiang et al., 2015).</a:t>
            </a:r>
          </a:p>
          <a:p>
            <a:pPr>
              <a:buNone/>
            </a:pPr>
            <a:endParaRPr lang="de-AT" sz="20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nhaltsplatzhalter 9" descr="ISCONT BILD 2.PNG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7478" t="2599" r="1849" b="79205"/>
          <a:stretch>
            <a:fillRect/>
          </a:stretch>
        </p:blipFill>
        <p:spPr bwMode="auto">
          <a:xfrm>
            <a:off x="1259632" y="5373216"/>
            <a:ext cx="69847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nhaltsplatzhalter 9" descr="ISCONT BILD 2.PNG"/>
          <p:cNvPicPr>
            <a:picLocks noChangeAspect="1"/>
          </p:cNvPicPr>
          <p:nvPr/>
        </p:nvPicPr>
        <p:blipFill>
          <a:blip r:embed="rId2" cstate="print"/>
          <a:srcRect l="14956" t="3899" r="61674" b="89602"/>
          <a:stretch>
            <a:fillRect/>
          </a:stretch>
        </p:blipFill>
        <p:spPr bwMode="auto">
          <a:xfrm>
            <a:off x="1835696" y="5445224"/>
            <a:ext cx="1800200" cy="36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9" descr="ISCONT BILD 2.PNG"/>
          <p:cNvPicPr>
            <a:picLocks noChangeAspect="1"/>
          </p:cNvPicPr>
          <p:nvPr/>
        </p:nvPicPr>
        <p:blipFill>
          <a:blip r:embed="rId2" cstate="print"/>
          <a:srcRect b="79205"/>
          <a:stretch>
            <a:fillRect/>
          </a:stretch>
        </p:blipFill>
        <p:spPr bwMode="auto">
          <a:xfrm>
            <a:off x="683568" y="5229200"/>
            <a:ext cx="770328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r>
              <a:rPr lang="de-AT" dirty="0" smtClean="0">
                <a:solidFill>
                  <a:srgbClr val="FFC000"/>
                </a:solidFill>
              </a:rPr>
              <a:t>1 INTRODUCTION</a:t>
            </a:r>
            <a:endParaRPr lang="de-AT" dirty="0">
              <a:solidFill>
                <a:srgbClr val="FFC000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760040" y="1618456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GB" sz="2000" b="1" dirty="0" smtClean="0">
                <a:solidFill>
                  <a:schemeClr val="tx1"/>
                </a:solidFill>
              </a:rPr>
              <a:t>Problem Statement</a:t>
            </a:r>
          </a:p>
          <a:p>
            <a:pPr>
              <a:buNone/>
            </a:pPr>
            <a:endParaRPr lang="en-GB" sz="2000" b="1" dirty="0" smtClean="0">
              <a:solidFill>
                <a:schemeClr val="tx1"/>
              </a:solidFill>
            </a:endParaRPr>
          </a:p>
          <a:p>
            <a:pPr algn="just"/>
            <a:r>
              <a:rPr lang="en-GB" sz="2000" dirty="0" smtClean="0">
                <a:solidFill>
                  <a:schemeClr val="tx1"/>
                </a:solidFill>
              </a:rPr>
              <a:t>Due to </a:t>
            </a:r>
            <a:r>
              <a:rPr lang="en-GB" sz="2000" b="1" dirty="0" smtClean="0">
                <a:solidFill>
                  <a:schemeClr val="tx1"/>
                </a:solidFill>
              </a:rPr>
              <a:t>Generation Y's strong online purchasing power</a:t>
            </a:r>
            <a:r>
              <a:rPr lang="en-GB" sz="2000" dirty="0" smtClean="0">
                <a:solidFill>
                  <a:schemeClr val="tx1"/>
                </a:solidFill>
              </a:rPr>
              <a:t>, many enterprises focus on this target group </a:t>
            </a:r>
            <a:r>
              <a:rPr lang="en-GB" sz="2000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GB" sz="2000" b="1" dirty="0" smtClean="0">
                <a:solidFill>
                  <a:schemeClr val="tx1"/>
                </a:solidFill>
                <a:sym typeface="Wingdings" pitchFamily="2" charset="2"/>
              </a:rPr>
              <a:t>strong</a:t>
            </a:r>
            <a:r>
              <a:rPr lang="en-GB" sz="2000" b="1" dirty="0" smtClean="0">
                <a:solidFill>
                  <a:schemeClr val="tx1"/>
                </a:solidFill>
              </a:rPr>
              <a:t> technological know-how</a:t>
            </a:r>
            <a:r>
              <a:rPr lang="en-GB" sz="2000" dirty="0" smtClean="0">
                <a:solidFill>
                  <a:schemeClr val="tx1"/>
                </a:solidFill>
              </a:rPr>
              <a:t> sets high standards regarding a website being perceived as appealing. </a:t>
            </a:r>
          </a:p>
          <a:p>
            <a:pPr algn="just"/>
            <a:r>
              <a:rPr lang="en-GB" sz="2000" dirty="0" smtClean="0">
                <a:solidFill>
                  <a:schemeClr val="tx1"/>
                </a:solidFill>
              </a:rPr>
              <a:t>Based on a </a:t>
            </a:r>
            <a:r>
              <a:rPr lang="en-GB" sz="2000" b="1" dirty="0" smtClean="0">
                <a:solidFill>
                  <a:schemeClr val="tx1"/>
                </a:solidFill>
              </a:rPr>
              <a:t>deficit literature </a:t>
            </a:r>
            <a:r>
              <a:rPr lang="en-GB" sz="2000" dirty="0" smtClean="0">
                <a:solidFill>
                  <a:schemeClr val="tx1"/>
                </a:solidFill>
              </a:rPr>
              <a:t>(</a:t>
            </a:r>
            <a:r>
              <a:rPr lang="en-GB" sz="2000" b="1" dirty="0" smtClean="0">
                <a:solidFill>
                  <a:schemeClr val="tx1"/>
                </a:solidFill>
              </a:rPr>
              <a:t>retail websites</a:t>
            </a:r>
            <a:r>
              <a:rPr lang="en-GB" sz="2000" dirty="0" smtClean="0">
                <a:solidFill>
                  <a:schemeClr val="tx1"/>
                </a:solidFill>
              </a:rPr>
              <a:t>) concerning Generation Y's preferences regarding website design, businesses are struggling to find the best, and most successful, approach (Djamasbi et al., 2010).</a:t>
            </a:r>
            <a:endParaRPr lang="en-GB" sz="2000" dirty="0" smtClean="0">
              <a:solidFill>
                <a:schemeClr val="tx1"/>
              </a:solidFill>
              <a:latin typeface="Univers" pitchFamily="34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nhaltsplatzhalter 9" descr="ISCONT BILD 2.PNG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7478" t="2599" r="1849" b="79205"/>
          <a:stretch>
            <a:fillRect/>
          </a:stretch>
        </p:blipFill>
        <p:spPr bwMode="auto">
          <a:xfrm>
            <a:off x="1259632" y="5373216"/>
            <a:ext cx="69847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nhaltsplatzhalter 9" descr="ISCONT BILD 2.PNG"/>
          <p:cNvPicPr>
            <a:picLocks noChangeAspect="1"/>
          </p:cNvPicPr>
          <p:nvPr/>
        </p:nvPicPr>
        <p:blipFill>
          <a:blip r:embed="rId2" cstate="print"/>
          <a:srcRect l="43935" t="3899" r="33630" b="89602"/>
          <a:stretch>
            <a:fillRect/>
          </a:stretch>
        </p:blipFill>
        <p:spPr bwMode="auto">
          <a:xfrm>
            <a:off x="4067944" y="5445224"/>
            <a:ext cx="1728192" cy="36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feld 12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9" descr="ISCONT BILD 2.PNG"/>
          <p:cNvPicPr>
            <a:picLocks noChangeAspect="1"/>
          </p:cNvPicPr>
          <p:nvPr/>
        </p:nvPicPr>
        <p:blipFill>
          <a:blip r:embed="rId2" cstate="print"/>
          <a:srcRect b="79205"/>
          <a:stretch>
            <a:fillRect/>
          </a:stretch>
        </p:blipFill>
        <p:spPr bwMode="auto">
          <a:xfrm>
            <a:off x="683568" y="5229200"/>
            <a:ext cx="770328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r>
              <a:rPr lang="de-AT" dirty="0" smtClean="0">
                <a:solidFill>
                  <a:srgbClr val="FFC000"/>
                </a:solidFill>
              </a:rPr>
              <a:t>1 INTRODUCTION</a:t>
            </a:r>
            <a:endParaRPr lang="de-AT" dirty="0">
              <a:solidFill>
                <a:srgbClr val="FFC000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760040" y="16288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de-AT" sz="2000" b="1" dirty="0" err="1" smtClean="0">
                <a:solidFill>
                  <a:schemeClr val="tx1"/>
                </a:solidFill>
              </a:rPr>
              <a:t>Aim</a:t>
            </a:r>
            <a:r>
              <a:rPr lang="de-AT" sz="2000" b="1" dirty="0" smtClean="0">
                <a:solidFill>
                  <a:schemeClr val="tx1"/>
                </a:solidFill>
              </a:rPr>
              <a:t> of </a:t>
            </a:r>
            <a:r>
              <a:rPr lang="de-AT" sz="2000" b="1" dirty="0" err="1" smtClean="0">
                <a:solidFill>
                  <a:schemeClr val="tx1"/>
                </a:solidFill>
              </a:rPr>
              <a:t>the</a:t>
            </a:r>
            <a:r>
              <a:rPr lang="de-AT" sz="2000" b="1" dirty="0" smtClean="0">
                <a:solidFill>
                  <a:schemeClr val="tx1"/>
                </a:solidFill>
              </a:rPr>
              <a:t> Study</a:t>
            </a:r>
          </a:p>
          <a:p>
            <a:pPr algn="just">
              <a:buNone/>
            </a:pPr>
            <a:endParaRPr lang="en-GB" sz="2000" dirty="0" smtClean="0">
              <a:solidFill>
                <a:schemeClr val="tx1"/>
              </a:solidFill>
            </a:endParaRPr>
          </a:p>
          <a:p>
            <a:pPr algn="just"/>
            <a:r>
              <a:rPr lang="en-GB" sz="2000" dirty="0" smtClean="0">
                <a:solidFill>
                  <a:schemeClr val="tx1"/>
                </a:solidFill>
              </a:rPr>
              <a:t>Conduct a behavioural study in order to examine Generation Y's </a:t>
            </a:r>
            <a:r>
              <a:rPr lang="en-GB" sz="2000" b="1" dirty="0" smtClean="0">
                <a:solidFill>
                  <a:schemeClr val="tx1"/>
                </a:solidFill>
              </a:rPr>
              <a:t>perception of destination website elements </a:t>
            </a:r>
            <a:r>
              <a:rPr lang="en-GB" sz="2000" dirty="0" smtClean="0">
                <a:solidFill>
                  <a:schemeClr val="tx1"/>
                </a:solidFill>
              </a:rPr>
              <a:t>with the objective to develop </a:t>
            </a:r>
            <a:r>
              <a:rPr lang="en-GB" sz="2000" b="1" dirty="0" smtClean="0">
                <a:solidFill>
                  <a:schemeClr val="tx1"/>
                </a:solidFill>
              </a:rPr>
              <a:t>recommendations.</a:t>
            </a:r>
            <a:r>
              <a:rPr lang="de-DE" sz="2000" b="1" dirty="0" smtClean="0">
                <a:solidFill>
                  <a:schemeClr val="tx1"/>
                </a:solidFill>
                <a:latin typeface="Univers" pitchFamily="34" charset="0"/>
              </a:rPr>
              <a:t> </a:t>
            </a:r>
          </a:p>
          <a:p>
            <a:pPr>
              <a:buNone/>
            </a:pPr>
            <a:endParaRPr lang="de-AT" sz="20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nhaltsplatzhalter 9" descr="ISCONT BILD 2.PNG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7478" t="2599" r="1849" b="79205"/>
          <a:stretch>
            <a:fillRect/>
          </a:stretch>
        </p:blipFill>
        <p:spPr bwMode="auto">
          <a:xfrm>
            <a:off x="1259632" y="5373216"/>
            <a:ext cx="69847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nhaltsplatzhalter 9" descr="ISCONT BILD 2.PNG"/>
          <p:cNvPicPr>
            <a:picLocks noChangeAspect="1"/>
          </p:cNvPicPr>
          <p:nvPr/>
        </p:nvPicPr>
        <p:blipFill>
          <a:blip r:embed="rId2" cstate="print"/>
          <a:srcRect l="71979" t="3899" r="4651" b="89602"/>
          <a:stretch>
            <a:fillRect/>
          </a:stretch>
        </p:blipFill>
        <p:spPr bwMode="auto">
          <a:xfrm>
            <a:off x="6228184" y="5445224"/>
            <a:ext cx="1800200" cy="36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feld 12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9" descr="ISCONT BILD 2.PNG"/>
          <p:cNvPicPr>
            <a:picLocks noChangeAspect="1"/>
          </p:cNvPicPr>
          <p:nvPr/>
        </p:nvPicPr>
        <p:blipFill>
          <a:blip r:embed="rId2" cstate="print"/>
          <a:srcRect b="79205"/>
          <a:stretch>
            <a:fillRect/>
          </a:stretch>
        </p:blipFill>
        <p:spPr bwMode="auto">
          <a:xfrm>
            <a:off x="683568" y="5229200"/>
            <a:ext cx="770328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r>
              <a:rPr lang="de-AT" dirty="0" smtClean="0">
                <a:solidFill>
                  <a:srgbClr val="FFC000"/>
                </a:solidFill>
              </a:rPr>
              <a:t>1 INTRODUCTION</a:t>
            </a:r>
            <a:endParaRPr lang="de-AT" dirty="0">
              <a:solidFill>
                <a:srgbClr val="FFC000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760040" y="16288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de-AT" sz="2000" b="1" dirty="0" err="1" smtClean="0">
                <a:solidFill>
                  <a:schemeClr val="tx1"/>
                </a:solidFill>
              </a:rPr>
              <a:t>Reserach</a:t>
            </a:r>
            <a:r>
              <a:rPr lang="de-AT" sz="2000" b="1" dirty="0" smtClean="0">
                <a:solidFill>
                  <a:schemeClr val="tx1"/>
                </a:solidFill>
              </a:rPr>
              <a:t> </a:t>
            </a:r>
            <a:r>
              <a:rPr lang="de-AT" sz="2000" b="1" dirty="0" err="1" smtClean="0">
                <a:solidFill>
                  <a:schemeClr val="tx1"/>
                </a:solidFill>
              </a:rPr>
              <a:t>Question</a:t>
            </a:r>
            <a:endParaRPr lang="de-AT" sz="2000" b="1" dirty="0" smtClean="0">
              <a:solidFill>
                <a:schemeClr val="tx1"/>
              </a:solidFill>
            </a:endParaRPr>
          </a:p>
          <a:p>
            <a:pPr algn="just">
              <a:buNone/>
            </a:pPr>
            <a:endParaRPr lang="de-DE" sz="2000" dirty="0" smtClean="0">
              <a:solidFill>
                <a:srgbClr val="3E3D40"/>
              </a:solidFill>
              <a:latin typeface="Univers" pitchFamily="34" charset="0"/>
            </a:endParaRPr>
          </a:p>
          <a:p>
            <a:pPr algn="just">
              <a:buNone/>
            </a:pPr>
            <a:endParaRPr lang="de-DE" sz="2000" dirty="0" smtClean="0">
              <a:solidFill>
                <a:srgbClr val="3E3D40"/>
              </a:solidFill>
              <a:latin typeface="Univers" pitchFamily="34" charset="0"/>
            </a:endParaRPr>
          </a:p>
          <a:p>
            <a:pPr algn="just">
              <a:buNone/>
            </a:pPr>
            <a:endParaRPr lang="de-DE" sz="2000" dirty="0" smtClean="0">
              <a:solidFill>
                <a:srgbClr val="3E3D40"/>
              </a:solidFill>
              <a:latin typeface="Univers" pitchFamily="34" charset="0"/>
            </a:endParaRPr>
          </a:p>
          <a:p>
            <a:pPr algn="ctr">
              <a:buNone/>
            </a:pPr>
            <a:r>
              <a:rPr lang="de-DE" sz="2000" i="1" dirty="0" err="1" smtClean="0">
                <a:solidFill>
                  <a:srgbClr val="3E3D40"/>
                </a:solidFill>
                <a:latin typeface="Univers" pitchFamily="34" charset="0"/>
              </a:rPr>
              <a:t>How</a:t>
            </a:r>
            <a:r>
              <a:rPr lang="de-DE" sz="2000" i="1" dirty="0" smtClean="0">
                <a:solidFill>
                  <a:srgbClr val="3E3D40"/>
                </a:solidFill>
                <a:latin typeface="Univers" pitchFamily="34" charset="0"/>
              </a:rPr>
              <a:t> </a:t>
            </a:r>
            <a:r>
              <a:rPr lang="de-DE" sz="2000" i="1" dirty="0" err="1" smtClean="0">
                <a:solidFill>
                  <a:srgbClr val="3E3D40"/>
                </a:solidFill>
                <a:latin typeface="Univers" pitchFamily="34" charset="0"/>
              </a:rPr>
              <a:t>does</a:t>
            </a:r>
            <a:r>
              <a:rPr lang="de-DE" sz="2000" i="1" dirty="0" smtClean="0">
                <a:solidFill>
                  <a:srgbClr val="3E3D40"/>
                </a:solidFill>
                <a:latin typeface="Univers" pitchFamily="34" charset="0"/>
              </a:rPr>
              <a:t> Generation Y </a:t>
            </a:r>
            <a:r>
              <a:rPr lang="de-DE" sz="2000" i="1" dirty="0" err="1" smtClean="0">
                <a:solidFill>
                  <a:srgbClr val="3E3D40"/>
                </a:solidFill>
                <a:latin typeface="Univers" pitchFamily="34" charset="0"/>
              </a:rPr>
              <a:t>perceive</a:t>
            </a:r>
            <a:r>
              <a:rPr lang="de-DE" sz="2000" i="1" dirty="0" smtClean="0">
                <a:solidFill>
                  <a:srgbClr val="3E3D40"/>
                </a:solidFill>
                <a:latin typeface="Univers" pitchFamily="34" charset="0"/>
              </a:rPr>
              <a:t> </a:t>
            </a:r>
            <a:r>
              <a:rPr lang="de-DE" sz="2000" i="1" dirty="0" err="1" smtClean="0">
                <a:solidFill>
                  <a:srgbClr val="3E3D40"/>
                </a:solidFill>
                <a:latin typeface="Univers" pitchFamily="34" charset="0"/>
              </a:rPr>
              <a:t>destination</a:t>
            </a:r>
            <a:r>
              <a:rPr lang="de-DE" sz="2000" i="1" dirty="0" smtClean="0">
                <a:solidFill>
                  <a:srgbClr val="3E3D40"/>
                </a:solidFill>
                <a:latin typeface="Univers" pitchFamily="34" charset="0"/>
              </a:rPr>
              <a:t> </a:t>
            </a:r>
            <a:r>
              <a:rPr lang="de-DE" sz="2000" i="1" dirty="0" err="1" smtClean="0">
                <a:solidFill>
                  <a:srgbClr val="3E3D40"/>
                </a:solidFill>
                <a:latin typeface="Univers" pitchFamily="34" charset="0"/>
              </a:rPr>
              <a:t>websites</a:t>
            </a:r>
            <a:r>
              <a:rPr lang="de-DE" sz="2000" i="1" dirty="0" smtClean="0">
                <a:solidFill>
                  <a:srgbClr val="3E3D40"/>
                </a:solidFill>
                <a:latin typeface="Univers" pitchFamily="34" charset="0"/>
              </a:rPr>
              <a:t>?</a:t>
            </a:r>
            <a:endParaRPr lang="de-DE" sz="2000" i="1" dirty="0" smtClean="0">
              <a:solidFill>
                <a:srgbClr val="FF0000"/>
              </a:solidFill>
              <a:latin typeface="Univers" pitchFamily="34" charset="0"/>
            </a:endParaRPr>
          </a:p>
          <a:p>
            <a:pPr>
              <a:buNone/>
            </a:pPr>
            <a:endParaRPr lang="de-AT" sz="20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nhaltsplatzhalter 9" descr="ISCONT BILD 2.PNG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7478" t="2599" r="1849" b="79205"/>
          <a:stretch>
            <a:fillRect/>
          </a:stretch>
        </p:blipFill>
        <p:spPr bwMode="auto">
          <a:xfrm>
            <a:off x="1259632" y="5373216"/>
            <a:ext cx="69847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nhaltsplatzhalter 9" descr="ISCONT BILD 2.PNG"/>
          <p:cNvPicPr>
            <a:picLocks noChangeAspect="1"/>
          </p:cNvPicPr>
          <p:nvPr/>
        </p:nvPicPr>
        <p:blipFill>
          <a:blip r:embed="rId2" cstate="print"/>
          <a:srcRect l="14956" t="11698" r="4651" b="83103"/>
          <a:stretch>
            <a:fillRect/>
          </a:stretch>
        </p:blipFill>
        <p:spPr bwMode="auto">
          <a:xfrm>
            <a:off x="1835696" y="5877272"/>
            <a:ext cx="6192688" cy="288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feld 12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r>
              <a:rPr lang="de-AT" dirty="0" smtClean="0">
                <a:solidFill>
                  <a:srgbClr val="FFC000"/>
                </a:solidFill>
              </a:rPr>
              <a:t>2 LITERATURE REVIEW</a:t>
            </a:r>
            <a:endParaRPr lang="de-AT" dirty="0">
              <a:solidFill>
                <a:srgbClr val="FFC000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uppieren 14"/>
          <p:cNvGrpSpPr/>
          <p:nvPr/>
        </p:nvGrpSpPr>
        <p:grpSpPr>
          <a:xfrm>
            <a:off x="720357" y="5373217"/>
            <a:ext cx="7703286" cy="1008111"/>
            <a:chOff x="720357" y="5373217"/>
            <a:chExt cx="7703286" cy="1008111"/>
          </a:xfrm>
        </p:grpSpPr>
        <p:pic>
          <p:nvPicPr>
            <p:cNvPr id="13" name="Inhaltsplatzhalter 9" descr="ISCONT BILD 2.PNG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t="21407" b="61697"/>
            <a:stretch>
              <a:fillRect/>
            </a:stretch>
          </p:blipFill>
          <p:spPr bwMode="auto">
            <a:xfrm>
              <a:off x="720357" y="5445224"/>
              <a:ext cx="7703286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Inhaltsplatzhalter 9" descr="ISCONT BILD 2.PNG"/>
            <p:cNvPicPr>
              <a:picLocks noChangeAspect="1"/>
            </p:cNvPicPr>
            <p:nvPr/>
          </p:nvPicPr>
          <p:blipFill>
            <a:blip r:embed="rId4" cstate="print"/>
            <a:srcRect b="98700"/>
            <a:stretch>
              <a:fillRect/>
            </a:stretch>
          </p:blipFill>
          <p:spPr bwMode="auto">
            <a:xfrm>
              <a:off x="756424" y="5373217"/>
              <a:ext cx="7632000" cy="71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l="14956" t="24006" r="67283" b="64296"/>
          <a:stretch>
            <a:fillRect/>
          </a:stretch>
        </p:blipFill>
        <p:spPr bwMode="auto">
          <a:xfrm>
            <a:off x="1907704" y="5589240"/>
            <a:ext cx="1368152" cy="64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21407" r="92999" b="61697"/>
          <a:stretch>
            <a:fillRect/>
          </a:stretch>
        </p:blipFill>
        <p:spPr bwMode="auto">
          <a:xfrm>
            <a:off x="720357" y="5445224"/>
            <a:ext cx="53927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l="98614" t="21407" r="-483" b="61697"/>
          <a:stretch>
            <a:fillRect/>
          </a:stretch>
        </p:blipFill>
        <p:spPr bwMode="auto">
          <a:xfrm>
            <a:off x="8316416" y="5445224"/>
            <a:ext cx="14401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feld 20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sp>
        <p:nvSpPr>
          <p:cNvPr id="18" name="Inhaltsplatzhalter 4"/>
          <p:cNvSpPr txBox="1">
            <a:spLocks/>
          </p:cNvSpPr>
          <p:nvPr/>
        </p:nvSpPr>
        <p:spPr bwMode="auto">
          <a:xfrm>
            <a:off x="755576" y="16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Aft>
                <a:spcPts val="1200"/>
              </a:spcAft>
            </a:pPr>
            <a:r>
              <a:rPr lang="de-DE" sz="2000" b="1" dirty="0" smtClean="0"/>
              <a:t>Consumer </a:t>
            </a:r>
            <a:r>
              <a:rPr lang="de-DE" sz="2000" b="1" dirty="0" err="1" smtClean="0"/>
              <a:t>Behaviour</a:t>
            </a:r>
            <a:endParaRPr lang="de-DE" sz="2000" b="1" dirty="0" smtClean="0"/>
          </a:p>
          <a:p>
            <a:pPr marL="457200" indent="-457200">
              <a:spcAft>
                <a:spcPts val="1200"/>
              </a:spcAft>
            </a:pPr>
            <a:endParaRPr lang="de-DE" sz="2000" b="1" dirty="0" smtClean="0"/>
          </a:p>
          <a:p>
            <a:pPr marL="457200" indent="-4572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/>
              <a:t>Overall, content is rated as most important website dimension </a:t>
            </a:r>
            <a:r>
              <a:rPr lang="en-GB" sz="2000" dirty="0" smtClean="0">
                <a:sym typeface="Wingdings" pitchFamily="2" charset="2"/>
              </a:rPr>
              <a:t> </a:t>
            </a:r>
            <a:r>
              <a:rPr lang="en-GB" sz="2000" b="1" dirty="0" smtClean="0">
                <a:sym typeface="Wingdings" pitchFamily="2" charset="2"/>
              </a:rPr>
              <a:t>first impression: aesthetics </a:t>
            </a:r>
            <a:r>
              <a:rPr lang="en-GB" sz="2000" dirty="0" smtClean="0">
                <a:sym typeface="Wingdings" pitchFamily="2" charset="2"/>
              </a:rPr>
              <a:t>is rated most important (Thielsch, 2008).</a:t>
            </a:r>
          </a:p>
          <a:p>
            <a:pPr marL="457200" indent="-4572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/>
              <a:t>Tourists prefer to </a:t>
            </a:r>
            <a:r>
              <a:rPr lang="en-GB" sz="2000" b="1" dirty="0" smtClean="0"/>
              <a:t>obtain their information online</a:t>
            </a:r>
            <a:r>
              <a:rPr lang="en-GB" sz="2000" dirty="0" smtClean="0"/>
              <a:t>, nevertheless prefer to </a:t>
            </a:r>
            <a:r>
              <a:rPr lang="en-GB" sz="2000" b="1" dirty="0" smtClean="0"/>
              <a:t>book their holiday offline </a:t>
            </a:r>
            <a:r>
              <a:rPr lang="en-GB" sz="2000" dirty="0" smtClean="0"/>
              <a:t>via travel agencies (VIR, 2014).</a:t>
            </a:r>
            <a:endParaRPr lang="en-GB" sz="2000" dirty="0" smtClean="0">
              <a:sym typeface="Wingdings" pitchFamily="2" charset="2"/>
            </a:endParaRPr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4267200" cy="762000"/>
          </a:xfrm>
        </p:spPr>
        <p:txBody>
          <a:bodyPr/>
          <a:lstStyle/>
          <a:p>
            <a:r>
              <a:rPr lang="de-AT" dirty="0" smtClean="0">
                <a:solidFill>
                  <a:srgbClr val="FFC000"/>
                </a:solidFill>
              </a:rPr>
              <a:t>2 LITERATURE REVIEW</a:t>
            </a:r>
            <a:endParaRPr lang="de-AT" dirty="0">
              <a:solidFill>
                <a:srgbClr val="FFC000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ieren 14"/>
          <p:cNvGrpSpPr/>
          <p:nvPr/>
        </p:nvGrpSpPr>
        <p:grpSpPr>
          <a:xfrm>
            <a:off x="720357" y="5373217"/>
            <a:ext cx="7703286" cy="1008111"/>
            <a:chOff x="720357" y="5373217"/>
            <a:chExt cx="7703286" cy="1008111"/>
          </a:xfrm>
        </p:grpSpPr>
        <p:pic>
          <p:nvPicPr>
            <p:cNvPr id="13" name="Inhaltsplatzhalter 9" descr="ISCONT BILD 2.PNG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t="21407" b="61697"/>
            <a:stretch>
              <a:fillRect/>
            </a:stretch>
          </p:blipFill>
          <p:spPr bwMode="auto">
            <a:xfrm>
              <a:off x="720357" y="5445224"/>
              <a:ext cx="7703286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Inhaltsplatzhalter 9" descr="ISCONT BILD 2.PNG"/>
            <p:cNvPicPr>
              <a:picLocks noChangeAspect="1"/>
            </p:cNvPicPr>
            <p:nvPr/>
          </p:nvPicPr>
          <p:blipFill>
            <a:blip r:embed="rId4" cstate="print"/>
            <a:srcRect b="98700"/>
            <a:stretch>
              <a:fillRect/>
            </a:stretch>
          </p:blipFill>
          <p:spPr bwMode="auto">
            <a:xfrm>
              <a:off x="756424" y="5373217"/>
              <a:ext cx="7632000" cy="71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l="35521" t="24006" r="46718" b="64296"/>
          <a:stretch>
            <a:fillRect/>
          </a:stretch>
        </p:blipFill>
        <p:spPr bwMode="auto">
          <a:xfrm>
            <a:off x="3491880" y="5589240"/>
            <a:ext cx="1368152" cy="64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t="21407" r="92999" b="61697"/>
          <a:stretch>
            <a:fillRect/>
          </a:stretch>
        </p:blipFill>
        <p:spPr bwMode="auto">
          <a:xfrm>
            <a:off x="720357" y="5445224"/>
            <a:ext cx="53927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nhaltsplatzhalter 9" descr="ISCONT BILD 2.PNG"/>
          <p:cNvPicPr>
            <a:picLocks noChangeAspect="1"/>
          </p:cNvPicPr>
          <p:nvPr/>
        </p:nvPicPr>
        <p:blipFill>
          <a:blip r:embed="rId4" cstate="print"/>
          <a:srcRect l="98614" t="21407" r="-483" b="61697"/>
          <a:stretch>
            <a:fillRect/>
          </a:stretch>
        </p:blipFill>
        <p:spPr bwMode="auto">
          <a:xfrm>
            <a:off x="8316416" y="5445224"/>
            <a:ext cx="14401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14"/>
          <p:cNvSpPr txBox="1"/>
          <p:nvPr/>
        </p:nvSpPr>
        <p:spPr>
          <a:xfrm>
            <a:off x="3491880" y="64503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>
                <a:solidFill>
                  <a:srgbClr val="990033"/>
                </a:solidFill>
              </a:rPr>
              <a:t>ISCONTOUR 2016</a:t>
            </a:r>
            <a:endParaRPr lang="de-AT" sz="1600" b="1" dirty="0">
              <a:solidFill>
                <a:srgbClr val="990033"/>
              </a:solidFill>
            </a:endParaRPr>
          </a:p>
        </p:txBody>
      </p:sp>
      <p:sp>
        <p:nvSpPr>
          <p:cNvPr id="18" name="Inhaltsplatzhalter 4"/>
          <p:cNvSpPr txBox="1">
            <a:spLocks/>
          </p:cNvSpPr>
          <p:nvPr/>
        </p:nvSpPr>
        <p:spPr bwMode="auto">
          <a:xfrm>
            <a:off x="755576" y="16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Aft>
                <a:spcPts val="1200"/>
              </a:spcAft>
            </a:pPr>
            <a:r>
              <a:rPr lang="de-DE" sz="2000" b="1" dirty="0" smtClean="0"/>
              <a:t>Sensory Marketing</a:t>
            </a:r>
          </a:p>
          <a:p>
            <a:pPr marL="457200" indent="-457200">
              <a:spcAft>
                <a:spcPts val="1200"/>
              </a:spcAft>
            </a:pPr>
            <a:endParaRPr lang="de-DE" sz="2000" dirty="0" smtClean="0"/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/>
              <a:t>When aiming for an attractive website, the </a:t>
            </a:r>
            <a:r>
              <a:rPr lang="en-GB" sz="2000" b="1" dirty="0" smtClean="0"/>
              <a:t>focus lies on visual web marketing </a:t>
            </a:r>
            <a:r>
              <a:rPr lang="en-GB" sz="2000" dirty="0" smtClean="0"/>
              <a:t>(as a sub-part of sensory marketing) in order to stimulate the visual sense of a visitor. </a:t>
            </a:r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000" dirty="0" smtClean="0"/>
              <a:t>Giving virtual representations (text, graphics) a certain </a:t>
            </a:r>
            <a:r>
              <a:rPr lang="en-GB" sz="2000" b="1" dirty="0" smtClean="0"/>
              <a:t>“virtual hierarchy” </a:t>
            </a:r>
            <a:r>
              <a:rPr lang="en-GB" sz="2000" dirty="0" smtClean="0"/>
              <a:t>can influence a visitor’s perception and exploration behaviour. (Djamasbi et al., 2010)</a:t>
            </a:r>
          </a:p>
        </p:txBody>
      </p:sp>
    </p:spTree>
    <p:extLst>
      <p:ext uri="{BB962C8B-B14F-4D97-AF65-F5344CB8AC3E}">
        <p14:creationId xmlns:p14="http://schemas.microsoft.com/office/powerpoint/2010/main" xmlns="" val="30884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Larissa-Design 1">
      <a:dk1>
        <a:srgbClr val="000000"/>
      </a:dk1>
      <a:lt1>
        <a:srgbClr val="FFFFFF"/>
      </a:lt1>
      <a:dk2>
        <a:srgbClr val="990033"/>
      </a:dk2>
      <a:lt2>
        <a:srgbClr val="808080"/>
      </a:lt2>
      <a:accent1>
        <a:srgbClr val="505050"/>
      </a:accent1>
      <a:accent2>
        <a:srgbClr val="990033"/>
      </a:accent2>
      <a:accent3>
        <a:srgbClr val="FFFFFF"/>
      </a:accent3>
      <a:accent4>
        <a:srgbClr val="000000"/>
      </a:accent4>
      <a:accent5>
        <a:srgbClr val="B3B3B3"/>
      </a:accent5>
      <a:accent6>
        <a:srgbClr val="8A002D"/>
      </a:accent6>
      <a:hlink>
        <a:srgbClr val="990033"/>
      </a:hlink>
      <a:folHlink>
        <a:srgbClr val="505050"/>
      </a:folHlink>
    </a:clrScheme>
    <a:fontScheme name="Larissa-Desig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24" charset="-128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990033"/>
        </a:dk2>
        <a:lt2>
          <a:srgbClr val="808080"/>
        </a:lt2>
        <a:accent1>
          <a:srgbClr val="505050"/>
        </a:accent1>
        <a:accent2>
          <a:srgbClr val="990033"/>
        </a:accent2>
        <a:accent3>
          <a:srgbClr val="FFFFFF"/>
        </a:accent3>
        <a:accent4>
          <a:srgbClr val="000000"/>
        </a:accent4>
        <a:accent5>
          <a:srgbClr val="B3B3B3"/>
        </a:accent5>
        <a:accent6>
          <a:srgbClr val="8A002D"/>
        </a:accent6>
        <a:hlink>
          <a:srgbClr val="990033"/>
        </a:hlink>
        <a:folHlink>
          <a:srgbClr val="50505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1444</Words>
  <Application>Microsoft Office PowerPoint</Application>
  <PresentationFormat>Bildschirmpräsentation (4:3)</PresentationFormat>
  <Paragraphs>181</Paragraphs>
  <Slides>27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2" baseType="lpstr">
      <vt:lpstr>Arial</vt:lpstr>
      <vt:lpstr>ヒラギノ角ゴ Pro W3</vt:lpstr>
      <vt:lpstr>Wingdings</vt:lpstr>
      <vt:lpstr>Univers</vt:lpstr>
      <vt:lpstr>blank</vt:lpstr>
      <vt:lpstr>Generation Y‘s perception of destination websites: The example of Visit London by means of eye tracking</vt:lpstr>
      <vt:lpstr>Folie 2</vt:lpstr>
      <vt:lpstr>Folie 3</vt:lpstr>
      <vt:lpstr>1 INTRODUCTION</vt:lpstr>
      <vt:lpstr>1 INTRODUCTION</vt:lpstr>
      <vt:lpstr>1 INTRODUCTION</vt:lpstr>
      <vt:lpstr>1 INTRODUCTION</vt:lpstr>
      <vt:lpstr>2 LITERATURE REVIEW</vt:lpstr>
      <vt:lpstr>2 LITERATURE REVIEW</vt:lpstr>
      <vt:lpstr>2 LITERATURE REVIEW</vt:lpstr>
      <vt:lpstr>2 LITERATURE REVIEW</vt:lpstr>
      <vt:lpstr>3 HYPOTHESES</vt:lpstr>
      <vt:lpstr>Folie 13</vt:lpstr>
      <vt:lpstr>Folie 14</vt:lpstr>
      <vt:lpstr>4 EMPIRICAL STUDY</vt:lpstr>
      <vt:lpstr>4 EMPIRICAL STUDY</vt:lpstr>
      <vt:lpstr>4 EMPIRICAL STUDY</vt:lpstr>
      <vt:lpstr>4 EMPIRICAL STUDY</vt:lpstr>
      <vt:lpstr>4 EMPIRICAL STUDY</vt:lpstr>
      <vt:lpstr>4 EMPIRICAL STUDY</vt:lpstr>
      <vt:lpstr>Folie 21</vt:lpstr>
      <vt:lpstr>5 CONCLUSIO</vt:lpstr>
      <vt:lpstr>5 CONCLUSIO</vt:lpstr>
      <vt:lpstr>5 CONCLUSIO</vt:lpstr>
      <vt:lpstr>THANK YOU FOR YOUR ATTENTION!</vt:lpstr>
      <vt:lpstr>Bibliography</vt:lpstr>
      <vt:lpstr>Heat Map differences between men and women</vt:lpstr>
    </vt:vector>
  </TitlesOfParts>
  <Company>Fachhochschule Salzburg GmbH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Stumtner Nina</dc:creator>
  <cp:lastModifiedBy>user</cp:lastModifiedBy>
  <cp:revision>109</cp:revision>
  <dcterms:created xsi:type="dcterms:W3CDTF">2013-02-12T16:09:26Z</dcterms:created>
  <dcterms:modified xsi:type="dcterms:W3CDTF">2016-06-06T08:12:45Z</dcterms:modified>
</cp:coreProperties>
</file>