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990033"/>
    <a:srgbClr val="FFFFFF"/>
    <a:srgbClr val="64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70"/>
    <p:restoredTop sz="90924"/>
  </p:normalViewPr>
  <p:slideViewPr>
    <p:cSldViewPr>
      <p:cViewPr>
        <p:scale>
          <a:sx n="81" d="100"/>
          <a:sy n="81" d="100"/>
        </p:scale>
        <p:origin x="-240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5632-BF34-42C7-9993-10537F1ECA52}" type="datetimeFigureOut">
              <a:rPr lang="de-DE" smtClean="0"/>
              <a:pPr/>
              <a:t>24/05/16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52066-4AB3-418F-8ED6-956DCD09AE6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9888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2291E8-A3B2-4AA3-8F9C-F18D953B760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569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92C39-8BC7-4D6C-B471-84BC1A349728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500174"/>
            <a:ext cx="7772400" cy="471490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72FDD-24A7-4272-8E9E-74C655B8E2A5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1476380"/>
            <a:ext cx="1943100" cy="473870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476380"/>
            <a:ext cx="5676900" cy="473870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824E1-601A-462A-AF19-1D2622A19A70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FFE50-300C-43BC-87AA-BB9A66A05B56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714741"/>
            <a:ext cx="7772400" cy="20002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21455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92456-3859-4301-9A06-B395F484B319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7BE6D-6C14-4ADF-9DD2-3DAB3CB525FD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0188" cy="746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285991"/>
            <a:ext cx="4040188" cy="38401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428736"/>
            <a:ext cx="4041775" cy="746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285991"/>
            <a:ext cx="4041775" cy="38401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6ED18-9F19-45B6-99BE-FF7B0FF24728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4267200" cy="762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38FEE-CBF9-453D-A54B-9C8A6133C25E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A6201-6C0A-45C0-A20A-D4D777C995B7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34" y="150017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500174"/>
            <a:ext cx="5111750" cy="46259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0034" y="2786058"/>
            <a:ext cx="3000396" cy="33401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1E1C2-E546-492B-8821-8AD9A253B40C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500173"/>
            <a:ext cx="5486400" cy="3227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8F788-D136-4C63-A341-553C0FC0B54A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426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spect="1" noChangeArrowheads="1"/>
          </p:cNvSpPr>
          <p:nvPr>
            <p:ph type="dt" sz="half" idx="2"/>
          </p:nvPr>
        </p:nvSpPr>
        <p:spPr bwMode="auto">
          <a:xfrm>
            <a:off x="685800" y="6553200"/>
            <a:ext cx="22669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spect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34480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29400"/>
            <a:ext cx="990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4CFF933-4CCF-400C-B85E-213ACAFF80D4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rgbClr val="9900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1.png"/><Relationship Id="rId6" Type="http://schemas.openxmlformats.org/officeDocument/2006/relationships/image" Target="../media/image18.tiff"/><Relationship Id="rId7" Type="http://schemas.openxmlformats.org/officeDocument/2006/relationships/package" Target="../embeddings/Microsoft_Word-Dokument1.docx"/><Relationship Id="rId8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package" Target="../embeddings/Microsoft_Word-Dokument2.docx"/><Relationship Id="rId6" Type="http://schemas.openxmlformats.org/officeDocument/2006/relationships/image" Target="../media/image23.png"/><Relationship Id="rId7" Type="http://schemas.openxmlformats.org/officeDocument/2006/relationships/image" Target="../media/image18.tiff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6.tiff"/><Relationship Id="rId5" Type="http://schemas.openxmlformats.org/officeDocument/2006/relationships/image" Target="../media/image27.png"/><Relationship Id="rId6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png"/><Relationship Id="rId7" Type="http://schemas.openxmlformats.org/officeDocument/2006/relationships/image" Target="../media/image15.tiff"/><Relationship Id="rId8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/>
          <a:lstStyle/>
          <a:p>
            <a:r>
              <a:rPr lang="de-AT" sz="3600" dirty="0">
                <a:solidFill>
                  <a:srgbClr val="990033"/>
                </a:solidFill>
              </a:rPr>
              <a:t>Influencing the touristic experience?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8021656" cy="1368152"/>
          </a:xfrm>
        </p:spPr>
        <p:txBody>
          <a:bodyPr/>
          <a:lstStyle/>
          <a:p>
            <a:r>
              <a:rPr lang="en-GB" sz="1600" i="1" dirty="0">
                <a:solidFill>
                  <a:schemeClr val="tx1"/>
                </a:solidFill>
              </a:rPr>
              <a:t>Vivien Verb (Hungary), Fachhochschule Salzburg</a:t>
            </a:r>
          </a:p>
          <a:p>
            <a:r>
              <a:rPr lang="en-GB" sz="1600" i="1" dirty="0">
                <a:solidFill>
                  <a:schemeClr val="tx1"/>
                </a:solidFill>
              </a:rPr>
              <a:t>Gloria </a:t>
            </a:r>
            <a:r>
              <a:rPr lang="en-GB" sz="1600" i="1" dirty="0" err="1">
                <a:solidFill>
                  <a:schemeClr val="tx1"/>
                </a:solidFill>
              </a:rPr>
              <a:t>Karlein</a:t>
            </a:r>
            <a:r>
              <a:rPr lang="en-GB" sz="1600" i="1" dirty="0">
                <a:solidFill>
                  <a:schemeClr val="tx1"/>
                </a:solidFill>
              </a:rPr>
              <a:t> (Germany), Fachhochschule Salzburg</a:t>
            </a:r>
          </a:p>
          <a:p>
            <a:r>
              <a:rPr lang="en-GB" sz="1600" i="1" dirty="0" err="1">
                <a:solidFill>
                  <a:schemeClr val="tx1"/>
                </a:solidFill>
              </a:rPr>
              <a:t>Fadja</a:t>
            </a:r>
            <a:r>
              <a:rPr lang="en-GB" sz="1600" i="1" dirty="0">
                <a:solidFill>
                  <a:schemeClr val="tx1"/>
                </a:solidFill>
              </a:rPr>
              <a:t> Gross (Austria), Fachhochschule Salzburg</a:t>
            </a:r>
          </a:p>
          <a:p>
            <a:r>
              <a:rPr lang="en-GB" sz="1600" i="1" dirty="0">
                <a:solidFill>
                  <a:schemeClr val="tx1"/>
                </a:solidFill>
              </a:rPr>
              <a:t>Akanksha Varma (India), Fachhochschule Salzburg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760" y="6450387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solidFill>
                  <a:srgbClr val="990033"/>
                </a:solidFill>
              </a:rPr>
              <a:t>www.tourism-student-conference.com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2400" y="4293096"/>
            <a:ext cx="7200000" cy="207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5858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483768" y="836712"/>
            <a:ext cx="4267200" cy="762000"/>
          </a:xfrm>
        </p:spPr>
        <p:txBody>
          <a:bodyPr/>
          <a:lstStyle/>
          <a:p>
            <a:pPr algn="ctr"/>
            <a:r>
              <a:rPr lang="de-AT" sz="3200" dirty="0">
                <a:solidFill>
                  <a:schemeClr val="accent6"/>
                </a:solidFill>
              </a:rPr>
              <a:t>Findings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68418" y="1601908"/>
            <a:ext cx="8580821" cy="1107012"/>
          </a:xfrm>
        </p:spPr>
        <p:txBody>
          <a:bodyPr/>
          <a:lstStyle/>
          <a:p>
            <a:pPr marL="0" indent="0">
              <a:buNone/>
            </a:pPr>
            <a:r>
              <a:rPr lang="en-GB" sz="2400" b="1" i="1" dirty="0" smtClean="0">
                <a:solidFill>
                  <a:schemeClr val="tx1"/>
                </a:solidFill>
              </a:rPr>
              <a:t>H1: </a:t>
            </a:r>
            <a:r>
              <a:rPr lang="en-GB" sz="2400" dirty="0" smtClean="0">
                <a:solidFill>
                  <a:schemeClr val="tx1"/>
                </a:solidFill>
              </a:rPr>
              <a:t>Using the App will decrease the perception of objective authenticity </a:t>
            </a:r>
            <a:br>
              <a:rPr lang="en-GB" sz="2400" dirty="0" smtClean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chemeClr val="tx1"/>
                </a:solidFill>
              </a:rPr>
              <a:t>“When visiting a tourist attraction, it is important for the visitor that the site has the characteristics it claims to have.” </a:t>
            </a:r>
          </a:p>
          <a:p>
            <a:endParaRPr lang="en-GB" sz="2000" dirty="0" smtClean="0">
              <a:solidFill>
                <a:schemeClr val="tx1"/>
              </a:solidFill>
            </a:endParaRPr>
          </a:p>
          <a:p>
            <a:endParaRPr lang="en-GB" sz="2000" dirty="0" smtClean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3949170" cy="3120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7189" t="20878" r="49520" b="22553"/>
          <a:stretch/>
        </p:blipFill>
        <p:spPr>
          <a:xfrm>
            <a:off x="7236296" y="4539992"/>
            <a:ext cx="1612943" cy="158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4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68418" y="908720"/>
            <a:ext cx="8580821" cy="1584176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>
                <a:solidFill>
                  <a:srgbClr val="000000"/>
                </a:solidFill>
              </a:rPr>
              <a:t>H2</a:t>
            </a:r>
            <a:r>
              <a:rPr lang="en-US" sz="2400" i="1" dirty="0">
                <a:solidFill>
                  <a:srgbClr val="000000"/>
                </a:solidFill>
              </a:rPr>
              <a:t>: </a:t>
            </a:r>
            <a:r>
              <a:rPr lang="en-US" sz="2400" dirty="0">
                <a:solidFill>
                  <a:srgbClr val="000000"/>
                </a:solidFill>
              </a:rPr>
              <a:t>Using the App increases the perception of constructive authenticity.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“It is important to the visitors to experience a place within a suitable environment”</a:t>
            </a:r>
          </a:p>
          <a:p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0" y="2421960"/>
            <a:ext cx="6960330" cy="2915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7189" t="20878" r="49520" b="22553"/>
          <a:stretch/>
        </p:blipFill>
        <p:spPr>
          <a:xfrm>
            <a:off x="7226373" y="4578218"/>
            <a:ext cx="1642075" cy="161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6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51520" y="692696"/>
            <a:ext cx="8480045" cy="943744"/>
          </a:xfrm>
        </p:spPr>
        <p:txBody>
          <a:bodyPr/>
          <a:lstStyle/>
          <a:p>
            <a:pPr marL="0" indent="0">
              <a:buNone/>
            </a:pPr>
            <a:r>
              <a:rPr lang="en-GB" sz="2400" b="1" i="1" dirty="0" smtClean="0">
                <a:solidFill>
                  <a:schemeClr val="tx1"/>
                </a:solidFill>
              </a:rPr>
              <a:t>H3: </a:t>
            </a:r>
            <a:r>
              <a:rPr lang="en-GB" sz="2400" dirty="0" smtClean="0">
                <a:solidFill>
                  <a:schemeClr val="tx1"/>
                </a:solidFill>
              </a:rPr>
              <a:t>The (AR) App encourages individuals to visit the inside of the building. </a:t>
            </a:r>
            <a:br>
              <a:rPr lang="en-GB" sz="2400" dirty="0" smtClean="0">
                <a:solidFill>
                  <a:schemeClr val="tx1"/>
                </a:solidFill>
              </a:rPr>
            </a:br>
            <a:endParaRPr lang="en-GB" sz="2400" dirty="0" smtClean="0">
              <a:solidFill>
                <a:schemeClr val="tx1"/>
              </a:solidFill>
            </a:endParaRP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1" y="1484784"/>
            <a:ext cx="6430714" cy="3960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4208" y="1484784"/>
            <a:ext cx="2699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The AR App users are more likely to visit the interior of the building after being provided information outside (75.4%) in comparison to the non-AR App users.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7189" t="20878" r="49520" b="22553"/>
          <a:stretch/>
        </p:blipFill>
        <p:spPr>
          <a:xfrm>
            <a:off x="7231646" y="4683239"/>
            <a:ext cx="1629544" cy="1598728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814840"/>
              </p:ext>
            </p:extLst>
          </p:nvPr>
        </p:nvGraphicFramePr>
        <p:xfrm>
          <a:off x="251520" y="5157192"/>
          <a:ext cx="4536504" cy="1119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kument" r:id="rId7" imgW="5816600" imgH="1435100" progId="Word.Document.12">
                  <p:embed/>
                </p:oleObj>
              </mc:Choice>
              <mc:Fallback>
                <p:oleObj name="Dokument" r:id="rId7" imgW="5816600" imgH="143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1520" y="5157192"/>
                        <a:ext cx="4536504" cy="1119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318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7"/>
          <p:cNvPicPr/>
          <p:nvPr/>
        </p:nvPicPr>
        <p:blipFill>
          <a:blip r:embed="rId2"/>
          <a:stretch>
            <a:fillRect/>
          </a:stretch>
        </p:blipFill>
        <p:spPr>
          <a:xfrm>
            <a:off x="1979712" y="1695028"/>
            <a:ext cx="5674043" cy="4686300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536" y="1052736"/>
            <a:ext cx="8453704" cy="648072"/>
          </a:xfrm>
        </p:spPr>
        <p:txBody>
          <a:bodyPr/>
          <a:lstStyle/>
          <a:p>
            <a:pPr marL="0" indent="0">
              <a:buNone/>
            </a:pPr>
            <a:r>
              <a:rPr lang="en-GB" sz="2400" b="1" i="1" dirty="0" smtClean="0">
                <a:solidFill>
                  <a:schemeClr val="tx1"/>
                </a:solidFill>
              </a:rPr>
              <a:t>H4: </a:t>
            </a:r>
            <a:r>
              <a:rPr lang="en-GB" sz="2400" dirty="0" smtClean="0">
                <a:solidFill>
                  <a:schemeClr val="tx1"/>
                </a:solidFill>
              </a:rPr>
              <a:t>The origin of the individuals influences their perception of authenticity. </a:t>
            </a: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05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8888244" cy="3024336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2" y="3845272"/>
            <a:ext cx="4681860" cy="1886896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240496"/>
              </p:ext>
            </p:extLst>
          </p:nvPr>
        </p:nvGraphicFramePr>
        <p:xfrm>
          <a:off x="4716017" y="4725144"/>
          <a:ext cx="4104456" cy="1119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kument" r:id="rId5" imgW="5816600" imgH="1435100" progId="Word.Document.12">
                  <p:embed/>
                </p:oleObj>
              </mc:Choice>
              <mc:Fallback>
                <p:oleObj name="Dokument" r:id="rId5" imgW="5816600" imgH="143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7" y="4725144"/>
                        <a:ext cx="4104456" cy="1119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50000" t="20000" r="5751" b="22980"/>
          <a:stretch/>
        </p:blipFill>
        <p:spPr>
          <a:xfrm>
            <a:off x="7668344" y="3645024"/>
            <a:ext cx="1302644" cy="126032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180" y="5877272"/>
            <a:ext cx="921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** indicates limitations because of small number of participants among other Nationality groups (except Europe), so the results cannot be generalized.</a:t>
            </a:r>
          </a:p>
        </p:txBody>
      </p:sp>
    </p:spTree>
    <p:extLst>
      <p:ext uri="{BB962C8B-B14F-4D97-AF65-F5344CB8AC3E}">
        <p14:creationId xmlns:p14="http://schemas.microsoft.com/office/powerpoint/2010/main" val="145331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331640" y="908720"/>
            <a:ext cx="6048672" cy="931168"/>
          </a:xfrm>
        </p:spPr>
        <p:txBody>
          <a:bodyPr/>
          <a:lstStyle/>
          <a:p>
            <a:pPr algn="ctr"/>
            <a:r>
              <a:rPr lang="en-GB" sz="3200" dirty="0" smtClean="0">
                <a:solidFill>
                  <a:schemeClr val="accent6"/>
                </a:solidFill>
              </a:rPr>
              <a:t>Contribution of this Study</a:t>
            </a:r>
            <a:endParaRPr lang="en-GB" sz="3200" dirty="0">
              <a:solidFill>
                <a:schemeClr val="accent6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tx1"/>
                </a:solidFill>
              </a:rPr>
              <a:t>AR (app) - seen as an influential factor - perception of authenticity (objective, constructive &amp; commercial authenticities) 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AR app – explore the site (tourist attraction) more deeply; a better understanding &amp; enhanced tourist experience(s)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Origin of the tourists - definitely influence their preference of specific type of authenticity to an extent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This study: most participants chose Commercial Authenticity (41.8% &amp; 41.7%)</a:t>
            </a: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97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51720" y="764704"/>
            <a:ext cx="4267200" cy="762000"/>
          </a:xfrm>
        </p:spPr>
        <p:txBody>
          <a:bodyPr/>
          <a:lstStyle/>
          <a:p>
            <a:pPr algn="ctr"/>
            <a:r>
              <a:rPr lang="de-AT" sz="3200" dirty="0">
                <a:solidFill>
                  <a:schemeClr val="accent6"/>
                </a:solidFill>
              </a:rPr>
              <a:t>Limitations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75689" y="1700808"/>
            <a:ext cx="7392655" cy="3024336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Age Group </a:t>
            </a:r>
            <a:r>
              <a:rPr lang="en-US" sz="2400" dirty="0" smtClean="0">
                <a:solidFill>
                  <a:schemeClr val="tx1"/>
                </a:solidFill>
              </a:rPr>
              <a:t>(elders- </a:t>
            </a:r>
            <a:r>
              <a:rPr lang="en-US" sz="2400" dirty="0">
                <a:solidFill>
                  <a:schemeClr val="tx1"/>
                </a:solidFill>
              </a:rPr>
              <a:t>not very tech savvy/ ready to fill the survey).</a:t>
            </a:r>
          </a:p>
          <a:p>
            <a:r>
              <a:rPr lang="en-US" sz="2400" dirty="0">
                <a:solidFill>
                  <a:schemeClr val="tx1"/>
                </a:solidFill>
              </a:rPr>
              <a:t>Most inconvenient situation – on-site construction; didn’t spend more time on site.</a:t>
            </a:r>
          </a:p>
          <a:p>
            <a:r>
              <a:rPr lang="en-US" sz="2400" dirty="0">
                <a:solidFill>
                  <a:schemeClr val="tx1"/>
                </a:solidFill>
              </a:rPr>
              <a:t>Weather conditions in Salzburg – unpredictable</a:t>
            </a:r>
          </a:p>
          <a:p>
            <a:r>
              <a:rPr lang="en-US" sz="2400" dirty="0">
                <a:solidFill>
                  <a:schemeClr val="tx1"/>
                </a:solidFill>
              </a:rPr>
              <a:t>Time constraints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000" t="3143" r="4000" b="4858"/>
          <a:stretch/>
        </p:blipFill>
        <p:spPr>
          <a:xfrm rot="21072070">
            <a:off x="2688033" y="4231640"/>
            <a:ext cx="2166810" cy="18959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789040"/>
            <a:ext cx="2975339" cy="25767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1778" t="6667" r="31777" b="6851"/>
          <a:stretch/>
        </p:blipFill>
        <p:spPr>
          <a:xfrm rot="20845535">
            <a:off x="7566219" y="1029641"/>
            <a:ext cx="955072" cy="181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8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97482"/>
            <a:ext cx="7749117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848872" cy="2160240"/>
          </a:xfrm>
        </p:spPr>
        <p:txBody>
          <a:bodyPr/>
          <a:lstStyle/>
          <a:p>
            <a:pPr algn="ctr"/>
            <a:r>
              <a:rPr lang="en-GB" sz="3200" dirty="0" smtClean="0">
                <a:solidFill>
                  <a:schemeClr val="accent6"/>
                </a:solidFill>
              </a:rPr>
              <a:t>Influencing the touristic experience? </a:t>
            </a:r>
            <a:br>
              <a:rPr lang="en-GB" sz="3200" dirty="0" smtClean="0">
                <a:solidFill>
                  <a:schemeClr val="accent6"/>
                </a:solidFill>
              </a:rPr>
            </a:br>
            <a:r>
              <a:rPr lang="en-GB" sz="3200" dirty="0" smtClean="0">
                <a:solidFill>
                  <a:schemeClr val="accent6"/>
                </a:solidFill>
              </a:rPr>
              <a:t/>
            </a:r>
            <a:br>
              <a:rPr lang="en-GB" sz="3200" dirty="0" smtClean="0">
                <a:solidFill>
                  <a:schemeClr val="accent6"/>
                </a:solidFill>
              </a:rPr>
            </a:br>
            <a:r>
              <a:rPr lang="en-GB" i="1" dirty="0" smtClean="0">
                <a:solidFill>
                  <a:schemeClr val="tx1"/>
                </a:solidFill>
              </a:rPr>
              <a:t>A study of tourists’ perception of authenticity through Augmented Reality at Mozart’s Birthplace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"/>
          <a:stretch/>
        </p:blipFill>
        <p:spPr>
          <a:xfrm>
            <a:off x="1475656" y="3284984"/>
            <a:ext cx="6546267" cy="31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9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483768" y="692696"/>
            <a:ext cx="4267200" cy="7620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990033"/>
                </a:solidFill>
              </a:rPr>
              <a:t>Purpose of this Study</a:t>
            </a:r>
            <a:endParaRPr lang="de-AT" sz="3200" dirty="0">
              <a:solidFill>
                <a:srgbClr val="990033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68418" y="1494247"/>
            <a:ext cx="5887757" cy="3942870"/>
          </a:xfrm>
        </p:spPr>
        <p:txBody>
          <a:bodyPr/>
          <a:lstStyle/>
          <a:p>
            <a:r>
              <a:rPr lang="en-GB" sz="2400" dirty="0" smtClean="0">
                <a:solidFill>
                  <a:schemeClr val="tx1"/>
                </a:solidFill>
              </a:rPr>
              <a:t>Explore possible link between Augmented Reality (AR) &amp; Authenticity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Underlying theories prominent in literature 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Discover the relation among AR, authenticity &amp; tourism                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Shedding more light - influence of technology usage (AR in this case) on the consequential alteration of touristic perceptions at historical sights 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733256"/>
            <a:ext cx="8872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i="1" dirty="0"/>
              <a:t>Keywords: </a:t>
            </a:r>
            <a:r>
              <a:rPr lang="en-US" sz="1800" dirty="0"/>
              <a:t>tourism experience, objective authenticity, existential authenticity, constructive authenticity, augmented reality </a:t>
            </a:r>
          </a:p>
          <a:p>
            <a:endParaRPr lang="en-US" sz="2000" dirty="0"/>
          </a:p>
        </p:txBody>
      </p:sp>
      <p:pic>
        <p:nvPicPr>
          <p:cNvPr id="3" name="Bild 2" descr="augmented_reality-300x1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00808"/>
            <a:ext cx="2843808" cy="1658889"/>
          </a:xfrm>
          <a:prstGeom prst="rect">
            <a:avLst/>
          </a:prstGeom>
        </p:spPr>
      </p:pic>
      <p:pic>
        <p:nvPicPr>
          <p:cNvPr id="11" name="Bild 10" descr="birthpla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68" y="3717032"/>
            <a:ext cx="2844479" cy="162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7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19672" y="836712"/>
            <a:ext cx="5616624" cy="762000"/>
          </a:xfrm>
        </p:spPr>
        <p:txBody>
          <a:bodyPr/>
          <a:lstStyle/>
          <a:p>
            <a:pPr algn="ctr"/>
            <a:r>
              <a:rPr lang="de-AT" sz="3200" dirty="0" smtClean="0">
                <a:solidFill>
                  <a:schemeClr val="accent6"/>
                </a:solidFill>
              </a:rPr>
              <a:t>Authenticity </a:t>
            </a:r>
            <a:r>
              <a:rPr lang="de-AT" sz="3200" dirty="0">
                <a:solidFill>
                  <a:schemeClr val="accent6"/>
                </a:solidFill>
              </a:rPr>
              <a:t>&amp; Tourism 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83568" y="2204864"/>
            <a:ext cx="7920880" cy="504056"/>
          </a:xfrm>
        </p:spPr>
        <p:txBody>
          <a:bodyPr/>
          <a:lstStyle/>
          <a:p>
            <a:r>
              <a:rPr lang="en-GB" sz="2400" dirty="0" smtClean="0">
                <a:solidFill>
                  <a:schemeClr val="tx1"/>
                </a:solidFill>
              </a:rPr>
              <a:t>360 degree of Authenticity Model used in this study.</a:t>
            </a: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Inhaltsplatzhalter 4"/>
          <p:cNvSpPr txBox="1">
            <a:spLocks/>
          </p:cNvSpPr>
          <p:nvPr/>
        </p:nvSpPr>
        <p:spPr bwMode="auto">
          <a:xfrm>
            <a:off x="683568" y="4279184"/>
            <a:ext cx="79208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rgbClr val="9900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>
              <a:buNone/>
            </a:pPr>
            <a:endParaRPr lang="en-GB" sz="2400" kern="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21"/>
          <a:stretch/>
        </p:blipFill>
        <p:spPr>
          <a:xfrm>
            <a:off x="467544" y="2996952"/>
            <a:ext cx="8371379" cy="171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79512" y="1556792"/>
            <a:ext cx="7772400" cy="4114800"/>
          </a:xfrm>
        </p:spPr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GB" sz="100" dirty="0" smtClean="0"/>
              <a:t>Ob</a:t>
            </a:r>
          </a:p>
          <a:p>
            <a:pPr marL="914400" lvl="1" indent="-457200">
              <a:buFont typeface="+mj-lt"/>
              <a:buAutoNum type="arabicPeriod"/>
            </a:pPr>
            <a:endParaRPr lang="en-GB" sz="2400" dirty="0" smtClean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r>
              <a:rPr lang="en-GB" sz="2400" i="1" u="sng" dirty="0" smtClean="0"/>
              <a:t>1. Objective Authenticity: </a:t>
            </a:r>
            <a:r>
              <a:rPr lang="en-GB" sz="2400" dirty="0" smtClean="0"/>
              <a:t>“When visiting a place, it is important to me that the site has the characteristics it claims to have”</a:t>
            </a:r>
            <a:endParaRPr lang="en-GB" sz="2400" dirty="0"/>
          </a:p>
          <a:p>
            <a:pPr marL="457200" lvl="1" indent="0">
              <a:buNone/>
            </a:pPr>
            <a:r>
              <a:rPr lang="en-GB" sz="2400" i="1" u="sng" dirty="0" smtClean="0"/>
              <a:t>2. Commercial </a:t>
            </a:r>
            <a:r>
              <a:rPr lang="en-GB" sz="2400" i="1" u="sng" dirty="0"/>
              <a:t>Authenticity: </a:t>
            </a:r>
            <a:r>
              <a:rPr lang="en-GB" sz="2400" dirty="0"/>
              <a:t>“It is important to me that the experience of the site is true and real.</a:t>
            </a:r>
            <a:r>
              <a:rPr lang="en-GB" sz="2400" dirty="0" smtClean="0"/>
              <a:t>”</a:t>
            </a:r>
          </a:p>
          <a:p>
            <a:pPr marL="457200" lvl="1" indent="0">
              <a:buNone/>
            </a:pPr>
            <a:r>
              <a:rPr lang="en-GB" sz="2400" i="1" u="sng" dirty="0" smtClean="0"/>
              <a:t>3. Constructive </a:t>
            </a:r>
            <a:r>
              <a:rPr lang="en-GB" sz="2400" i="1" u="sng" dirty="0"/>
              <a:t>Authenticity: </a:t>
            </a:r>
            <a:r>
              <a:rPr lang="en-GB" sz="2400" dirty="0"/>
              <a:t>“It is important to me to experience a place within a suitable environment.”  </a:t>
            </a:r>
          </a:p>
          <a:p>
            <a:endParaRPr lang="de-AT" sz="20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259632" y="1124744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800000"/>
                </a:solidFill>
                <a:latin typeface="+mj-lt"/>
              </a:rPr>
              <a:t>The </a:t>
            </a:r>
            <a:r>
              <a:rPr lang="de-DE" sz="3200" dirty="0" err="1" smtClean="0">
                <a:solidFill>
                  <a:srgbClr val="800000"/>
                </a:solidFill>
                <a:latin typeface="+mj-lt"/>
              </a:rPr>
              <a:t>following</a:t>
            </a:r>
            <a:r>
              <a:rPr lang="de-DE" sz="32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de-DE" sz="3200" dirty="0" err="1" smtClean="0">
                <a:solidFill>
                  <a:srgbClr val="800000"/>
                </a:solidFill>
                <a:latin typeface="+mj-lt"/>
              </a:rPr>
              <a:t>statements</a:t>
            </a:r>
            <a:r>
              <a:rPr lang="de-DE" sz="32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de-DE" sz="3200" dirty="0" err="1" smtClean="0">
                <a:solidFill>
                  <a:srgbClr val="800000"/>
                </a:solidFill>
                <a:latin typeface="+mj-lt"/>
              </a:rPr>
              <a:t>were</a:t>
            </a:r>
            <a:r>
              <a:rPr lang="de-DE" sz="32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de-DE" sz="3200" dirty="0" err="1" smtClean="0">
                <a:solidFill>
                  <a:srgbClr val="800000"/>
                </a:solidFill>
                <a:latin typeface="+mj-lt"/>
              </a:rPr>
              <a:t>formed</a:t>
            </a:r>
            <a:r>
              <a:rPr lang="de-DE" sz="3200" dirty="0" smtClean="0">
                <a:solidFill>
                  <a:srgbClr val="800000"/>
                </a:solidFill>
                <a:latin typeface="+mj-lt"/>
              </a:rPr>
              <a:t> (</a:t>
            </a:r>
            <a:r>
              <a:rPr lang="de-DE" sz="3200" dirty="0" err="1" smtClean="0">
                <a:solidFill>
                  <a:srgbClr val="800000"/>
                </a:solidFill>
                <a:latin typeface="+mj-lt"/>
              </a:rPr>
              <a:t>according</a:t>
            </a:r>
            <a:r>
              <a:rPr lang="de-DE" sz="32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de-DE" sz="3200" dirty="0" err="1" smtClean="0">
                <a:solidFill>
                  <a:srgbClr val="800000"/>
                </a:solidFill>
                <a:latin typeface="+mj-lt"/>
              </a:rPr>
              <a:t>to</a:t>
            </a:r>
            <a:r>
              <a:rPr lang="de-DE" sz="32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de-DE" sz="3200" dirty="0" err="1" smtClean="0">
                <a:solidFill>
                  <a:srgbClr val="800000"/>
                </a:solidFill>
                <a:latin typeface="+mj-lt"/>
              </a:rPr>
              <a:t>the</a:t>
            </a:r>
            <a:r>
              <a:rPr lang="de-DE" sz="32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de-DE" sz="3200" dirty="0" err="1" smtClean="0">
                <a:solidFill>
                  <a:srgbClr val="800000"/>
                </a:solidFill>
                <a:latin typeface="+mj-lt"/>
              </a:rPr>
              <a:t>model</a:t>
            </a:r>
            <a:r>
              <a:rPr lang="de-DE" sz="3200" dirty="0" smtClean="0">
                <a:solidFill>
                  <a:srgbClr val="800000"/>
                </a:solidFill>
                <a:latin typeface="+mj-lt"/>
              </a:rPr>
              <a:t>) </a:t>
            </a:r>
            <a:endParaRPr lang="de-DE" sz="3200" dirty="0">
              <a:solidFill>
                <a:srgbClr val="8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240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37948" y="799233"/>
            <a:ext cx="4968552" cy="1147437"/>
          </a:xfrm>
        </p:spPr>
        <p:txBody>
          <a:bodyPr/>
          <a:lstStyle/>
          <a:p>
            <a:pPr algn="ctr"/>
            <a:r>
              <a:rPr lang="de-AT" sz="4000" dirty="0">
                <a:solidFill>
                  <a:schemeClr val="accent6"/>
                </a:solidFill>
              </a:rPr>
              <a:t>Research Question?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438" y="2141524"/>
            <a:ext cx="5004062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51520" y="1196752"/>
            <a:ext cx="8768077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solidFill>
                  <a:srgbClr val="800000"/>
                </a:solidFill>
              </a:rPr>
              <a:t>“To what extent does augmented reality influence the tourist experience in regards to authenticity at the Mozart birthplace? ”</a:t>
            </a:r>
            <a:br>
              <a:rPr lang="en-GB" dirty="0" smtClean="0">
                <a:solidFill>
                  <a:srgbClr val="800000"/>
                </a:solidFill>
              </a:rPr>
            </a:br>
            <a:endParaRPr lang="en-GB" dirty="0">
              <a:solidFill>
                <a:srgbClr val="800000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292494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Are there differences in the kind of authenticity tourists perceive when it comes to using Augmented reality in comparison to not using it</a:t>
            </a:r>
            <a:r>
              <a:rPr lang="en-US" i="1" dirty="0" smtClean="0"/>
              <a:t>?</a:t>
            </a:r>
            <a:endParaRPr lang="en-US" i="1" dirty="0"/>
          </a:p>
        </p:txBody>
      </p:sp>
      <p:pic>
        <p:nvPicPr>
          <p:cNvPr id="3" name="Bild 2" descr="etourism_en-head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37112"/>
            <a:ext cx="2520528" cy="1800377"/>
          </a:xfrm>
          <a:prstGeom prst="rect">
            <a:avLst/>
          </a:prstGeom>
        </p:spPr>
      </p:pic>
      <p:pic>
        <p:nvPicPr>
          <p:cNvPr id="4" name="Bild 3" descr="mozarts-geburtshaus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437112"/>
            <a:ext cx="2411760" cy="1808820"/>
          </a:xfrm>
          <a:prstGeom prst="rect">
            <a:avLst/>
          </a:prstGeom>
        </p:spPr>
      </p:pic>
      <p:pic>
        <p:nvPicPr>
          <p:cNvPr id="10" name="Bild 9" descr="mozart-salzburg-birthpla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37112"/>
            <a:ext cx="2843808" cy="18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0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411760" y="764704"/>
            <a:ext cx="4267200" cy="762000"/>
          </a:xfrm>
        </p:spPr>
        <p:txBody>
          <a:bodyPr/>
          <a:lstStyle/>
          <a:p>
            <a:pPr algn="ctr"/>
            <a:r>
              <a:rPr lang="en-GB" sz="3200" dirty="0" smtClean="0">
                <a:solidFill>
                  <a:schemeClr val="accent6"/>
                </a:solidFill>
              </a:rPr>
              <a:t>Hypotheses</a:t>
            </a:r>
            <a:endParaRPr lang="en-GB" sz="3200" dirty="0">
              <a:solidFill>
                <a:schemeClr val="accent6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7544" y="1526705"/>
            <a:ext cx="8568952" cy="4569296"/>
          </a:xfrm>
        </p:spPr>
        <p:txBody>
          <a:bodyPr/>
          <a:lstStyle/>
          <a:p>
            <a:pPr marL="0" indent="0">
              <a:buNone/>
            </a:pPr>
            <a:r>
              <a:rPr lang="en-GB" sz="2400" b="1" i="1" dirty="0" smtClean="0">
                <a:solidFill>
                  <a:schemeClr val="tx1"/>
                </a:solidFill>
              </a:rPr>
              <a:t>H1: </a:t>
            </a:r>
            <a:r>
              <a:rPr lang="en-GB" sz="2400" dirty="0" smtClean="0">
                <a:solidFill>
                  <a:schemeClr val="tx1"/>
                </a:solidFill>
              </a:rPr>
              <a:t>Using the App will decrease the perception of objective authenticity. </a:t>
            </a:r>
            <a:br>
              <a:rPr lang="en-GB" sz="2400" dirty="0" smtClean="0">
                <a:solidFill>
                  <a:schemeClr val="tx1"/>
                </a:solidFill>
              </a:rPr>
            </a:br>
            <a:endParaRPr lang="en-GB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b="1" i="1" dirty="0" smtClean="0">
                <a:solidFill>
                  <a:schemeClr val="tx1"/>
                </a:solidFill>
              </a:rPr>
              <a:t>H2: </a:t>
            </a:r>
            <a:r>
              <a:rPr lang="en-GB" sz="2400" dirty="0" smtClean="0">
                <a:solidFill>
                  <a:schemeClr val="tx1"/>
                </a:solidFill>
              </a:rPr>
              <a:t>Using the App increases the perception of constructive authenticity. </a:t>
            </a:r>
            <a:br>
              <a:rPr lang="en-GB" sz="2400" dirty="0" smtClean="0">
                <a:solidFill>
                  <a:schemeClr val="tx1"/>
                </a:solidFill>
              </a:rPr>
            </a:br>
            <a:endParaRPr lang="en-GB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b="1" i="1" dirty="0" smtClean="0">
                <a:solidFill>
                  <a:schemeClr val="tx1"/>
                </a:solidFill>
              </a:rPr>
              <a:t>H3: </a:t>
            </a:r>
            <a:r>
              <a:rPr lang="en-GB" sz="2400" dirty="0" smtClean="0">
                <a:solidFill>
                  <a:schemeClr val="tx1"/>
                </a:solidFill>
              </a:rPr>
              <a:t>The App encourages individuals to visit the inside of the building. </a:t>
            </a:r>
            <a:br>
              <a:rPr lang="en-GB" sz="2400" dirty="0" smtClean="0">
                <a:solidFill>
                  <a:schemeClr val="tx1"/>
                </a:solidFill>
              </a:rPr>
            </a:br>
            <a:endParaRPr lang="en-GB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b="1" i="1" dirty="0" smtClean="0">
                <a:solidFill>
                  <a:schemeClr val="tx1"/>
                </a:solidFill>
              </a:rPr>
              <a:t>H4: </a:t>
            </a:r>
            <a:r>
              <a:rPr lang="en-GB" sz="2400" dirty="0" smtClean="0">
                <a:solidFill>
                  <a:schemeClr val="tx1"/>
                </a:solidFill>
              </a:rPr>
              <a:t>The origin of the individuals influences their perception of authenticity. 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65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992888" cy="931168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Tools used to answer Research Question(s) &amp; prove the </a:t>
            </a:r>
            <a:r>
              <a:rPr lang="en-GB" dirty="0" smtClean="0">
                <a:solidFill>
                  <a:schemeClr val="accent6"/>
                </a:solidFill>
              </a:rPr>
              <a:t>hypotheses – Augmented reality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8224" y="3715006"/>
            <a:ext cx="1498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Literature</a:t>
            </a:r>
            <a:b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Review</a:t>
            </a:r>
            <a:endParaRPr lang="en-US" sz="24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357470">
            <a:off x="5884079" y="2580839"/>
            <a:ext cx="3251200" cy="325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1782">
            <a:off x="60715" y="1471495"/>
            <a:ext cx="2895621" cy="144781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99792" y="4437112"/>
            <a:ext cx="3315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Day 1: Quite the scene at Mozart Birthplace while conducting the surveys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44824"/>
            <a:ext cx="3459942" cy="2637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49167">
            <a:off x="816275" y="2581424"/>
            <a:ext cx="1251372" cy="1764031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499">
            <a:off x="193977" y="4349798"/>
            <a:ext cx="2270546" cy="20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5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Larissa-Design 1">
      <a:dk1>
        <a:srgbClr val="000000"/>
      </a:dk1>
      <a:lt1>
        <a:srgbClr val="FFFFFF"/>
      </a:lt1>
      <a:dk2>
        <a:srgbClr val="990033"/>
      </a:dk2>
      <a:lt2>
        <a:srgbClr val="808080"/>
      </a:lt2>
      <a:accent1>
        <a:srgbClr val="505050"/>
      </a:accent1>
      <a:accent2>
        <a:srgbClr val="990033"/>
      </a:accent2>
      <a:accent3>
        <a:srgbClr val="FFFFFF"/>
      </a:accent3>
      <a:accent4>
        <a:srgbClr val="000000"/>
      </a:accent4>
      <a:accent5>
        <a:srgbClr val="B3B3B3"/>
      </a:accent5>
      <a:accent6>
        <a:srgbClr val="8A002D"/>
      </a:accent6>
      <a:hlink>
        <a:srgbClr val="990033"/>
      </a:hlink>
      <a:folHlink>
        <a:srgbClr val="505050"/>
      </a:folHlink>
    </a:clrScheme>
    <a:fontScheme name="Larissa-Desig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24" charset="-128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990033"/>
        </a:dk2>
        <a:lt2>
          <a:srgbClr val="808080"/>
        </a:lt2>
        <a:accent1>
          <a:srgbClr val="505050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B3B3B3"/>
        </a:accent5>
        <a:accent6>
          <a:srgbClr val="8A002D"/>
        </a:accent6>
        <a:hlink>
          <a:srgbClr val="990033"/>
        </a:hlink>
        <a:folHlink>
          <a:srgbClr val="50505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571</Words>
  <Application>Microsoft Macintosh PowerPoint</Application>
  <PresentationFormat>Bildschirmpräsentation (4:3)</PresentationFormat>
  <Paragraphs>70</Paragraphs>
  <Slides>17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9" baseType="lpstr">
      <vt:lpstr>blank</vt:lpstr>
      <vt:lpstr>Microsoft Word-Dokument</vt:lpstr>
      <vt:lpstr>Influencing the touristic experience?</vt:lpstr>
      <vt:lpstr>Influencing the touristic experience?   A study of tourists’ perception of authenticity through Augmented Reality at Mozart’s Birthplace</vt:lpstr>
      <vt:lpstr>Purpose of this Study</vt:lpstr>
      <vt:lpstr>Authenticity &amp; Tourism </vt:lpstr>
      <vt:lpstr>PowerPoint-Präsentation</vt:lpstr>
      <vt:lpstr>Research Question?</vt:lpstr>
      <vt:lpstr>PowerPoint-Präsentation</vt:lpstr>
      <vt:lpstr>Hypotheses</vt:lpstr>
      <vt:lpstr>Tools used to answer Research Question(s) &amp; prove the hypotheses – Augmented reality</vt:lpstr>
      <vt:lpstr>Findings</vt:lpstr>
      <vt:lpstr>PowerPoint-Präsentation</vt:lpstr>
      <vt:lpstr>PowerPoint-Präsentation</vt:lpstr>
      <vt:lpstr>PowerPoint-Präsentation</vt:lpstr>
      <vt:lpstr>PowerPoint-Präsentation</vt:lpstr>
      <vt:lpstr>Contribution of this Study</vt:lpstr>
      <vt:lpstr>Limitations</vt:lpstr>
      <vt:lpstr>PowerPoint-Präsentation</vt:lpstr>
    </vt:vector>
  </TitlesOfParts>
  <Company>Fachhochschule Salzburg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Stumtner Nina</dc:creator>
  <cp:lastModifiedBy>Fadja Gross</cp:lastModifiedBy>
  <cp:revision>35</cp:revision>
  <dcterms:created xsi:type="dcterms:W3CDTF">2013-02-12T16:09:26Z</dcterms:created>
  <dcterms:modified xsi:type="dcterms:W3CDTF">2016-05-24T10:26:42Z</dcterms:modified>
</cp:coreProperties>
</file>