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handoutMasterIdLst>
    <p:handoutMasterId r:id="rId26"/>
  </p:handoutMasterIdLst>
  <p:sldIdLst>
    <p:sldId id="427" r:id="rId2"/>
    <p:sldId id="487" r:id="rId3"/>
    <p:sldId id="455" r:id="rId4"/>
    <p:sldId id="456" r:id="rId5"/>
    <p:sldId id="457" r:id="rId6"/>
    <p:sldId id="458" r:id="rId7"/>
    <p:sldId id="461" r:id="rId8"/>
    <p:sldId id="462" r:id="rId9"/>
    <p:sldId id="360" r:id="rId10"/>
    <p:sldId id="497" r:id="rId11"/>
    <p:sldId id="490" r:id="rId12"/>
    <p:sldId id="489" r:id="rId13"/>
    <p:sldId id="492" r:id="rId14"/>
    <p:sldId id="496" r:id="rId15"/>
    <p:sldId id="493" r:id="rId16"/>
    <p:sldId id="491" r:id="rId17"/>
    <p:sldId id="480" r:id="rId18"/>
    <p:sldId id="476" r:id="rId19"/>
    <p:sldId id="465" r:id="rId20"/>
    <p:sldId id="494" r:id="rId21"/>
    <p:sldId id="495" r:id="rId22"/>
    <p:sldId id="488" r:id="rId23"/>
    <p:sldId id="498"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41F"/>
    <a:srgbClr val="FFFF99"/>
    <a:srgbClr val="FFFF66"/>
    <a:srgbClr val="003300"/>
    <a:srgbClr val="9E966F"/>
    <a:srgbClr val="666633"/>
    <a:srgbClr val="004D74"/>
    <a:srgbClr val="EAEAEA"/>
    <a:srgbClr val="660033"/>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54" autoAdjust="0"/>
    <p:restoredTop sz="98496" autoAdjust="0"/>
  </p:normalViewPr>
  <p:slideViewPr>
    <p:cSldViewPr>
      <p:cViewPr>
        <p:scale>
          <a:sx n="60" d="100"/>
          <a:sy n="60" d="100"/>
        </p:scale>
        <p:origin x="-120" y="22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6F3ED31-CC81-45C0-B428-0F263AA42646}" type="datetimeFigureOut">
              <a:rPr lang="hu-HU" smtClean="0"/>
              <a:pPr/>
              <a:t>2016.05.23.</a:t>
            </a:fld>
            <a:endParaRPr lang="hu-HU"/>
          </a:p>
        </p:txBody>
      </p:sp>
      <p:sp>
        <p:nvSpPr>
          <p:cNvPr id="4" name="Élőláb hely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01858F8-CC8B-4921-B0D2-9C8850784C27}" type="slidenum">
              <a:rPr lang="hu-HU" smtClean="0"/>
              <a:pPr/>
              <a:t>‹#›</a:t>
            </a:fld>
            <a:endParaRPr lang="hu-HU"/>
          </a:p>
        </p:txBody>
      </p:sp>
    </p:spTree>
    <p:extLst>
      <p:ext uri="{BB962C8B-B14F-4D97-AF65-F5344CB8AC3E}">
        <p14:creationId xmlns:p14="http://schemas.microsoft.com/office/powerpoint/2010/main" xmlns="" val="3670849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6D152A-624B-4D9B-B995-31D81B6A3E80}" type="slidenum">
              <a:rPr lang="en-US"/>
              <a:pPr/>
              <a:t>‹#›</a:t>
            </a:fld>
            <a:endParaRPr lang="en-US"/>
          </a:p>
        </p:txBody>
      </p:sp>
    </p:spTree>
    <p:extLst>
      <p:ext uri="{BB962C8B-B14F-4D97-AF65-F5344CB8AC3E}">
        <p14:creationId xmlns:p14="http://schemas.microsoft.com/office/powerpoint/2010/main" xmlns="" val="3813147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548C33BD-AC06-4B33-BEFB-D1CF127E8BF1}" type="slidenum">
              <a:rPr lang="hu-HU" smtClean="0"/>
              <a:pPr/>
              <a:t>23</a:t>
            </a:fld>
            <a:endParaRPr lang="hu-HU"/>
          </a:p>
        </p:txBody>
      </p:sp>
    </p:spTree>
    <p:extLst>
      <p:ext uri="{BB962C8B-B14F-4D97-AF65-F5344CB8AC3E}">
        <p14:creationId xmlns:p14="http://schemas.microsoft.com/office/powerpoint/2010/main" xmlns="" val="61021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dirty="0" smtClean="0"/>
              <a:t>Alcím mintájának szerkesztése</a:t>
            </a:r>
            <a:endParaRPr lang="hu-HU" dirty="0"/>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0A8E535E-7A7A-46DB-99F8-CAFBBEED26CB}" type="slidenum">
              <a:rPr lang="en-US"/>
              <a:pPr/>
              <a:t>‹#›</a:t>
            </a:fld>
            <a:endParaRPr lang="en-US"/>
          </a:p>
        </p:txBody>
      </p:sp>
      <p:sp>
        <p:nvSpPr>
          <p:cNvPr id="7" name="Text Box 8"/>
          <p:cNvSpPr txBox="1">
            <a:spLocks noChangeArrowheads="1"/>
          </p:cNvSpPr>
          <p:nvPr userDrawn="1"/>
        </p:nvSpPr>
        <p:spPr bwMode="auto">
          <a:xfrm>
            <a:off x="0" y="6642556"/>
            <a:ext cx="4965700" cy="215444"/>
          </a:xfrm>
          <a:prstGeom prst="rect">
            <a:avLst/>
          </a:prstGeom>
          <a:noFill/>
          <a:ln w="9525">
            <a:noFill/>
            <a:miter lim="800000"/>
            <a:headEnd/>
            <a:tailEnd/>
          </a:ln>
          <a:effectLst/>
        </p:spPr>
        <p:txBody>
          <a:bodyPr wrap="square">
            <a:spAutoFit/>
          </a:bodyPr>
          <a:lstStyle/>
          <a:p>
            <a:r>
              <a:rPr lang="en-US" sz="800" b="1" dirty="0">
                <a:solidFill>
                  <a:srgbClr val="3B3B3B"/>
                </a:solidFill>
                <a:latin typeface="Calibri" pitchFamily="34" charset="0"/>
                <a:sym typeface="Symbol" pitchFamily="18" charset="2"/>
              </a:rPr>
              <a:t> Copyright </a:t>
            </a:r>
            <a:r>
              <a:rPr lang="en-US" sz="800" b="1" i="1" dirty="0">
                <a:solidFill>
                  <a:srgbClr val="3B3B3B"/>
                </a:solidFill>
                <a:latin typeface="Calibri" pitchFamily="34" charset="0"/>
                <a:sym typeface="Symbol" pitchFamily="18" charset="2"/>
              </a:rPr>
              <a:t>Global Spa Summit </a:t>
            </a:r>
            <a:r>
              <a:rPr lang="en-US" sz="800" b="1" i="1" dirty="0" smtClean="0">
                <a:solidFill>
                  <a:srgbClr val="3B3B3B"/>
                </a:solidFill>
                <a:latin typeface="Calibri" pitchFamily="34" charset="0"/>
                <a:sym typeface="Symbol" pitchFamily="18" charset="2"/>
              </a:rPr>
              <a:t>20</a:t>
            </a:r>
            <a:r>
              <a:rPr lang="hu-HU" sz="800" b="1" i="1" dirty="0" smtClean="0">
                <a:solidFill>
                  <a:srgbClr val="3B3B3B"/>
                </a:solidFill>
                <a:latin typeface="Calibri" pitchFamily="34" charset="0"/>
                <a:sym typeface="Symbol" pitchFamily="18" charset="2"/>
              </a:rPr>
              <a:t>11</a:t>
            </a:r>
            <a:endParaRPr lang="en-US" sz="700" b="1" i="1" dirty="0">
              <a:solidFill>
                <a:srgbClr val="3B3B3B"/>
              </a:solidFill>
              <a:latin typeface="Calibri" pitchFamily="34" charset="0"/>
              <a:sym typeface="Symbol" pitchFamily="18" charset="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FC07236B-BDCF-4FAE-85C3-3767295C89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787AE3B6-090F-49AF-A287-913F5E9E42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Dia számának helye 4"/>
          <p:cNvSpPr>
            <a:spLocks noGrp="1"/>
          </p:cNvSpPr>
          <p:nvPr>
            <p:ph type="sldNum" sz="quarter" idx="10"/>
          </p:nvPr>
        </p:nvSpPr>
        <p:spPr>
          <a:xfrm>
            <a:off x="6629400" y="6324600"/>
            <a:ext cx="2133600" cy="365125"/>
          </a:xfrm>
          <a:prstGeom prst="rect">
            <a:avLst/>
          </a:prstGeom>
        </p:spPr>
        <p:txBody>
          <a:bodyPr/>
          <a:lstStyle>
            <a:lvl1pPr eaLnBrk="1" fontAlgn="auto" hangingPunct="1">
              <a:spcBef>
                <a:spcPts val="0"/>
              </a:spcBef>
              <a:spcAft>
                <a:spcPts val="0"/>
              </a:spcAft>
              <a:defRPr sz="1100">
                <a:solidFill>
                  <a:srgbClr val="808285"/>
                </a:solidFill>
                <a:latin typeface="Avenir Book" panose="02000503020000020003"/>
              </a:defRPr>
            </a:lvl1pPr>
          </a:lstStyle>
          <a:p>
            <a:pPr>
              <a:defRPr/>
            </a:pPr>
            <a:r>
              <a:rPr lang="en-GB"/>
              <a:t>Page </a:t>
            </a:r>
            <a:fld id="{2D0BD8C0-CD28-4E87-9C85-6F28FB4EF71D}" type="slidenum">
              <a:rPr lang="en-GB"/>
              <a:pPr>
                <a:defRPr/>
              </a:pPr>
              <a:t>‹#›</a:t>
            </a:fld>
            <a:r>
              <a:rPr lang="en-GB"/>
              <a:t> of 1</a:t>
            </a:r>
            <a:r>
              <a:rPr lang="hu-HU"/>
              <a:t>5</a:t>
            </a:r>
            <a:endParaRPr lang="hu-HU">
              <a:latin typeface="Signika" panose="02010003020600000004" pitchFamily="2" charset="0"/>
            </a:endParaRPr>
          </a:p>
        </p:txBody>
      </p:sp>
    </p:spTree>
    <p:extLst>
      <p:ext uri="{BB962C8B-B14F-4D97-AF65-F5344CB8AC3E}">
        <p14:creationId xmlns="" xmlns:p14="http://schemas.microsoft.com/office/powerpoint/2010/main" val="179691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lsorolás - csak szöveg">
    <p:spTree>
      <p:nvGrpSpPr>
        <p:cNvPr id="1" name=""/>
        <p:cNvGrpSpPr/>
        <p:nvPr/>
      </p:nvGrpSpPr>
      <p:grpSpPr>
        <a:xfrm>
          <a:off x="0" y="0"/>
          <a:ext cx="0" cy="0"/>
          <a:chOff x="0" y="0"/>
          <a:chExt cx="0" cy="0"/>
        </a:xfrm>
      </p:grpSpPr>
      <p:sp>
        <p:nvSpPr>
          <p:cNvPr id="2" name="Title 1"/>
          <p:cNvSpPr>
            <a:spLocks noGrp="1"/>
          </p:cNvSpPr>
          <p:nvPr>
            <p:ph type="ctrTitle"/>
          </p:nvPr>
        </p:nvSpPr>
        <p:spPr>
          <a:xfrm>
            <a:off x="460833" y="23017"/>
            <a:ext cx="5790320" cy="679241"/>
          </a:xfrm>
          <a:prstGeom prst="rect">
            <a:avLst/>
          </a:prstGeom>
        </p:spPr>
        <p:txBody>
          <a:bodyPr>
            <a:normAutofit/>
          </a:bodyPr>
          <a:lstStyle>
            <a:lvl1pPr algn="l">
              <a:defRPr sz="1900">
                <a:solidFill>
                  <a:schemeClr val="bg1"/>
                </a:solidFill>
              </a:defRPr>
            </a:lvl1pPr>
          </a:lstStyle>
          <a:p>
            <a:r>
              <a:rPr lang="hu-HU" smtClean="0"/>
              <a:t>Mintacím szerkesztése</a:t>
            </a:r>
            <a:endParaRPr lang="hu-HU" dirty="0"/>
          </a:p>
        </p:txBody>
      </p:sp>
      <p:sp>
        <p:nvSpPr>
          <p:cNvPr id="17" name="Text Placeholder 3"/>
          <p:cNvSpPr>
            <a:spLocks noGrp="1"/>
          </p:cNvSpPr>
          <p:nvPr>
            <p:ph type="body" sz="half" idx="16"/>
          </p:nvPr>
        </p:nvSpPr>
        <p:spPr>
          <a:xfrm>
            <a:off x="460833" y="1912478"/>
            <a:ext cx="5795978" cy="689328"/>
          </a:xfrm>
          <a:prstGeom prst="rect">
            <a:avLst/>
          </a:prstGeom>
        </p:spPr>
        <p:txBody>
          <a:bodyPr rtlCol="0">
            <a:normAutofit/>
          </a:bodyPr>
          <a:lstStyle>
            <a:lvl1pPr marL="0" indent="0">
              <a:buNone/>
              <a:defRPr lang="en-US" sz="1900" kern="1200" dirty="0" smtClean="0">
                <a:solidFill>
                  <a:schemeClr val="tx1"/>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en-US" dirty="0" smtClean="0"/>
              <a:t>Click to edit Master text styles</a:t>
            </a:r>
            <a:endParaRPr lang="hu-HU" dirty="0" smtClean="0"/>
          </a:p>
          <a:p>
            <a:pPr lvl="0"/>
            <a:endParaRPr lang="en-US" dirty="0" smtClean="0"/>
          </a:p>
        </p:txBody>
      </p:sp>
      <p:sp>
        <p:nvSpPr>
          <p:cNvPr id="18" name="Text Placeholder 3"/>
          <p:cNvSpPr>
            <a:spLocks noGrp="1"/>
          </p:cNvSpPr>
          <p:nvPr>
            <p:ph type="body" sz="half" idx="17"/>
          </p:nvPr>
        </p:nvSpPr>
        <p:spPr>
          <a:xfrm>
            <a:off x="460833" y="2924139"/>
            <a:ext cx="5795978" cy="689328"/>
          </a:xfrm>
          <a:prstGeom prst="rect">
            <a:avLst/>
          </a:prstGeom>
        </p:spPr>
        <p:txBody>
          <a:bodyPr rtlCol="0">
            <a:normAutofit/>
          </a:bodyPr>
          <a:lstStyle>
            <a:lvl1pPr marL="0" indent="0">
              <a:buNone/>
              <a:defRPr lang="en-US" sz="1900" kern="1200" dirty="0" smtClean="0">
                <a:solidFill>
                  <a:schemeClr val="tx1"/>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en-US" dirty="0" smtClean="0"/>
              <a:t>Click to edit Master text styles</a:t>
            </a:r>
            <a:endParaRPr lang="hu-HU" dirty="0" smtClean="0"/>
          </a:p>
          <a:p>
            <a:pPr lvl="0"/>
            <a:endParaRPr lang="en-US" dirty="0" smtClean="0"/>
          </a:p>
        </p:txBody>
      </p:sp>
      <p:sp>
        <p:nvSpPr>
          <p:cNvPr id="19" name="Text Placeholder 3"/>
          <p:cNvSpPr>
            <a:spLocks noGrp="1"/>
          </p:cNvSpPr>
          <p:nvPr>
            <p:ph type="body" sz="half" idx="19"/>
          </p:nvPr>
        </p:nvSpPr>
        <p:spPr>
          <a:xfrm>
            <a:off x="460833" y="3911530"/>
            <a:ext cx="5795978" cy="689328"/>
          </a:xfrm>
          <a:prstGeom prst="rect">
            <a:avLst/>
          </a:prstGeom>
        </p:spPr>
        <p:txBody>
          <a:bodyPr rtlCol="0">
            <a:normAutofit/>
          </a:bodyPr>
          <a:lstStyle>
            <a:lvl1pPr marL="0" indent="0">
              <a:buNone/>
              <a:defRPr lang="en-US" sz="1900" kern="1200" dirty="0" smtClean="0">
                <a:solidFill>
                  <a:schemeClr val="tx1"/>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en-US" dirty="0" smtClean="0"/>
              <a:t>Click to edit Master text styles</a:t>
            </a:r>
            <a:endParaRPr lang="hu-HU" dirty="0" smtClean="0"/>
          </a:p>
          <a:p>
            <a:pPr lvl="0"/>
            <a:endParaRPr lang="en-US" dirty="0" smtClean="0"/>
          </a:p>
        </p:txBody>
      </p:sp>
      <p:sp>
        <p:nvSpPr>
          <p:cNvPr id="20" name="Text Placeholder 3"/>
          <p:cNvSpPr>
            <a:spLocks noGrp="1"/>
          </p:cNvSpPr>
          <p:nvPr>
            <p:ph type="body" sz="half" idx="21"/>
          </p:nvPr>
        </p:nvSpPr>
        <p:spPr>
          <a:xfrm>
            <a:off x="460833" y="4945522"/>
            <a:ext cx="5795978" cy="689328"/>
          </a:xfrm>
          <a:prstGeom prst="rect">
            <a:avLst/>
          </a:prstGeom>
        </p:spPr>
        <p:txBody>
          <a:bodyPr rtlCol="0">
            <a:normAutofit/>
          </a:bodyPr>
          <a:lstStyle>
            <a:lvl1pPr marL="0" indent="0">
              <a:buNone/>
              <a:defRPr lang="en-US" sz="1900" kern="1200" dirty="0" smtClean="0">
                <a:solidFill>
                  <a:schemeClr val="tx1"/>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en-US" dirty="0" smtClean="0"/>
              <a:t>Click to edit Master text styles</a:t>
            </a:r>
            <a:endParaRPr lang="hu-HU" dirty="0" smtClean="0"/>
          </a:p>
          <a:p>
            <a:pPr lvl="0"/>
            <a:endParaRPr lang="en-US" dirty="0" smtClean="0"/>
          </a:p>
        </p:txBody>
      </p:sp>
      <p:sp>
        <p:nvSpPr>
          <p:cNvPr id="21" name="Text Placeholder 3"/>
          <p:cNvSpPr>
            <a:spLocks noGrp="1"/>
          </p:cNvSpPr>
          <p:nvPr>
            <p:ph type="body" sz="half" idx="2"/>
          </p:nvPr>
        </p:nvSpPr>
        <p:spPr>
          <a:xfrm>
            <a:off x="460832" y="1659079"/>
            <a:ext cx="5795979" cy="391265"/>
          </a:xfrm>
          <a:prstGeom prst="rect">
            <a:avLst/>
          </a:prstGeom>
        </p:spPr>
        <p:txBody>
          <a:bodyPr rtlCol="0">
            <a:normAutofit/>
          </a:bodyPr>
          <a:lstStyle>
            <a:lvl1pPr marL="0" indent="0" algn="l">
              <a:buNone/>
              <a:defRPr lang="en-US" sz="1900" kern="1200" dirty="0" smtClean="0">
                <a:solidFill>
                  <a:srgbClr val="F68B23"/>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hu-HU" smtClean="0"/>
              <a:t>Mintaszöveg szerkesztése</a:t>
            </a:r>
          </a:p>
        </p:txBody>
      </p:sp>
      <p:sp>
        <p:nvSpPr>
          <p:cNvPr id="22" name="Text Placeholder 3"/>
          <p:cNvSpPr>
            <a:spLocks noGrp="1"/>
          </p:cNvSpPr>
          <p:nvPr>
            <p:ph type="body" sz="half" idx="18"/>
          </p:nvPr>
        </p:nvSpPr>
        <p:spPr>
          <a:xfrm>
            <a:off x="460832" y="2670740"/>
            <a:ext cx="5795979" cy="391265"/>
          </a:xfrm>
          <a:prstGeom prst="rect">
            <a:avLst/>
          </a:prstGeom>
        </p:spPr>
        <p:txBody>
          <a:bodyPr rtlCol="0">
            <a:normAutofit/>
          </a:bodyPr>
          <a:lstStyle>
            <a:lvl1pPr marL="0" indent="0" algn="l">
              <a:buNone/>
              <a:defRPr lang="en-US" sz="1900" kern="1200" dirty="0" smtClean="0">
                <a:solidFill>
                  <a:srgbClr val="F68B23"/>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hu-HU" smtClean="0"/>
              <a:t>Mintaszöveg szerkesztése</a:t>
            </a:r>
          </a:p>
        </p:txBody>
      </p:sp>
      <p:sp>
        <p:nvSpPr>
          <p:cNvPr id="23" name="Text Placeholder 3"/>
          <p:cNvSpPr>
            <a:spLocks noGrp="1"/>
          </p:cNvSpPr>
          <p:nvPr>
            <p:ph type="body" sz="half" idx="20"/>
          </p:nvPr>
        </p:nvSpPr>
        <p:spPr>
          <a:xfrm>
            <a:off x="460832" y="3658130"/>
            <a:ext cx="5795979" cy="391265"/>
          </a:xfrm>
          <a:prstGeom prst="rect">
            <a:avLst/>
          </a:prstGeom>
        </p:spPr>
        <p:txBody>
          <a:bodyPr rtlCol="0">
            <a:normAutofit/>
          </a:bodyPr>
          <a:lstStyle>
            <a:lvl1pPr marL="0" indent="0" algn="l">
              <a:buNone/>
              <a:defRPr lang="en-US" sz="1900" kern="1200" dirty="0" smtClean="0">
                <a:solidFill>
                  <a:srgbClr val="F68B23"/>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hu-HU" smtClean="0"/>
              <a:t>Mintaszöveg szerkesztése</a:t>
            </a:r>
          </a:p>
        </p:txBody>
      </p:sp>
      <p:sp>
        <p:nvSpPr>
          <p:cNvPr id="24" name="Text Placeholder 3"/>
          <p:cNvSpPr>
            <a:spLocks noGrp="1"/>
          </p:cNvSpPr>
          <p:nvPr>
            <p:ph type="body" sz="half" idx="22"/>
          </p:nvPr>
        </p:nvSpPr>
        <p:spPr>
          <a:xfrm>
            <a:off x="460832" y="4692122"/>
            <a:ext cx="5795979" cy="391265"/>
          </a:xfrm>
          <a:prstGeom prst="rect">
            <a:avLst/>
          </a:prstGeom>
        </p:spPr>
        <p:txBody>
          <a:bodyPr rtlCol="0">
            <a:normAutofit/>
          </a:bodyPr>
          <a:lstStyle>
            <a:lvl1pPr marL="0" indent="0" algn="l">
              <a:buNone/>
              <a:defRPr lang="en-US" sz="1900" kern="1200" dirty="0" smtClean="0">
                <a:solidFill>
                  <a:srgbClr val="F68B23"/>
                </a:solidFill>
                <a:latin typeface="+mn-lt"/>
                <a:ea typeface="+mn-ea"/>
                <a:cs typeface="+mn-cs"/>
              </a:defRPr>
            </a:lvl1pPr>
            <a:lvl2pPr marL="457195" indent="0">
              <a:buNone/>
              <a:defRPr sz="1200"/>
            </a:lvl2pPr>
            <a:lvl3pPr marL="914388" indent="0">
              <a:buNone/>
              <a:defRPr sz="1000"/>
            </a:lvl3pPr>
            <a:lvl4pPr marL="1371583" indent="0">
              <a:buNone/>
              <a:defRPr sz="900"/>
            </a:lvl4pPr>
            <a:lvl5pPr marL="1828776" indent="0">
              <a:buNone/>
              <a:defRPr sz="900"/>
            </a:lvl5pPr>
            <a:lvl6pPr marL="2285971" indent="0">
              <a:buNone/>
              <a:defRPr sz="900"/>
            </a:lvl6pPr>
            <a:lvl7pPr marL="2743165" indent="0">
              <a:buNone/>
              <a:defRPr sz="900"/>
            </a:lvl7pPr>
            <a:lvl8pPr marL="3200359" indent="0">
              <a:buNone/>
              <a:defRPr sz="900"/>
            </a:lvl8pPr>
            <a:lvl9pPr marL="3657553" indent="0">
              <a:buNone/>
              <a:defRPr sz="900"/>
            </a:lvl9pPr>
          </a:lstStyle>
          <a:p>
            <a:pPr lvl="0"/>
            <a:r>
              <a:rPr lang="hu-HU" smtClean="0"/>
              <a:t>Mintaszöveg szerkesztése</a:t>
            </a:r>
          </a:p>
        </p:txBody>
      </p:sp>
      <p:sp>
        <p:nvSpPr>
          <p:cNvPr id="11" name="Date Placeholder 3"/>
          <p:cNvSpPr>
            <a:spLocks noGrp="1"/>
          </p:cNvSpPr>
          <p:nvPr>
            <p:ph type="dt" sz="half" idx="23"/>
          </p:nvPr>
        </p:nvSpPr>
        <p:spPr>
          <a:xfrm>
            <a:off x="311040" y="6357092"/>
            <a:ext cx="2134080" cy="364575"/>
          </a:xfrm>
          <a:prstGeom prst="rect">
            <a:avLst/>
          </a:prstGeom>
        </p:spPr>
        <p:txBody>
          <a:bodyPr lIns="85131" tIns="42565" rIns="85131" bIns="42565"/>
          <a:lstStyle>
            <a:lvl1pPr>
              <a:defRPr/>
            </a:lvl1pPr>
          </a:lstStyle>
          <a:p>
            <a:pPr>
              <a:defRPr/>
            </a:pPr>
            <a:fld id="{65BD1616-7E1F-4129-B8A2-DEA3786E3FC9}" type="datetimeFigureOut">
              <a:rPr lang="hu-HU"/>
              <a:pPr>
                <a:defRPr/>
              </a:pPr>
              <a:t>2016.05.23.</a:t>
            </a:fld>
            <a:endParaRPr lang="hu-HU"/>
          </a:p>
        </p:txBody>
      </p:sp>
      <p:sp>
        <p:nvSpPr>
          <p:cNvPr id="12" name="Footer Placeholder 4"/>
          <p:cNvSpPr>
            <a:spLocks noGrp="1"/>
          </p:cNvSpPr>
          <p:nvPr>
            <p:ph type="ftr" sz="quarter" idx="24"/>
          </p:nvPr>
        </p:nvSpPr>
        <p:spPr/>
        <p:txBody>
          <a:bodyPr/>
          <a:lstStyle>
            <a:lvl1pPr>
              <a:defRPr/>
            </a:lvl1pPr>
          </a:lstStyle>
          <a:p>
            <a:pPr>
              <a:defRPr/>
            </a:pPr>
            <a:endParaRPr lang="hu-HU"/>
          </a:p>
        </p:txBody>
      </p:sp>
      <p:sp>
        <p:nvSpPr>
          <p:cNvPr id="13" name="Slide Number Placeholder 5"/>
          <p:cNvSpPr>
            <a:spLocks noGrp="1"/>
          </p:cNvSpPr>
          <p:nvPr>
            <p:ph type="sldNum" sz="quarter" idx="25"/>
          </p:nvPr>
        </p:nvSpPr>
        <p:spPr/>
        <p:txBody>
          <a:bodyPr/>
          <a:lstStyle>
            <a:lvl1pPr>
              <a:defRPr/>
            </a:lvl1pPr>
          </a:lstStyle>
          <a:p>
            <a:pPr>
              <a:defRPr/>
            </a:pPr>
            <a:fld id="{36FCF2A6-4D74-459F-B9FF-535B93D6F15B}" type="slidenum">
              <a:rPr lang="hu-HU"/>
              <a:pPr>
                <a:defRPr/>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3EC56C25-53EC-4FA2-851B-E9CE1A7A7543}"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Élőláb helye 4"/>
          <p:cNvSpPr>
            <a:spLocks noGrp="1"/>
          </p:cNvSpPr>
          <p:nvPr>
            <p:ph type="ftr" sz="quarter" idx="11"/>
          </p:nvPr>
        </p:nvSpPr>
        <p:spPr/>
        <p:txBody>
          <a:bodyPr/>
          <a:lstStyle>
            <a:lvl1pPr>
              <a:defRPr/>
            </a:lvl1pPr>
          </a:lstStyle>
          <a:p>
            <a:endParaRPr lang="en-US"/>
          </a:p>
        </p:txBody>
      </p:sp>
      <p:sp>
        <p:nvSpPr>
          <p:cNvPr id="6" name="Dia számának helye 5"/>
          <p:cNvSpPr>
            <a:spLocks noGrp="1"/>
          </p:cNvSpPr>
          <p:nvPr>
            <p:ph type="sldNum" sz="quarter" idx="12"/>
          </p:nvPr>
        </p:nvSpPr>
        <p:spPr/>
        <p:txBody>
          <a:bodyPr/>
          <a:lstStyle>
            <a:lvl1pPr>
              <a:defRPr/>
            </a:lvl1pPr>
          </a:lstStyle>
          <a:p>
            <a:fld id="{85A5D35C-5089-4A34-9B31-20C9895B03C6}"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64B2583E-1C81-438C-B0DF-8C0B780147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Élőláb helye 7"/>
          <p:cNvSpPr>
            <a:spLocks noGrp="1"/>
          </p:cNvSpPr>
          <p:nvPr>
            <p:ph type="ftr" sz="quarter" idx="11"/>
          </p:nvPr>
        </p:nvSpPr>
        <p:spPr/>
        <p:txBody>
          <a:bodyPr/>
          <a:lstStyle>
            <a:lvl1pPr>
              <a:defRPr/>
            </a:lvl1pPr>
          </a:lstStyle>
          <a:p>
            <a:endParaRPr lang="en-US"/>
          </a:p>
        </p:txBody>
      </p:sp>
      <p:sp>
        <p:nvSpPr>
          <p:cNvPr id="9" name="Dia számának helye 8"/>
          <p:cNvSpPr>
            <a:spLocks noGrp="1"/>
          </p:cNvSpPr>
          <p:nvPr>
            <p:ph type="sldNum" sz="quarter" idx="12"/>
          </p:nvPr>
        </p:nvSpPr>
        <p:spPr/>
        <p:txBody>
          <a:bodyPr/>
          <a:lstStyle>
            <a:lvl1pPr>
              <a:defRPr/>
            </a:lvl1pPr>
          </a:lstStyle>
          <a:p>
            <a:fld id="{7D564ED2-C1EC-4D30-AFE6-EC84CBEA045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Élőláb helye 3"/>
          <p:cNvSpPr>
            <a:spLocks noGrp="1"/>
          </p:cNvSpPr>
          <p:nvPr>
            <p:ph type="ftr" sz="quarter" idx="11"/>
          </p:nvPr>
        </p:nvSpPr>
        <p:spPr/>
        <p:txBody>
          <a:bodyPr/>
          <a:lstStyle>
            <a:lvl1pPr>
              <a:defRPr/>
            </a:lvl1pPr>
          </a:lstStyle>
          <a:p>
            <a:endParaRPr lang="en-US"/>
          </a:p>
        </p:txBody>
      </p:sp>
      <p:sp>
        <p:nvSpPr>
          <p:cNvPr id="5" name="Dia számának helye 4"/>
          <p:cNvSpPr>
            <a:spLocks noGrp="1"/>
          </p:cNvSpPr>
          <p:nvPr>
            <p:ph type="sldNum" sz="quarter" idx="12"/>
          </p:nvPr>
        </p:nvSpPr>
        <p:spPr/>
        <p:txBody>
          <a:bodyPr/>
          <a:lstStyle>
            <a:lvl1pPr>
              <a:defRPr/>
            </a:lvl1pPr>
          </a:lstStyle>
          <a:p>
            <a:fld id="{01D9CB50-45C1-4D92-9BEC-08761E7484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Élőláb helye 2"/>
          <p:cNvSpPr>
            <a:spLocks noGrp="1"/>
          </p:cNvSpPr>
          <p:nvPr>
            <p:ph type="ftr" sz="quarter" idx="11"/>
          </p:nvPr>
        </p:nvSpPr>
        <p:spPr/>
        <p:txBody>
          <a:bodyPr/>
          <a:lstStyle>
            <a:lvl1pPr>
              <a:defRPr/>
            </a:lvl1pPr>
          </a:lstStyle>
          <a:p>
            <a:endParaRPr lang="en-US"/>
          </a:p>
        </p:txBody>
      </p:sp>
      <p:sp>
        <p:nvSpPr>
          <p:cNvPr id="4" name="Dia számának helye 3"/>
          <p:cNvSpPr>
            <a:spLocks noGrp="1"/>
          </p:cNvSpPr>
          <p:nvPr>
            <p:ph type="sldNum" sz="quarter" idx="12"/>
          </p:nvPr>
        </p:nvSpPr>
        <p:spPr/>
        <p:txBody>
          <a:bodyPr/>
          <a:lstStyle>
            <a:lvl1pPr>
              <a:defRPr/>
            </a:lvl1pPr>
          </a:lstStyle>
          <a:p>
            <a:fld id="{B0A8341F-C83D-47BC-9D03-7C092E0C393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71A70713-5B1E-41D8-AEFE-BDC005D5418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Élőláb helye 5"/>
          <p:cNvSpPr>
            <a:spLocks noGrp="1"/>
          </p:cNvSpPr>
          <p:nvPr>
            <p:ph type="ftr" sz="quarter" idx="11"/>
          </p:nvPr>
        </p:nvSpPr>
        <p:spPr/>
        <p:txBody>
          <a:bodyPr/>
          <a:lstStyle>
            <a:lvl1pPr>
              <a:defRPr/>
            </a:lvl1pPr>
          </a:lstStyle>
          <a:p>
            <a:endParaRPr lang="en-US"/>
          </a:p>
        </p:txBody>
      </p:sp>
      <p:sp>
        <p:nvSpPr>
          <p:cNvPr id="7" name="Dia számának helye 6"/>
          <p:cNvSpPr>
            <a:spLocks noGrp="1"/>
          </p:cNvSpPr>
          <p:nvPr>
            <p:ph type="sldNum" sz="quarter" idx="12"/>
          </p:nvPr>
        </p:nvSpPr>
        <p:spPr/>
        <p:txBody>
          <a:bodyPr/>
          <a:lstStyle>
            <a:lvl1pPr>
              <a:defRPr/>
            </a:lvl1pPr>
          </a:lstStyle>
          <a:p>
            <a:fld id="{91F560EF-A150-44DD-82C3-7A759092CF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764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D7B21F-5EFF-4717-8CDB-012EFEE9F798}" type="slidenum">
              <a:rPr lang="en-US"/>
              <a:pPr/>
              <a:t>‹#›</a:t>
            </a:fld>
            <a:endParaRPr lang="en-US"/>
          </a:p>
        </p:txBody>
      </p:sp>
      <p:sp>
        <p:nvSpPr>
          <p:cNvPr id="8" name="Text Box 8"/>
          <p:cNvSpPr txBox="1">
            <a:spLocks noChangeArrowheads="1"/>
          </p:cNvSpPr>
          <p:nvPr/>
        </p:nvSpPr>
        <p:spPr bwMode="auto">
          <a:xfrm>
            <a:off x="0" y="6642556"/>
            <a:ext cx="4965700" cy="215444"/>
          </a:xfrm>
          <a:prstGeom prst="rect">
            <a:avLst/>
          </a:prstGeom>
          <a:noFill/>
          <a:ln w="9525">
            <a:noFill/>
            <a:miter lim="800000"/>
            <a:headEnd/>
            <a:tailEnd/>
          </a:ln>
          <a:effectLst/>
        </p:spPr>
        <p:txBody>
          <a:bodyPr wrap="square">
            <a:spAutoFit/>
          </a:bodyPr>
          <a:lstStyle/>
          <a:p>
            <a:r>
              <a:rPr lang="en-US" sz="800" b="1" dirty="0">
                <a:solidFill>
                  <a:srgbClr val="3B3B3B"/>
                </a:solidFill>
                <a:latin typeface="Calibri" pitchFamily="34" charset="0"/>
                <a:sym typeface="Symbol" pitchFamily="18" charset="2"/>
              </a:rPr>
              <a:t> Copyright </a:t>
            </a:r>
            <a:r>
              <a:rPr lang="en-US" sz="800" b="1" i="1" dirty="0">
                <a:solidFill>
                  <a:srgbClr val="3B3B3B"/>
                </a:solidFill>
                <a:latin typeface="Calibri" pitchFamily="34" charset="0"/>
                <a:sym typeface="Symbol" pitchFamily="18" charset="2"/>
              </a:rPr>
              <a:t>Global Spa Summit </a:t>
            </a:r>
            <a:r>
              <a:rPr lang="en-US" sz="800" b="1" i="1" dirty="0" smtClean="0">
                <a:solidFill>
                  <a:srgbClr val="3B3B3B"/>
                </a:solidFill>
                <a:latin typeface="Calibri" pitchFamily="34" charset="0"/>
                <a:sym typeface="Symbol" pitchFamily="18" charset="2"/>
              </a:rPr>
              <a:t>20</a:t>
            </a:r>
            <a:r>
              <a:rPr lang="hu-HU" sz="800" b="1" i="1" dirty="0" smtClean="0">
                <a:solidFill>
                  <a:srgbClr val="3B3B3B"/>
                </a:solidFill>
                <a:latin typeface="Calibri" pitchFamily="34" charset="0"/>
                <a:sym typeface="Symbol" pitchFamily="18" charset="2"/>
              </a:rPr>
              <a:t>11</a:t>
            </a:r>
            <a:endParaRPr lang="en-US" sz="700" b="1" i="1" dirty="0">
              <a:solidFill>
                <a:srgbClr val="3B3B3B"/>
              </a:solidFill>
              <a:latin typeface="Calibri" pitchFamily="34" charset="0"/>
              <a:sym typeface="Symbol" pitchFamily="18" charset="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Calibri" pitchFamily="34"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wellness.nok.hu/wellness/joga2.jpg&amp;imgrefurl=http://www.wellness.nok.hu/wellness/wellness1.html&amp;h=566&amp;w=600&amp;sz=99&amp;hl=hu&amp;start=1&amp;usg=__L2Nr-1t0DD5IgIRLIkrEKQTSaz0=&amp;tbnid=SArduaYeTIR-KM:&amp;tbnh=127&amp;tbnw=135&amp;prev=/images?q=wellness&amp;gbv=2&amp;hl=hu"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google.co.uk/imgres?imgurl=http://farm2.static.flickr.com/1171/590702026_86423a39dd_o.jpg&amp;imgrefurl=http://flickr.com/photos/jasonweaver/590702026/&amp;usg=__tTdDFfWQ2K6kI3hY8_Jwfmg7YKQ=&amp;h=2087&amp;w=2552&amp;sz=539&amp;hl=hu&amp;start=56&amp;itbs=1&amp;tbnid=rgAhBs9BYDIhZM:&amp;tbnh=123&amp;tbnw=150&amp;prev=/images?q=hungarian+spa&amp;start=40&amp;hl=hu&amp;sa=N&amp;gbv=2&amp;ndsp=20&amp;tbs=isch: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228600"/>
            <a:ext cx="7772400" cy="1981200"/>
          </a:xfrm>
        </p:spPr>
        <p:txBody>
          <a:bodyPr/>
          <a:lstStyle/>
          <a:p>
            <a:r>
              <a:rPr lang="en-GB" sz="3600" b="1" dirty="0" smtClean="0"/>
              <a:t>Overwhelmed by Wellness? </a:t>
            </a:r>
            <a:r>
              <a:rPr lang="hu-HU" sz="3600" dirty="0" smtClean="0"/>
              <a:t/>
            </a:r>
            <a:br>
              <a:rPr lang="hu-HU" sz="3600" dirty="0" smtClean="0"/>
            </a:br>
            <a:r>
              <a:rPr lang="en-GB" sz="3600" b="1" dirty="0" smtClean="0"/>
              <a:t>Time to put </a:t>
            </a:r>
            <a:r>
              <a:rPr lang="hu-HU" sz="3600" b="1" dirty="0" smtClean="0"/>
              <a:t>the </a:t>
            </a:r>
            <a:r>
              <a:rPr lang="en-GB" sz="3600" b="1" dirty="0" smtClean="0"/>
              <a:t>Health back into</a:t>
            </a:r>
            <a:r>
              <a:rPr lang="hu-HU" sz="3600" b="1" dirty="0" smtClean="0"/>
              <a:t> </a:t>
            </a:r>
            <a:br>
              <a:rPr lang="hu-HU" sz="3600" b="1" dirty="0" smtClean="0"/>
            </a:br>
            <a:r>
              <a:rPr lang="en-GB" sz="3600" b="1" dirty="0" smtClean="0"/>
              <a:t>Health Tourism!</a:t>
            </a:r>
            <a:endParaRPr lang="hu-HU" sz="3600" dirty="0"/>
          </a:p>
        </p:txBody>
      </p:sp>
      <p:sp>
        <p:nvSpPr>
          <p:cNvPr id="3075" name="Rectangle 5"/>
          <p:cNvSpPr>
            <a:spLocks noGrp="1" noChangeArrowheads="1"/>
          </p:cNvSpPr>
          <p:nvPr>
            <p:ph type="subTitle" idx="1"/>
          </p:nvPr>
        </p:nvSpPr>
        <p:spPr>
          <a:xfrm>
            <a:off x="1371600" y="4221163"/>
            <a:ext cx="6400800" cy="2636837"/>
          </a:xfrm>
        </p:spPr>
        <p:txBody>
          <a:bodyPr/>
          <a:lstStyle/>
          <a:p>
            <a:endParaRPr lang="hu-HU" sz="2800" b="1" dirty="0" smtClean="0"/>
          </a:p>
          <a:p>
            <a:r>
              <a:rPr lang="hu-HU" sz="2800" b="1" dirty="0" smtClean="0"/>
              <a:t>Dr Melanie Smith </a:t>
            </a:r>
          </a:p>
          <a:p>
            <a:r>
              <a:rPr lang="hu-HU" sz="2800" b="1" dirty="0" smtClean="0"/>
              <a:t>Budapest Metropolitan University Hungary</a:t>
            </a:r>
          </a:p>
          <a:p>
            <a:r>
              <a:rPr lang="hu-HU" sz="2800" b="1" dirty="0" smtClean="0"/>
              <a:t>Email: msmith@metropolitan.hu</a:t>
            </a:r>
            <a:endParaRPr lang="en-US" sz="2800" b="1" dirty="0" smtClean="0"/>
          </a:p>
          <a:p>
            <a:pPr algn="l" eaLnBrk="1" hangingPunct="1">
              <a:lnSpc>
                <a:spcPct val="90000"/>
              </a:lnSpc>
              <a:spcBef>
                <a:spcPct val="0"/>
              </a:spcBef>
            </a:pPr>
            <a:endParaRPr lang="hu-HU" sz="2800" dirty="0" smtClean="0">
              <a:solidFill>
                <a:schemeClr val="tx2"/>
              </a:solidFill>
            </a:endParaRPr>
          </a:p>
        </p:txBody>
      </p:sp>
      <p:pic>
        <p:nvPicPr>
          <p:cNvPr id="3076" name="Picture 6" descr="joga2">
            <a:hlinkClick r:id="rId2"/>
          </p:cNvPr>
          <p:cNvPicPr>
            <a:picLocks noChangeAspect="1" noChangeArrowheads="1"/>
          </p:cNvPicPr>
          <p:nvPr/>
        </p:nvPicPr>
        <p:blipFill>
          <a:blip r:embed="rId3" cstate="print"/>
          <a:srcRect/>
          <a:stretch>
            <a:fillRect/>
          </a:stretch>
        </p:blipFill>
        <p:spPr bwMode="auto">
          <a:xfrm>
            <a:off x="6011863" y="2708275"/>
            <a:ext cx="1798637" cy="1728788"/>
          </a:xfrm>
          <a:prstGeom prst="rect">
            <a:avLst/>
          </a:prstGeom>
          <a:noFill/>
          <a:ln w="9525">
            <a:noFill/>
            <a:miter lim="800000"/>
            <a:headEnd/>
            <a:tailEnd/>
          </a:ln>
        </p:spPr>
      </p:pic>
      <p:pic>
        <p:nvPicPr>
          <p:cNvPr id="3077" name="Picture 16" descr="590702026_86423a39dd_o">
            <a:hlinkClick r:id="rId4"/>
          </p:cNvPr>
          <p:cNvPicPr>
            <a:picLocks noChangeAspect="1" noChangeArrowheads="1"/>
          </p:cNvPicPr>
          <p:nvPr/>
        </p:nvPicPr>
        <p:blipFill>
          <a:blip r:embed="rId5" cstate="print"/>
          <a:srcRect/>
          <a:stretch>
            <a:fillRect/>
          </a:stretch>
        </p:blipFill>
        <p:spPr bwMode="auto">
          <a:xfrm>
            <a:off x="3635375" y="2708275"/>
            <a:ext cx="2016125" cy="1727200"/>
          </a:xfrm>
          <a:prstGeom prst="rect">
            <a:avLst/>
          </a:prstGeom>
          <a:noFill/>
          <a:ln w="9525">
            <a:noFill/>
            <a:miter lim="800000"/>
            <a:headEnd/>
            <a:tailEnd/>
          </a:ln>
        </p:spPr>
      </p:pic>
      <p:pic>
        <p:nvPicPr>
          <p:cNvPr id="3078" name="Picture 23" descr="wellness_paradise_spa_soncni_zahod_lezalnik"/>
          <p:cNvPicPr>
            <a:picLocks noChangeAspect="1" noChangeArrowheads="1"/>
          </p:cNvPicPr>
          <p:nvPr/>
        </p:nvPicPr>
        <p:blipFill>
          <a:blip r:embed="rId6" cstate="print"/>
          <a:srcRect/>
          <a:stretch>
            <a:fillRect/>
          </a:stretch>
        </p:blipFill>
        <p:spPr bwMode="auto">
          <a:xfrm>
            <a:off x="1116013" y="2708275"/>
            <a:ext cx="2160587"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z="4000" dirty="0" smtClean="0"/>
              <a:t>Solution? Wellness! </a:t>
            </a:r>
            <a:br>
              <a:rPr lang="hu-HU" sz="4000" dirty="0" smtClean="0"/>
            </a:br>
            <a:r>
              <a:rPr lang="hu-HU" sz="4000" dirty="0" smtClean="0"/>
              <a:t>It’s Everywhere.....</a:t>
            </a:r>
            <a:endParaRPr lang="hu-HU" sz="4000" dirty="0"/>
          </a:p>
        </p:txBody>
      </p:sp>
      <p:pic>
        <p:nvPicPr>
          <p:cNvPr id="4" name="Kép 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266700" y="1790700"/>
            <a:ext cx="3200400" cy="2667000"/>
          </a:xfrm>
          <a:prstGeom prst="rect">
            <a:avLst/>
          </a:prstGeom>
        </p:spPr>
      </p:pic>
      <p:pic>
        <p:nvPicPr>
          <p:cNvPr id="5" name="Kép 1"/>
          <p:cNvPicPr>
            <a:picLocks noChangeAspect="1"/>
          </p:cNvPicPr>
          <p:nvPr/>
        </p:nvPicPr>
        <p:blipFill rotWithShape="1">
          <a:blip r:embed="rId3" cstate="print"/>
          <a:srcRect l="9452" t="21140" r="9211" b="7353"/>
          <a:stretch/>
        </p:blipFill>
        <p:spPr>
          <a:xfrm>
            <a:off x="4114800" y="1524000"/>
            <a:ext cx="4508126" cy="2590800"/>
          </a:xfrm>
          <a:prstGeom prst="rect">
            <a:avLst/>
          </a:prstGeom>
        </p:spPr>
      </p:pic>
      <p:pic>
        <p:nvPicPr>
          <p:cNvPr id="6" name="Kép 1"/>
          <p:cNvPicPr>
            <a:picLocks noChangeAspect="1"/>
          </p:cNvPicPr>
          <p:nvPr/>
        </p:nvPicPr>
        <p:blipFill rotWithShape="1">
          <a:blip r:embed="rId4" cstate="print">
            <a:extLst>
              <a:ext uri="{28A0092B-C50C-407E-A947-70E740481C1C}">
                <a14:useLocalDpi xmlns="" xmlns:a14="http://schemas.microsoft.com/office/drawing/2010/main" val="0"/>
              </a:ext>
            </a:extLst>
          </a:blip>
          <a:srcRect l="2655" t="2359" r="5310" b="4425"/>
          <a:stretch/>
        </p:blipFill>
        <p:spPr>
          <a:xfrm>
            <a:off x="5334000" y="3429000"/>
            <a:ext cx="2743200" cy="3048000"/>
          </a:xfrm>
          <a:prstGeom prst="rect">
            <a:avLst/>
          </a:prstGeom>
        </p:spPr>
      </p:pic>
      <p:pic>
        <p:nvPicPr>
          <p:cNvPr id="7" name="Kép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33400" y="3429000"/>
            <a:ext cx="4419600" cy="2743200"/>
          </a:xfrm>
          <a:prstGeom prst="rect">
            <a:avLst/>
          </a:prstGeom>
        </p:spPr>
      </p:pic>
      <p:pic>
        <p:nvPicPr>
          <p:cNvPr id="8" name="Kép 1"/>
          <p:cNvPicPr>
            <a:picLocks noChangeAspect="1"/>
          </p:cNvPicPr>
          <p:nvPr/>
        </p:nvPicPr>
        <p:blipFill rotWithShape="1">
          <a:blip r:embed="rId6" cstate="print"/>
          <a:srcRect l="6765" t="16908" r="25541" b="9931"/>
          <a:stretch/>
        </p:blipFill>
        <p:spPr>
          <a:xfrm>
            <a:off x="2057400" y="2286000"/>
            <a:ext cx="51816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What is Wellness?</a:t>
            </a:r>
            <a:br>
              <a:rPr lang="hu-HU" dirty="0" smtClean="0"/>
            </a:br>
            <a:r>
              <a:rPr lang="hu-HU" dirty="0" smtClean="0"/>
              <a:t>And what is not.....?</a:t>
            </a:r>
            <a:endParaRPr lang="hu-HU" dirty="0"/>
          </a:p>
        </p:txBody>
      </p:sp>
      <p:sp>
        <p:nvSpPr>
          <p:cNvPr id="3" name="Content Placeholder 2"/>
          <p:cNvSpPr>
            <a:spLocks noGrp="1"/>
          </p:cNvSpPr>
          <p:nvPr>
            <p:ph idx="1"/>
          </p:nvPr>
        </p:nvSpPr>
        <p:spPr>
          <a:xfrm>
            <a:off x="381000" y="1676400"/>
            <a:ext cx="8229600" cy="4800600"/>
          </a:xfrm>
        </p:spPr>
        <p:txBody>
          <a:bodyPr/>
          <a:lstStyle/>
          <a:p>
            <a:r>
              <a:rPr lang="hu-HU" sz="1800" dirty="0" smtClean="0"/>
              <a:t>‘W</a:t>
            </a:r>
            <a:r>
              <a:rPr lang="en-GB" sz="1800" dirty="0" err="1" smtClean="0"/>
              <a:t>ellness</a:t>
            </a:r>
            <a:r>
              <a:rPr lang="hu-HU" sz="1800" dirty="0" smtClean="0"/>
              <a:t>’</a:t>
            </a:r>
            <a:r>
              <a:rPr lang="en-GB" sz="1800" dirty="0" smtClean="0"/>
              <a:t> is often over-used to make products and services seem more attractive, and to boost or inflate tourism statistics. </a:t>
            </a:r>
            <a:endParaRPr lang="hu-HU" sz="1800" dirty="0" smtClean="0"/>
          </a:p>
          <a:p>
            <a:r>
              <a:rPr lang="en-GB" sz="1800" dirty="0" smtClean="0"/>
              <a:t>In most countries, wellness tourism (if it is defined relatively narrowly) only constitutes between 3 and 12% of a country’s tourism. </a:t>
            </a:r>
            <a:endParaRPr lang="hu-HU" sz="1800" dirty="0" smtClean="0"/>
          </a:p>
          <a:p>
            <a:r>
              <a:rPr lang="en-GB" sz="1800" dirty="0" smtClean="0"/>
              <a:t>On the other hand, if broad definitions are applied, it can appear to be a far bigger segment than it really is.</a:t>
            </a:r>
            <a:endParaRPr lang="hu-HU" sz="1800" dirty="0" smtClean="0"/>
          </a:p>
          <a:p>
            <a:r>
              <a:rPr lang="en-GB" sz="1800" dirty="0" smtClean="0"/>
              <a:t>Although the Global Wellness Institute (GWS, 2015) report suggests that wellness and wellness tourism are billion, even trillion dollar industries, Smith and </a:t>
            </a:r>
            <a:r>
              <a:rPr lang="en-GB" sz="1800" dirty="0" err="1" smtClean="0"/>
              <a:t>Puczkó</a:t>
            </a:r>
            <a:r>
              <a:rPr lang="en-GB" sz="1800" dirty="0" smtClean="0"/>
              <a:t> (2013) urge considerable caution when defining both wellness and wellness tourism.</a:t>
            </a:r>
            <a:endParaRPr lang="hu-HU" sz="1800" dirty="0" smtClean="0"/>
          </a:p>
          <a:p>
            <a:r>
              <a:rPr lang="hu-HU" sz="1800" dirty="0" smtClean="0"/>
              <a:t>W</a:t>
            </a:r>
            <a:r>
              <a:rPr lang="en-GB" sz="1800" dirty="0" err="1" smtClean="0"/>
              <a:t>ellness</a:t>
            </a:r>
            <a:r>
              <a:rPr lang="en-GB" sz="1800" dirty="0" smtClean="0"/>
              <a:t> tourism should be more closely aligned with health-enhancing activities and treatments which are evidence-based in some way. </a:t>
            </a:r>
            <a:endParaRPr lang="hu-HU" sz="1800" dirty="0" smtClean="0"/>
          </a:p>
          <a:p>
            <a:r>
              <a:rPr lang="en-GB" sz="1800" dirty="0" smtClean="0"/>
              <a:t>Research such as the TOHWS (2015) shows that visitors to spas, wellness and medical facilities are becoming more and more interested in natural and local resources, especially those which can provide evidence to prove their benefits for health. </a:t>
            </a:r>
            <a:endParaRPr lang="hu-HU" sz="1800" dirty="0" smtClean="0"/>
          </a:p>
          <a:p>
            <a:endParaRPr lang="hu-HU" sz="1800" dirty="0" smtClean="0"/>
          </a:p>
        </p:txBody>
      </p:sp>
      <p:pic>
        <p:nvPicPr>
          <p:cNvPr id="4" name="Picture 3" descr="http://sacredseed.co/wp-content/uploads/2013/07/wellness-bg2-e1374253152169.png"/>
          <p:cNvPicPr/>
          <p:nvPr/>
        </p:nvPicPr>
        <p:blipFill>
          <a:blip r:embed="rId2" cstate="print"/>
          <a:srcRect/>
          <a:stretch>
            <a:fillRect/>
          </a:stretch>
        </p:blipFill>
        <p:spPr bwMode="auto">
          <a:xfrm>
            <a:off x="0" y="1"/>
            <a:ext cx="1752600" cy="1523999"/>
          </a:xfrm>
          <a:prstGeom prst="rect">
            <a:avLst/>
          </a:prstGeom>
          <a:noFill/>
          <a:ln w="9525">
            <a:noFill/>
            <a:miter lim="800000"/>
            <a:headEnd/>
            <a:tailEnd/>
          </a:ln>
        </p:spPr>
      </p:pic>
      <p:pic>
        <p:nvPicPr>
          <p:cNvPr id="5" name="Picture 4" descr="http://www.polymva.com/images/healthy-living-web.gif"/>
          <p:cNvPicPr/>
          <p:nvPr/>
        </p:nvPicPr>
        <p:blipFill>
          <a:blip r:embed="rId3" cstate="print"/>
          <a:srcRect/>
          <a:stretch>
            <a:fillRect/>
          </a:stretch>
        </p:blipFill>
        <p:spPr bwMode="auto">
          <a:xfrm>
            <a:off x="7315200" y="0"/>
            <a:ext cx="18288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lstStyle/>
          <a:p>
            <a:r>
              <a:rPr lang="hu-HU" sz="3600" dirty="0" smtClean="0"/>
              <a:t>Is this Wellness?</a:t>
            </a:r>
            <a:br>
              <a:rPr lang="hu-HU" sz="3600" dirty="0" smtClean="0"/>
            </a:br>
            <a:r>
              <a:rPr lang="hu-HU" sz="3600" dirty="0" smtClean="0"/>
              <a:t/>
            </a:r>
            <a:br>
              <a:rPr lang="hu-HU" sz="3600" dirty="0" smtClean="0"/>
            </a:br>
            <a:endParaRPr lang="hu-HU" sz="3600" dirty="0"/>
          </a:p>
        </p:txBody>
      </p:sp>
      <p:pic>
        <p:nvPicPr>
          <p:cNvPr id="4" name="Content Placeholder 3" descr="http://www.beautyinstitute.com.au/wp-content/uploads/bird-poop-facial.jpg"/>
          <p:cNvPicPr>
            <a:picLocks noGrp="1"/>
          </p:cNvPicPr>
          <p:nvPr>
            <p:ph idx="1"/>
          </p:nvPr>
        </p:nvPicPr>
        <p:blipFill>
          <a:blip r:embed="rId2" cstate="print"/>
          <a:srcRect/>
          <a:stretch>
            <a:fillRect/>
          </a:stretch>
        </p:blipFill>
        <p:spPr bwMode="auto">
          <a:xfrm>
            <a:off x="0" y="838200"/>
            <a:ext cx="2819400" cy="2667000"/>
          </a:xfrm>
          <a:prstGeom prst="rect">
            <a:avLst/>
          </a:prstGeom>
          <a:noFill/>
          <a:ln w="9525">
            <a:noFill/>
            <a:miter lim="800000"/>
            <a:headEnd/>
            <a:tailEnd/>
          </a:ln>
        </p:spPr>
      </p:pic>
      <p:pic>
        <p:nvPicPr>
          <p:cNvPr id="8" name="Picture 7" descr="https://bujahad.files.wordpress.com/2013/07/snail.jpg"/>
          <p:cNvPicPr/>
          <p:nvPr/>
        </p:nvPicPr>
        <p:blipFill>
          <a:blip r:embed="rId3" cstate="print"/>
          <a:srcRect/>
          <a:stretch>
            <a:fillRect/>
          </a:stretch>
        </p:blipFill>
        <p:spPr bwMode="auto">
          <a:xfrm>
            <a:off x="6172200" y="4267200"/>
            <a:ext cx="2667000" cy="1905000"/>
          </a:xfrm>
          <a:prstGeom prst="rect">
            <a:avLst/>
          </a:prstGeom>
          <a:noFill/>
          <a:ln w="9525">
            <a:noFill/>
            <a:miter lim="800000"/>
            <a:headEnd/>
            <a:tailEnd/>
          </a:ln>
        </p:spPr>
      </p:pic>
      <p:pic>
        <p:nvPicPr>
          <p:cNvPr id="10" name="Picture 9" descr="http://a.abcnews.go.com/images/Health/ap_fish_pedicure_ll_120515_wmain.jpg"/>
          <p:cNvPicPr/>
          <p:nvPr/>
        </p:nvPicPr>
        <p:blipFill>
          <a:blip r:embed="rId4" cstate="print"/>
          <a:srcRect/>
          <a:stretch>
            <a:fillRect/>
          </a:stretch>
        </p:blipFill>
        <p:spPr bwMode="auto">
          <a:xfrm>
            <a:off x="304800" y="4267200"/>
            <a:ext cx="3429000" cy="2286000"/>
          </a:xfrm>
          <a:prstGeom prst="rect">
            <a:avLst/>
          </a:prstGeom>
          <a:noFill/>
          <a:ln w="9525">
            <a:noFill/>
            <a:miter lim="800000"/>
            <a:headEnd/>
            <a:tailEnd/>
          </a:ln>
        </p:spPr>
      </p:pic>
      <p:pic>
        <p:nvPicPr>
          <p:cNvPr id="3082" name="Picture 10" descr="http://cdn.robadadonne.it/wp-content/uploads/sites/9/2015/07/slide_251398_1538040_free.jpeg"/>
          <p:cNvPicPr>
            <a:picLocks noChangeAspect="1" noChangeArrowheads="1"/>
          </p:cNvPicPr>
          <p:nvPr/>
        </p:nvPicPr>
        <p:blipFill>
          <a:blip r:embed="rId5" cstate="print"/>
          <a:srcRect/>
          <a:stretch>
            <a:fillRect/>
          </a:stretch>
        </p:blipFill>
        <p:spPr bwMode="auto">
          <a:xfrm>
            <a:off x="5562600" y="1143000"/>
            <a:ext cx="3352800" cy="2428876"/>
          </a:xfrm>
          <a:prstGeom prst="rect">
            <a:avLst/>
          </a:prstGeom>
          <a:noFill/>
        </p:spPr>
      </p:pic>
      <p:pic>
        <p:nvPicPr>
          <p:cNvPr id="14" name="Picture 13" descr="http://www.smh.com.au/content/dam/images/1/m/c/x/o/1/image.related.articleLeadNarrow.300x0.1m321a.png/1428157678291.jpg"/>
          <p:cNvPicPr/>
          <p:nvPr/>
        </p:nvPicPr>
        <p:blipFill>
          <a:blip r:embed="rId6" cstate="print"/>
          <a:srcRect/>
          <a:stretch>
            <a:fillRect/>
          </a:stretch>
        </p:blipFill>
        <p:spPr bwMode="auto">
          <a:xfrm>
            <a:off x="3886200" y="4038600"/>
            <a:ext cx="2057400" cy="2590801"/>
          </a:xfrm>
          <a:prstGeom prst="rect">
            <a:avLst/>
          </a:prstGeom>
          <a:noFill/>
          <a:ln w="9525">
            <a:noFill/>
            <a:miter lim="800000"/>
            <a:headEnd/>
            <a:tailEnd/>
          </a:ln>
        </p:spPr>
      </p:pic>
      <p:pic>
        <p:nvPicPr>
          <p:cNvPr id="11" name="Tartalom helye 3" descr="ki.jpg"/>
          <p:cNvPicPr>
            <a:picLocks noChangeAspect="1"/>
          </p:cNvPicPr>
          <p:nvPr/>
        </p:nvPicPr>
        <p:blipFill>
          <a:blip r:embed="rId7" cstate="print"/>
          <a:srcRect/>
          <a:stretch>
            <a:fillRect/>
          </a:stretch>
        </p:blipFill>
        <p:spPr bwMode="auto">
          <a:xfrm>
            <a:off x="2590800" y="1600200"/>
            <a:ext cx="2754313" cy="2133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hu-HU" sz="3600" dirty="0" smtClean="0"/>
              <a:t>So what if we inflate our statistics?</a:t>
            </a:r>
            <a:endParaRPr lang="hu-HU" sz="3600" dirty="0"/>
          </a:p>
        </p:txBody>
      </p:sp>
      <p:sp>
        <p:nvSpPr>
          <p:cNvPr id="5" name="Content Placeholder 4"/>
          <p:cNvSpPr>
            <a:spLocks noGrp="1"/>
          </p:cNvSpPr>
          <p:nvPr>
            <p:ph sz="half" idx="1"/>
          </p:nvPr>
        </p:nvSpPr>
        <p:spPr>
          <a:xfrm>
            <a:off x="0" y="1219200"/>
            <a:ext cx="4800600" cy="5638800"/>
          </a:xfrm>
        </p:spPr>
        <p:txBody>
          <a:bodyPr/>
          <a:lstStyle/>
          <a:p>
            <a:r>
              <a:rPr lang="en-US" sz="1800" dirty="0" smtClean="0"/>
              <a:t>The Global Wellness Tourism Congress (2014</a:t>
            </a:r>
            <a:r>
              <a:rPr lang="hu-HU" sz="1800" dirty="0" smtClean="0"/>
              <a:t>) </a:t>
            </a:r>
            <a:r>
              <a:rPr lang="hu-HU" sz="1800" dirty="0" smtClean="0"/>
              <a:t>defined </a:t>
            </a:r>
            <a:r>
              <a:rPr lang="en-US" sz="1800" dirty="0" smtClean="0"/>
              <a:t>wellness </a:t>
            </a:r>
            <a:r>
              <a:rPr lang="en-US" sz="1800" dirty="0" smtClean="0"/>
              <a:t>tourism </a:t>
            </a:r>
            <a:r>
              <a:rPr lang="en-GB" sz="1800" dirty="0" smtClean="0"/>
              <a:t>as “all travel associated with enhancing one’s personal well-being”.</a:t>
            </a:r>
            <a:r>
              <a:rPr lang="hu-HU" sz="1800" dirty="0" smtClean="0"/>
              <a:t> Wellbeing is an extremely broad concept......</a:t>
            </a:r>
          </a:p>
          <a:p>
            <a:r>
              <a:rPr lang="en-US" sz="1800" dirty="0" smtClean="0"/>
              <a:t>The inflation of statistics in the tourism industry is widespread, but care must be taken that the total statistics actually add up to 100%! </a:t>
            </a:r>
            <a:endParaRPr lang="hu-HU" sz="1800" dirty="0" smtClean="0"/>
          </a:p>
          <a:p>
            <a:r>
              <a:rPr lang="en-US" sz="1800" dirty="0" smtClean="0"/>
              <a:t>If wellness tourism is estimated too highly, then its share of the total tourism market of a country can become very distorted. </a:t>
            </a:r>
            <a:endParaRPr lang="hu-HU" sz="1800" dirty="0" smtClean="0"/>
          </a:p>
          <a:p>
            <a:r>
              <a:rPr lang="en-US" sz="1800" dirty="0" smtClean="0"/>
              <a:t>This might result in over-enthusiastic expectations of demand and profit, and the construction of too many spa and wellness facilities. </a:t>
            </a:r>
            <a:endParaRPr lang="hu-HU" sz="1800" dirty="0" smtClean="0"/>
          </a:p>
          <a:p>
            <a:r>
              <a:rPr lang="en-US" sz="1800" dirty="0" smtClean="0"/>
              <a:t>It can be challenging to continuously develop and maintain high quality wellness tourism facilities. </a:t>
            </a:r>
            <a:endParaRPr lang="hu-HU" sz="1800" dirty="0" smtClean="0"/>
          </a:p>
          <a:p>
            <a:endParaRPr lang="hu-HU" sz="1800" dirty="0"/>
          </a:p>
        </p:txBody>
      </p:sp>
      <p:sp>
        <p:nvSpPr>
          <p:cNvPr id="8" name="Content Placeholder 7"/>
          <p:cNvSpPr>
            <a:spLocks noGrp="1"/>
          </p:cNvSpPr>
          <p:nvPr>
            <p:ph sz="half" idx="2"/>
          </p:nvPr>
        </p:nvSpPr>
        <p:spPr>
          <a:xfrm>
            <a:off x="4953000" y="1600201"/>
            <a:ext cx="3733800" cy="4495800"/>
          </a:xfrm>
        </p:spPr>
        <p:txBody>
          <a:bodyPr/>
          <a:lstStyle/>
          <a:p>
            <a:endParaRPr lang="hu-HU" dirty="0"/>
          </a:p>
        </p:txBody>
      </p:sp>
      <p:pic>
        <p:nvPicPr>
          <p:cNvPr id="9" name="Content Placeholder 11" descr="http://www.hospitalitynet.org/picture/153048719.jpg"/>
          <p:cNvPicPr>
            <a:picLocks/>
          </p:cNvPicPr>
          <p:nvPr/>
        </p:nvPicPr>
        <p:blipFill>
          <a:blip r:embed="rId2" cstate="print"/>
          <a:srcRect/>
          <a:stretch>
            <a:fillRect/>
          </a:stretch>
        </p:blipFill>
        <p:spPr bwMode="auto">
          <a:xfrm>
            <a:off x="4876800" y="1981200"/>
            <a:ext cx="4038600" cy="3124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Kép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306" y="381000"/>
            <a:ext cx="8547894" cy="5639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zövegdoboz 1"/>
          <p:cNvSpPr txBox="1"/>
          <p:nvPr/>
        </p:nvSpPr>
        <p:spPr>
          <a:xfrm>
            <a:off x="3276600" y="685800"/>
            <a:ext cx="5562600" cy="2154436"/>
          </a:xfrm>
          <a:prstGeom prst="rect">
            <a:avLst/>
          </a:prstGeom>
          <a:solidFill>
            <a:schemeClr val="bg1">
              <a:alpha val="45000"/>
            </a:schemeClr>
          </a:solidFill>
          <a:ln>
            <a:noFill/>
          </a:ln>
        </p:spPr>
        <p:txBody>
          <a:bodyPr wrap="square" rtlCol="0">
            <a:spAutoFit/>
          </a:bodyPr>
          <a:lstStyle/>
          <a:p>
            <a:r>
              <a:rPr lang="hu-HU" sz="4000" dirty="0" smtClean="0">
                <a:solidFill>
                  <a:srgbClr val="008696"/>
                </a:solidFill>
                <a:latin typeface="Signika" panose="02010003020600000004" pitchFamily="50" charset="0"/>
              </a:rPr>
              <a:t>Is Wellness </a:t>
            </a:r>
            <a:r>
              <a:rPr lang="hu-HU" sz="4000" dirty="0" err="1" smtClean="0">
                <a:solidFill>
                  <a:srgbClr val="008696"/>
                </a:solidFill>
                <a:latin typeface="Signika" panose="02010003020600000004" pitchFamily="50" charset="0"/>
              </a:rPr>
              <a:t>the</a:t>
            </a:r>
            <a:r>
              <a:rPr lang="hu-HU" sz="4000" dirty="0" smtClean="0">
                <a:solidFill>
                  <a:srgbClr val="008696"/>
                </a:solidFill>
                <a:latin typeface="Signika" panose="02010003020600000004" pitchFamily="50" charset="0"/>
              </a:rPr>
              <a:t> </a:t>
            </a:r>
            <a:r>
              <a:rPr lang="hu-HU" sz="4000" dirty="0" err="1" smtClean="0">
                <a:solidFill>
                  <a:srgbClr val="008696"/>
                </a:solidFill>
                <a:latin typeface="Signika" panose="02010003020600000004" pitchFamily="50" charset="0"/>
              </a:rPr>
              <a:t>Commercialization</a:t>
            </a:r>
            <a:r>
              <a:rPr lang="hu-HU" sz="4000" dirty="0" smtClean="0">
                <a:solidFill>
                  <a:srgbClr val="008696"/>
                </a:solidFill>
                <a:latin typeface="Signika" panose="02010003020600000004" pitchFamily="50" charset="0"/>
              </a:rPr>
              <a:t> of </a:t>
            </a:r>
            <a:r>
              <a:rPr lang="hu-HU" sz="5400" b="1" dirty="0" err="1" smtClean="0">
                <a:solidFill>
                  <a:srgbClr val="008696"/>
                </a:solidFill>
                <a:latin typeface="Signika" panose="02010003020600000004" pitchFamily="50" charset="0"/>
              </a:rPr>
              <a:t>Wellbeing</a:t>
            </a:r>
            <a:r>
              <a:rPr lang="hu-HU" sz="4000" dirty="0" smtClean="0">
                <a:solidFill>
                  <a:srgbClr val="008696"/>
                </a:solidFill>
                <a:latin typeface="Signika" panose="02010003020600000004" pitchFamily="50" charset="0"/>
              </a:rPr>
              <a:t>?</a:t>
            </a:r>
            <a:endParaRPr lang="hu-HU" sz="4000" dirty="0">
              <a:solidFill>
                <a:srgbClr val="008696"/>
              </a:solidFill>
              <a:latin typeface="Signika" panose="02010003020600000004" pitchFamily="50"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lstStyle/>
          <a:p>
            <a:pPr algn="l"/>
            <a:r>
              <a:rPr lang="en-GB" sz="2400" b="1" dirty="0" smtClean="0"/>
              <a:t>Smith and </a:t>
            </a:r>
            <a:r>
              <a:rPr lang="en-GB" sz="2400" b="1" dirty="0" err="1" smtClean="0"/>
              <a:t>Puczkó</a:t>
            </a:r>
            <a:r>
              <a:rPr lang="en-GB" sz="2400" b="1" dirty="0" smtClean="0"/>
              <a:t> (2013) therefore argue that wellness tourism should be defined with the following limitations to avoid dilutions of meaning and inflation of demand and profit:</a:t>
            </a:r>
            <a:r>
              <a:rPr lang="hu-HU" b="1" dirty="0" smtClean="0"/>
              <a:t/>
            </a:r>
            <a:br>
              <a:rPr lang="hu-HU" b="1" dirty="0" smtClean="0"/>
            </a:br>
            <a:endParaRPr lang="hu-HU" dirty="0"/>
          </a:p>
        </p:txBody>
      </p:sp>
      <p:sp>
        <p:nvSpPr>
          <p:cNvPr id="3" name="Content Placeholder 2"/>
          <p:cNvSpPr>
            <a:spLocks noGrp="1"/>
          </p:cNvSpPr>
          <p:nvPr>
            <p:ph idx="1"/>
          </p:nvPr>
        </p:nvSpPr>
        <p:spPr>
          <a:xfrm>
            <a:off x="0" y="1524000"/>
            <a:ext cx="9144000" cy="5334000"/>
          </a:xfrm>
        </p:spPr>
        <p:txBody>
          <a:bodyPr/>
          <a:lstStyle/>
          <a:p>
            <a:pPr lvl="0"/>
            <a:r>
              <a:rPr lang="en-GB" sz="1800" dirty="0" smtClean="0"/>
              <a:t>In order to qualify as a wellness tourism experience, an active contribution has to be made to improving health in some way. Purely passive experiences like sunbathing should not be counted.</a:t>
            </a:r>
            <a:endParaRPr lang="hu-HU" sz="1800" dirty="0" smtClean="0"/>
          </a:p>
          <a:p>
            <a:pPr lvl="0"/>
            <a:r>
              <a:rPr lang="en-GB" sz="1800" dirty="0" smtClean="0"/>
              <a:t>Wellness tourists should be interested in long-term rather than short-term benefits of their experiences (i.e. programmes to take home that improve lifestyle). </a:t>
            </a:r>
            <a:endParaRPr lang="hu-HU" sz="1800" dirty="0" smtClean="0"/>
          </a:p>
          <a:p>
            <a:pPr lvl="0"/>
            <a:r>
              <a:rPr lang="en-GB" sz="1800" dirty="0" smtClean="0"/>
              <a:t>Rural tourism is not usually synonymous with wellness or health tourism, only if some nature-based therapy is the main focus (e.g. forest therapy, </a:t>
            </a:r>
            <a:r>
              <a:rPr lang="en-GB" sz="1800" dirty="0" err="1" smtClean="0"/>
              <a:t>climatotherapy</a:t>
            </a:r>
            <a:r>
              <a:rPr lang="en-GB" sz="1800" dirty="0" smtClean="0"/>
              <a:t>).</a:t>
            </a:r>
            <a:endParaRPr lang="hu-HU" sz="1800" dirty="0" smtClean="0"/>
          </a:p>
          <a:p>
            <a:pPr lvl="0"/>
            <a:r>
              <a:rPr lang="en-GB" sz="1800" dirty="0" smtClean="0"/>
              <a:t>Health enhancement should be a primary motivation for taking the trip. Just visiting a spa because there happens to be one in the destination should not count as wellness tourism. </a:t>
            </a:r>
            <a:endParaRPr lang="hu-HU" sz="1800" dirty="0" smtClean="0"/>
          </a:p>
          <a:p>
            <a:pPr lvl="0"/>
            <a:r>
              <a:rPr lang="en-GB" sz="1800" dirty="0" smtClean="0"/>
              <a:t>People who visit thermal baths because they are interested in the heritage are technically not wellness tourists.</a:t>
            </a:r>
            <a:endParaRPr lang="hu-HU" sz="1800" dirty="0" smtClean="0"/>
          </a:p>
          <a:p>
            <a:pPr lvl="0"/>
            <a:r>
              <a:rPr lang="en-GB" sz="1800" dirty="0" smtClean="0"/>
              <a:t>Not all tourists who stay in a spa and wellness hotel are wellness tourists, as their main motivation could be business, culture or shopping. They may not even visit the spa or wellness area!</a:t>
            </a:r>
            <a:endParaRPr lang="hu-HU" sz="1800" dirty="0" smtClean="0"/>
          </a:p>
          <a:p>
            <a:pPr lvl="0"/>
            <a:r>
              <a:rPr lang="en-GB" sz="1800" dirty="0" smtClean="0"/>
              <a:t>Doing or playing sport on holiday (e.g. tennis, swimming) does not mean that a person becomes a wellness tourist. </a:t>
            </a:r>
            <a:endParaRPr lang="hu-HU" sz="1800" dirty="0" smtClean="0"/>
          </a:p>
          <a:p>
            <a:endParaRPr lang="hu-H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990600"/>
          </a:xfrm>
        </p:spPr>
        <p:txBody>
          <a:bodyPr/>
          <a:lstStyle/>
          <a:p>
            <a:r>
              <a:rPr lang="hu-HU" sz="3600" dirty="0" smtClean="0"/>
              <a:t>Tourism Observatory for </a:t>
            </a:r>
            <a:br>
              <a:rPr lang="hu-HU" sz="3600" dirty="0" smtClean="0"/>
            </a:br>
            <a:r>
              <a:rPr lang="hu-HU" sz="3600" dirty="0" smtClean="0"/>
              <a:t>Health, Wellness and Spa Research</a:t>
            </a:r>
            <a:endParaRPr lang="hu-HU" sz="3600" dirty="0"/>
          </a:p>
        </p:txBody>
      </p:sp>
      <p:sp>
        <p:nvSpPr>
          <p:cNvPr id="7" name="Content Placeholder 6"/>
          <p:cNvSpPr>
            <a:spLocks noGrp="1"/>
          </p:cNvSpPr>
          <p:nvPr>
            <p:ph idx="1"/>
          </p:nvPr>
        </p:nvSpPr>
        <p:spPr>
          <a:xfrm>
            <a:off x="0" y="1295400"/>
            <a:ext cx="9144000" cy="5562600"/>
          </a:xfrm>
        </p:spPr>
        <p:txBody>
          <a:bodyPr/>
          <a:lstStyle/>
          <a:p>
            <a:r>
              <a:rPr lang="hu-HU" sz="1800" dirty="0" smtClean="0"/>
              <a:t>D</a:t>
            </a:r>
            <a:r>
              <a:rPr lang="it-IT" sz="1800" dirty="0" smtClean="0"/>
              <a:t>ata was collected in 2014 for the Tourism Observatory for Health Wellness and Spa (published in 2015) in order to </a:t>
            </a:r>
            <a:r>
              <a:rPr lang="en-GB" sz="1800" dirty="0" smtClean="0"/>
              <a:t>identify the role tourism and tourists play at various spa and wellness facilities worldwide. </a:t>
            </a:r>
            <a:endParaRPr lang="hu-HU" sz="1800" dirty="0" smtClean="0"/>
          </a:p>
          <a:p>
            <a:r>
              <a:rPr lang="en-GB" sz="1800" dirty="0" smtClean="0"/>
              <a:t>Data was collected from 17 different types of spa and wellness facilities from 56 countries. (e.g. including all kinds of spa, wellness hotels and retreats). </a:t>
            </a:r>
            <a:endParaRPr lang="hu-HU" sz="1800" dirty="0" smtClean="0"/>
          </a:p>
          <a:p>
            <a:r>
              <a:rPr lang="en-GB" sz="1800" dirty="0" smtClean="0"/>
              <a:t>An online questionnaire was distributed using an existing database of co-operating industry partner associations, chains and individual operators. Information was collected from three major demand segments: local customers, domestic tourists and international tourists.</a:t>
            </a:r>
            <a:endParaRPr lang="hu-HU" sz="1800" dirty="0" smtClean="0"/>
          </a:p>
          <a:p>
            <a:r>
              <a:rPr lang="en-GB" sz="1800" dirty="0" smtClean="0"/>
              <a:t>Such data is useful to inform operators of trends in customer preferences</a:t>
            </a:r>
            <a:r>
              <a:rPr lang="hu-HU" sz="1800" dirty="0" smtClean="0"/>
              <a:t>.</a:t>
            </a:r>
          </a:p>
          <a:p>
            <a:r>
              <a:rPr lang="en-GB" sz="1800" dirty="0" smtClean="0"/>
              <a:t>Treatments remain the most important motivation for international guests</a:t>
            </a:r>
            <a:r>
              <a:rPr lang="hu-HU" sz="1800" dirty="0" smtClean="0"/>
              <a:t>, especially massage. </a:t>
            </a:r>
            <a:r>
              <a:rPr lang="en-GB" sz="1800" dirty="0" smtClean="0"/>
              <a:t>Location is also a relevant factor for international/foreign guests. </a:t>
            </a:r>
            <a:endParaRPr lang="hu-HU" sz="1800" dirty="0" smtClean="0"/>
          </a:p>
          <a:p>
            <a:r>
              <a:rPr lang="hu-HU" sz="1800" dirty="0" smtClean="0"/>
              <a:t>T</a:t>
            </a:r>
            <a:r>
              <a:rPr lang="en-GB" sz="1800" dirty="0" err="1" smtClean="0"/>
              <a:t>echnology</a:t>
            </a:r>
            <a:r>
              <a:rPr lang="en-GB" sz="1800" dirty="0" smtClean="0"/>
              <a:t>, design or fashion have no real impact on motivation and decision making</a:t>
            </a:r>
            <a:r>
              <a:rPr lang="hu-HU" sz="1800" dirty="0" smtClean="0"/>
              <a:t>.</a:t>
            </a:r>
          </a:p>
          <a:p>
            <a:r>
              <a:rPr lang="hu-HU" sz="1800" dirty="0" smtClean="0"/>
              <a:t>The TOHWS (2015) research showed that although tourists were most attracted by </a:t>
            </a:r>
            <a:r>
              <a:rPr lang="en-GB" sz="1800" dirty="0" smtClean="0"/>
              <a:t>natural resources with proven impacts and evidence, these were followed in popularity by complementary and alternative therapies.</a:t>
            </a:r>
            <a:endParaRPr lang="hu-HU" sz="1800" dirty="0" smtClean="0"/>
          </a:p>
          <a:p>
            <a:endParaRPr lang="hu-HU" sz="1800" dirty="0" smtClean="0"/>
          </a:p>
          <a:p>
            <a:pPr>
              <a:buNone/>
            </a:pPr>
            <a:endParaRPr lang="hu-HU" sz="1800" dirty="0"/>
          </a:p>
        </p:txBody>
      </p:sp>
      <p:pic>
        <p:nvPicPr>
          <p:cNvPr id="4" name="Picture 2" descr="C:\Documents and Settings\ASUS\Asztal\Laci_s\tto_k-02.jpg"/>
          <p:cNvPicPr>
            <a:picLocks noChangeAspect="1" noChangeArrowheads="1"/>
          </p:cNvPicPr>
          <p:nvPr/>
        </p:nvPicPr>
        <p:blipFill>
          <a:blip r:embed="rId2" cstate="print"/>
          <a:srcRect/>
          <a:stretch>
            <a:fillRect/>
          </a:stretch>
        </p:blipFill>
        <p:spPr bwMode="auto">
          <a:xfrm>
            <a:off x="2819400" y="5791200"/>
            <a:ext cx="39624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GB" sz="3200" b="1" dirty="0" smtClean="0"/>
              <a:t>Most Popular Services </a:t>
            </a:r>
            <a:r>
              <a:rPr lang="hu-HU" sz="3200" b="1" dirty="0" smtClean="0"/>
              <a:t/>
            </a:r>
            <a:br>
              <a:rPr lang="hu-HU" sz="3200" b="1" dirty="0" smtClean="0"/>
            </a:br>
            <a:r>
              <a:rPr lang="en-GB" sz="3200" b="1" dirty="0" smtClean="0"/>
              <a:t>in Spas and Wellness Centres</a:t>
            </a:r>
            <a:endParaRPr lang="hu-HU" sz="3200" dirty="0"/>
          </a:p>
        </p:txBody>
      </p:sp>
      <p:pic>
        <p:nvPicPr>
          <p:cNvPr id="6" name="Diagram 15"/>
          <p:cNvPicPr>
            <a:picLocks noGrp="1"/>
          </p:cNvPicPr>
          <p:nvPr>
            <p:ph idx="1"/>
          </p:nvPr>
        </p:nvPicPr>
        <p:blipFill>
          <a:blip r:embed="rId2" cstate="print"/>
          <a:srcRect/>
          <a:stretch>
            <a:fillRect/>
          </a:stretch>
        </p:blipFill>
        <p:spPr bwMode="auto">
          <a:xfrm>
            <a:off x="1981200" y="1066800"/>
            <a:ext cx="533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nvPr>
        </p:nvGraphicFramePr>
        <p:xfrm>
          <a:off x="0" y="2"/>
          <a:ext cx="9144000" cy="6857999"/>
        </p:xfrm>
        <a:graphic>
          <a:graphicData uri="http://schemas.openxmlformats.org/drawingml/2006/table">
            <a:tbl>
              <a:tblPr firstRow="1" bandRow="1">
                <a:tableStyleId>{5C22544A-7EE6-4342-B048-85BDC9FD1C3A}</a:tableStyleId>
              </a:tblPr>
              <a:tblGrid>
                <a:gridCol w="3657600"/>
                <a:gridCol w="5486400"/>
              </a:tblGrid>
              <a:tr h="452753">
                <a:tc>
                  <a:txBody>
                    <a:bodyPr/>
                    <a:lstStyle/>
                    <a:p>
                      <a:pPr algn="ctr">
                        <a:lnSpc>
                          <a:spcPct val="107000"/>
                        </a:lnSpc>
                        <a:spcAft>
                          <a:spcPts val="0"/>
                        </a:spcAft>
                      </a:pPr>
                      <a:r>
                        <a:rPr lang="hu-HU" sz="1800" b="1" dirty="0">
                          <a:latin typeface="Calibri"/>
                          <a:ea typeface="Calibri"/>
                          <a:cs typeface="AdvPTimes"/>
                        </a:rPr>
                        <a:t>Lifestyle Trend or Issue</a:t>
                      </a:r>
                      <a:endParaRPr lang="hu-HU" sz="1800" dirty="0">
                        <a:latin typeface="Calibri"/>
                        <a:ea typeface="Calibri"/>
                        <a:cs typeface="Times New Roman"/>
                      </a:endParaRPr>
                    </a:p>
                  </a:txBody>
                  <a:tcPr marL="68580" marR="68580" marT="0" marB="0"/>
                </a:tc>
                <a:tc>
                  <a:txBody>
                    <a:bodyPr/>
                    <a:lstStyle/>
                    <a:p>
                      <a:pPr algn="ctr">
                        <a:lnSpc>
                          <a:spcPct val="107000"/>
                        </a:lnSpc>
                        <a:spcAft>
                          <a:spcPts val="0"/>
                        </a:spcAft>
                      </a:pPr>
                      <a:r>
                        <a:rPr lang="hu-HU" sz="1800" b="1" dirty="0">
                          <a:latin typeface="Calibri"/>
                          <a:ea typeface="Calibri"/>
                          <a:cs typeface="AdvPTimes"/>
                        </a:rPr>
                        <a:t>Related Heath Tourism Product/Service</a:t>
                      </a:r>
                      <a:endParaRPr lang="hu-HU" sz="1800" dirty="0">
                        <a:latin typeface="Calibri"/>
                        <a:ea typeface="Calibri"/>
                        <a:cs typeface="Times New Roman"/>
                      </a:endParaRPr>
                    </a:p>
                  </a:txBody>
                  <a:tcPr marL="68580" marR="68580" marT="0" marB="0"/>
                </a:tc>
              </a:tr>
              <a:tr h="572730">
                <a:tc>
                  <a:txBody>
                    <a:bodyPr/>
                    <a:lstStyle/>
                    <a:p>
                      <a:pPr>
                        <a:lnSpc>
                          <a:spcPct val="107000"/>
                        </a:lnSpc>
                        <a:spcAft>
                          <a:spcPts val="0"/>
                        </a:spcAft>
                        <a:buFont typeface="Arial" pitchFamily="34" charset="0"/>
                        <a:buNone/>
                      </a:pPr>
                      <a:r>
                        <a:rPr lang="hu-HU" sz="1600" b="1" dirty="0" smtClean="0">
                          <a:latin typeface="Calibri"/>
                          <a:ea typeface="Calibri"/>
                          <a:cs typeface="Arial"/>
                        </a:rPr>
                        <a:t>Lack of exercise</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smtClean="0">
                          <a:latin typeface="Calibri"/>
                          <a:ea typeface="Calibri"/>
                          <a:cs typeface="AdvPTimes"/>
                        </a:rPr>
                        <a:t>Fitness retreats; gyms and fitness classes in wellness hotels and spas</a:t>
                      </a:r>
                      <a:endParaRPr lang="hu-HU" sz="1600" dirty="0">
                        <a:latin typeface="Calibri"/>
                        <a:ea typeface="Calibri"/>
                        <a:cs typeface="Times New Roman"/>
                      </a:endParaRPr>
                    </a:p>
                  </a:txBody>
                  <a:tcPr marL="68580" marR="68580" marT="0" marB="0"/>
                </a:tc>
              </a:tr>
              <a:tr h="557425">
                <a:tc>
                  <a:txBody>
                    <a:bodyPr/>
                    <a:lstStyle/>
                    <a:p>
                      <a:pPr>
                        <a:lnSpc>
                          <a:spcPct val="107000"/>
                        </a:lnSpc>
                        <a:spcAft>
                          <a:spcPts val="0"/>
                        </a:spcAft>
                        <a:buFont typeface="Arial" pitchFamily="34" charset="0"/>
                        <a:buNone/>
                      </a:pPr>
                      <a:r>
                        <a:rPr lang="hu-HU" sz="1600" b="1" dirty="0">
                          <a:latin typeface="Calibri"/>
                          <a:ea typeface="Calibri"/>
                          <a:cs typeface="Arial"/>
                        </a:rPr>
                        <a:t>Growing obesity/unhealthy eating</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Boot camps; detox clinics or spas; retreats with vegetarian, vegan, raw and/or organic food; slow food destinations</a:t>
                      </a:r>
                      <a:endParaRPr lang="hu-HU" sz="1600" dirty="0">
                        <a:latin typeface="Calibri"/>
                        <a:ea typeface="Calibri"/>
                        <a:cs typeface="Times New Roman"/>
                      </a:endParaRPr>
                    </a:p>
                  </a:txBody>
                  <a:tcPr marL="68580" marR="68580" marT="0" marB="0"/>
                </a:tc>
              </a:tr>
              <a:tr h="902738">
                <a:tc>
                  <a:txBody>
                    <a:bodyPr/>
                    <a:lstStyle/>
                    <a:p>
                      <a:pPr>
                        <a:lnSpc>
                          <a:spcPct val="107000"/>
                        </a:lnSpc>
                        <a:spcAft>
                          <a:spcPts val="0"/>
                        </a:spcAft>
                        <a:buFont typeface="Arial" pitchFamily="34" charset="0"/>
                        <a:buNone/>
                      </a:pPr>
                      <a:r>
                        <a:rPr lang="hu-HU" sz="1600" b="1" dirty="0">
                          <a:latin typeface="Calibri"/>
                          <a:ea typeface="Calibri"/>
                          <a:cs typeface="Arial"/>
                        </a:rPr>
                        <a:t>Over-use of technology</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Digital detox retreats; booking into hotels with limited WiFi access, no TV, etc; visiting areas with limited access to technology (e.g. small islands, mountain villages)</a:t>
                      </a:r>
                      <a:endParaRPr lang="hu-HU" sz="1600" dirty="0">
                        <a:latin typeface="Calibri"/>
                        <a:ea typeface="Calibri"/>
                        <a:cs typeface="Times New Roman"/>
                      </a:endParaRPr>
                    </a:p>
                  </a:txBody>
                  <a:tcPr marL="68580" marR="68580" marT="0" marB="0"/>
                </a:tc>
              </a:tr>
              <a:tr h="814959">
                <a:tc>
                  <a:txBody>
                    <a:bodyPr/>
                    <a:lstStyle/>
                    <a:p>
                      <a:pPr>
                        <a:lnSpc>
                          <a:spcPct val="107000"/>
                        </a:lnSpc>
                        <a:spcAft>
                          <a:spcPts val="0"/>
                        </a:spcAft>
                        <a:buFont typeface="Arial" pitchFamily="34" charset="0"/>
                        <a:buNone/>
                      </a:pPr>
                      <a:r>
                        <a:rPr lang="hu-HU" sz="1600" b="1" dirty="0">
                          <a:latin typeface="Calibri"/>
                          <a:ea typeface="Calibri"/>
                          <a:cs typeface="Arial"/>
                        </a:rPr>
                        <a:t>Sleep deprivation/poor sleep quality</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Sleep therapy clinics in spas; wellness hotels with special features for promoting sleep (e.g. special pillows, aromatherapy oils)</a:t>
                      </a:r>
                      <a:endParaRPr lang="hu-HU" sz="1600" dirty="0">
                        <a:latin typeface="Calibri"/>
                        <a:ea typeface="Calibri"/>
                        <a:cs typeface="Times New Roman"/>
                      </a:endParaRPr>
                    </a:p>
                  </a:txBody>
                  <a:tcPr marL="68580" marR="68580" marT="0" marB="0"/>
                </a:tc>
              </a:tr>
              <a:tr h="427676">
                <a:tc>
                  <a:txBody>
                    <a:bodyPr/>
                    <a:lstStyle/>
                    <a:p>
                      <a:pPr>
                        <a:lnSpc>
                          <a:spcPct val="107000"/>
                        </a:lnSpc>
                        <a:spcAft>
                          <a:spcPts val="0"/>
                        </a:spcAft>
                        <a:buFont typeface="Arial" pitchFamily="34" charset="0"/>
                        <a:buNone/>
                      </a:pPr>
                      <a:r>
                        <a:rPr lang="hu-HU" sz="1600" b="1" dirty="0">
                          <a:latin typeface="Calibri"/>
                          <a:ea typeface="Calibri"/>
                          <a:cs typeface="AdvPTimes"/>
                        </a:rPr>
                        <a:t>Occupational/work-based stress</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Occupational wellness retreats; incentive spa visits </a:t>
                      </a:r>
                      <a:endParaRPr lang="hu-HU" sz="1600" dirty="0">
                        <a:latin typeface="Calibri"/>
                        <a:ea typeface="Calibri"/>
                        <a:cs typeface="Times New Roman"/>
                      </a:endParaRPr>
                    </a:p>
                  </a:txBody>
                  <a:tcPr marL="68580" marR="68580" marT="0" marB="0"/>
                </a:tc>
              </a:tr>
              <a:tr h="624719">
                <a:tc>
                  <a:txBody>
                    <a:bodyPr/>
                    <a:lstStyle/>
                    <a:p>
                      <a:pPr>
                        <a:lnSpc>
                          <a:spcPct val="107000"/>
                        </a:lnSpc>
                        <a:spcAft>
                          <a:spcPts val="0"/>
                        </a:spcAft>
                        <a:buFont typeface="Arial" pitchFamily="34" charset="0"/>
                        <a:buNone/>
                      </a:pPr>
                      <a:r>
                        <a:rPr lang="hu-HU" sz="1600" b="1" dirty="0">
                          <a:latin typeface="Calibri"/>
                          <a:ea typeface="Calibri"/>
                          <a:cs typeface="AdvPTimes"/>
                        </a:rPr>
                        <a:t>Negative body image</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Psychological counselling in a retreat; beauty treatments in a spa; cosmetic surgery in a medical tourism hospital or clinic</a:t>
                      </a:r>
                      <a:endParaRPr lang="hu-HU" sz="1600" dirty="0">
                        <a:latin typeface="Calibri"/>
                        <a:ea typeface="Calibri"/>
                        <a:cs typeface="Times New Roman"/>
                      </a:endParaRPr>
                    </a:p>
                  </a:txBody>
                  <a:tcPr marL="68580" marR="68580" marT="0" marB="0"/>
                </a:tc>
              </a:tr>
              <a:tr h="452755">
                <a:tc>
                  <a:txBody>
                    <a:bodyPr/>
                    <a:lstStyle/>
                    <a:p>
                      <a:pPr>
                        <a:lnSpc>
                          <a:spcPct val="107000"/>
                        </a:lnSpc>
                        <a:spcAft>
                          <a:spcPts val="0"/>
                        </a:spcAft>
                        <a:buFont typeface="Arial" pitchFamily="34" charset="0"/>
                        <a:buNone/>
                      </a:pPr>
                      <a:r>
                        <a:rPr lang="hu-HU" sz="1600" b="1" dirty="0">
                          <a:latin typeface="Calibri"/>
                          <a:ea typeface="Calibri"/>
                          <a:cs typeface="Arial"/>
                        </a:rPr>
                        <a:t>Increasing interest in CAM</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smtClean="0">
                          <a:latin typeface="Calibri"/>
                          <a:ea typeface="Calibri"/>
                          <a:cs typeface="AdvPTimes"/>
                        </a:rPr>
                        <a:t>CAM therapies on spa menus; energy healing in jretreats</a:t>
                      </a:r>
                      <a:endParaRPr lang="hu-HU" sz="1600" dirty="0">
                        <a:latin typeface="Calibri"/>
                        <a:ea typeface="Calibri"/>
                        <a:cs typeface="Times New Roman"/>
                      </a:endParaRPr>
                    </a:p>
                  </a:txBody>
                  <a:tcPr marL="68580" marR="68580" marT="0" marB="0"/>
                </a:tc>
              </a:tr>
              <a:tr h="633857">
                <a:tc>
                  <a:txBody>
                    <a:bodyPr/>
                    <a:lstStyle/>
                    <a:p>
                      <a:pPr>
                        <a:lnSpc>
                          <a:spcPct val="107000"/>
                        </a:lnSpc>
                        <a:spcAft>
                          <a:spcPts val="0"/>
                        </a:spcAft>
                        <a:buFont typeface="Arial" pitchFamily="34" charset="0"/>
                        <a:buNone/>
                      </a:pPr>
                      <a:r>
                        <a:rPr lang="hu-HU" sz="1600" b="1" dirty="0">
                          <a:latin typeface="Calibri"/>
                          <a:ea typeface="Calibri"/>
                          <a:cs typeface="Arial"/>
                        </a:rPr>
                        <a:t>Limited contact with nature/unsustainable lifestyles,</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Ecotherapy in retreats or spas; eco-retreats; eco-villages; green spas</a:t>
                      </a:r>
                      <a:endParaRPr lang="hu-HU" sz="1600" dirty="0">
                        <a:latin typeface="Calibri"/>
                        <a:ea typeface="Calibri"/>
                        <a:cs typeface="Times New Roman"/>
                      </a:endParaRPr>
                    </a:p>
                  </a:txBody>
                  <a:tcPr marL="68580" marR="68580" marT="0" marB="0"/>
                </a:tc>
              </a:tr>
              <a:tr h="724408">
                <a:tc>
                  <a:txBody>
                    <a:bodyPr/>
                    <a:lstStyle/>
                    <a:p>
                      <a:pPr>
                        <a:lnSpc>
                          <a:spcPct val="107000"/>
                        </a:lnSpc>
                        <a:spcAft>
                          <a:spcPts val="0"/>
                        </a:spcAft>
                        <a:buFont typeface="Arial" pitchFamily="34" charset="0"/>
                        <a:buNone/>
                      </a:pPr>
                      <a:r>
                        <a:rPr lang="hu-HU" sz="1600" b="1">
                          <a:latin typeface="Calibri"/>
                          <a:ea typeface="Calibri"/>
                          <a:cs typeface="Arial"/>
                        </a:rPr>
                        <a:t>Need to slow down/mindfulness</a:t>
                      </a:r>
                      <a:endParaRPr lang="hu-HU" sz="1600" b="1">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Stays in small villages or on remote islands; holistic retreats (e.g. offering meditation, yoga)</a:t>
                      </a:r>
                      <a:endParaRPr lang="hu-HU" sz="1600" dirty="0">
                        <a:latin typeface="Calibri"/>
                        <a:ea typeface="Calibri"/>
                        <a:cs typeface="Times New Roman"/>
                      </a:endParaRPr>
                    </a:p>
                  </a:txBody>
                  <a:tcPr marL="68580" marR="68580" marT="0" marB="0"/>
                </a:tc>
              </a:tr>
              <a:tr h="693979">
                <a:tc>
                  <a:txBody>
                    <a:bodyPr/>
                    <a:lstStyle/>
                    <a:p>
                      <a:pPr>
                        <a:lnSpc>
                          <a:spcPct val="107000"/>
                        </a:lnSpc>
                        <a:spcAft>
                          <a:spcPts val="0"/>
                        </a:spcAft>
                        <a:buFont typeface="Arial" pitchFamily="34" charset="0"/>
                        <a:buNone/>
                      </a:pPr>
                      <a:r>
                        <a:rPr lang="hu-HU" sz="1600" b="1" dirty="0">
                          <a:latin typeface="Calibri"/>
                          <a:ea typeface="Calibri"/>
                          <a:cs typeface="Arial"/>
                        </a:rPr>
                        <a:t>Need for spiritual activities</a:t>
                      </a:r>
                      <a:endParaRPr lang="hu-HU" sz="1600" b="1" dirty="0">
                        <a:latin typeface="Calibri"/>
                        <a:ea typeface="Calibri"/>
                        <a:cs typeface="Times New Roman"/>
                      </a:endParaRPr>
                    </a:p>
                  </a:txBody>
                  <a:tcPr marL="68580" marR="68580" marT="0" marB="0"/>
                </a:tc>
                <a:tc>
                  <a:txBody>
                    <a:bodyPr/>
                    <a:lstStyle/>
                    <a:p>
                      <a:pPr>
                        <a:lnSpc>
                          <a:spcPct val="107000"/>
                        </a:lnSpc>
                        <a:spcAft>
                          <a:spcPts val="0"/>
                        </a:spcAft>
                        <a:buFont typeface="Arial" pitchFamily="34" charset="0"/>
                        <a:buNone/>
                      </a:pPr>
                      <a:r>
                        <a:rPr lang="hu-HU" sz="1600" dirty="0">
                          <a:latin typeface="Calibri"/>
                          <a:ea typeface="Calibri"/>
                          <a:cs typeface="AdvPTimes"/>
                        </a:rPr>
                        <a:t>Spiritual ashrams or retreats; stays in monasteries; pilgrimages</a:t>
                      </a:r>
                      <a:endParaRPr lang="hu-HU" sz="16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hu-HU" dirty="0" smtClean="0"/>
              <a:t>Health &amp; Evidence</a:t>
            </a:r>
            <a:endParaRPr lang="hu-HU" dirty="0"/>
          </a:p>
        </p:txBody>
      </p:sp>
      <p:sp>
        <p:nvSpPr>
          <p:cNvPr id="6" name="Text Placeholder 5"/>
          <p:cNvSpPr>
            <a:spLocks noGrp="1"/>
          </p:cNvSpPr>
          <p:nvPr>
            <p:ph type="body" idx="1"/>
          </p:nvPr>
        </p:nvSpPr>
        <p:spPr>
          <a:xfrm>
            <a:off x="1219200" y="685800"/>
            <a:ext cx="3278188" cy="761999"/>
          </a:xfrm>
        </p:spPr>
        <p:txBody>
          <a:bodyPr/>
          <a:lstStyle/>
          <a:p>
            <a:pPr algn="ctr"/>
            <a:r>
              <a:rPr lang="hu-HU" dirty="0" smtClean="0"/>
              <a:t>Health</a:t>
            </a:r>
            <a:endParaRPr lang="hu-HU" dirty="0"/>
          </a:p>
        </p:txBody>
      </p:sp>
      <p:sp>
        <p:nvSpPr>
          <p:cNvPr id="7" name="Content Placeholder 6"/>
          <p:cNvSpPr>
            <a:spLocks noGrp="1"/>
          </p:cNvSpPr>
          <p:nvPr>
            <p:ph sz="half" idx="2"/>
          </p:nvPr>
        </p:nvSpPr>
        <p:spPr>
          <a:xfrm>
            <a:off x="0" y="1524000"/>
            <a:ext cx="4648200" cy="5334000"/>
          </a:xfrm>
        </p:spPr>
        <p:txBody>
          <a:bodyPr/>
          <a:lstStyle/>
          <a:p>
            <a:r>
              <a:rPr lang="hu-HU" sz="1800" dirty="0" smtClean="0"/>
              <a:t>What is healthy? Research keeps changing!</a:t>
            </a:r>
          </a:p>
          <a:p>
            <a:r>
              <a:rPr lang="hu-HU" sz="1800" dirty="0" smtClean="0"/>
              <a:t>According to the NHS (2013) despite a continuing trend of increasing life expectancy, overall, many adult populations are less healthy than they used to be.</a:t>
            </a:r>
          </a:p>
          <a:p>
            <a:r>
              <a:rPr lang="hu-HU" sz="1800" dirty="0" smtClean="0"/>
              <a:t>Crowley and Lodge (2007:30) "Modern medicine does not concern itself with lifestyle problems”.</a:t>
            </a:r>
          </a:p>
          <a:p>
            <a:r>
              <a:rPr lang="hu-HU" sz="1800" dirty="0" smtClean="0"/>
              <a:t>Harvard Health Letter (2015) researched six healthy lifestyle habits—those who were not smoking, getting regular physical activity, eating a healthy diet, maintaining normal weight, drinking no more than one alcoholic drink per day, and watching TV for seven hours or less per week—were 92% less likely to develop heart disease than those who did not have these lifestyle habits. </a:t>
            </a:r>
          </a:p>
          <a:p>
            <a:endParaRPr lang="hu-HU" sz="1800" dirty="0" smtClean="0"/>
          </a:p>
          <a:p>
            <a:endParaRPr lang="hu-HU" sz="1800" dirty="0"/>
          </a:p>
        </p:txBody>
      </p:sp>
      <p:sp>
        <p:nvSpPr>
          <p:cNvPr id="8" name="Text Placeholder 7"/>
          <p:cNvSpPr>
            <a:spLocks noGrp="1"/>
          </p:cNvSpPr>
          <p:nvPr>
            <p:ph type="body" sz="quarter" idx="3"/>
          </p:nvPr>
        </p:nvSpPr>
        <p:spPr>
          <a:xfrm>
            <a:off x="4267201" y="914401"/>
            <a:ext cx="3657599" cy="533400"/>
          </a:xfrm>
        </p:spPr>
        <p:txBody>
          <a:bodyPr/>
          <a:lstStyle/>
          <a:p>
            <a:pPr algn="ctr"/>
            <a:r>
              <a:rPr lang="hu-HU" dirty="0" smtClean="0"/>
              <a:t>Evidence</a:t>
            </a:r>
            <a:endParaRPr lang="hu-HU" dirty="0"/>
          </a:p>
        </p:txBody>
      </p:sp>
      <p:sp>
        <p:nvSpPr>
          <p:cNvPr id="9" name="Content Placeholder 8"/>
          <p:cNvSpPr>
            <a:spLocks noGrp="1"/>
          </p:cNvSpPr>
          <p:nvPr>
            <p:ph sz="quarter" idx="4"/>
          </p:nvPr>
        </p:nvSpPr>
        <p:spPr>
          <a:xfrm>
            <a:off x="4648200" y="1524000"/>
            <a:ext cx="4495799" cy="5334000"/>
          </a:xfrm>
        </p:spPr>
        <p:txBody>
          <a:bodyPr/>
          <a:lstStyle/>
          <a:p>
            <a:r>
              <a:rPr lang="en-GB" sz="1800" dirty="0" smtClean="0"/>
              <a:t>The Global Wellness Institute has developed a section on its website devoted to evidence for wellness therapies.</a:t>
            </a:r>
            <a:endParaRPr lang="hu-HU" sz="1800" dirty="0" smtClean="0"/>
          </a:p>
          <a:p>
            <a:r>
              <a:rPr lang="en-GB" sz="1800" dirty="0" smtClean="0"/>
              <a:t>However, there is still scepticism in many medical circles about CAM therapies, thermal waters, </a:t>
            </a:r>
            <a:r>
              <a:rPr lang="en-GB" sz="1800" dirty="0" err="1" smtClean="0"/>
              <a:t>climatotherapy</a:t>
            </a:r>
            <a:r>
              <a:rPr lang="en-GB" sz="1800" dirty="0" smtClean="0"/>
              <a:t> and other forms of so-called ‘alternative’ therapies</a:t>
            </a:r>
            <a:r>
              <a:rPr lang="hu-HU" sz="1800" dirty="0" smtClean="0"/>
              <a:t>.</a:t>
            </a:r>
          </a:p>
          <a:p>
            <a:r>
              <a:rPr lang="en-GB" sz="1800" dirty="0" err="1" smtClean="0"/>
              <a:t>Shivdasani</a:t>
            </a:r>
            <a:r>
              <a:rPr lang="en-GB" sz="1800" dirty="0" smtClean="0"/>
              <a:t> (2012:31) believes “There will come a time when destination spas and alternative healing </a:t>
            </a:r>
            <a:r>
              <a:rPr lang="en-GB" sz="1800" dirty="0" err="1" smtClean="0"/>
              <a:t>centers</a:t>
            </a:r>
            <a:r>
              <a:rPr lang="en-GB" sz="1800" dirty="0" smtClean="0"/>
              <a:t> will have as much credibility as Western medicine</a:t>
            </a:r>
            <a:r>
              <a:rPr lang="hu-HU" sz="1800" dirty="0" smtClean="0"/>
              <a:t>.”</a:t>
            </a:r>
          </a:p>
          <a:p>
            <a:r>
              <a:rPr lang="en-GB" sz="1800" dirty="0" err="1" smtClean="0"/>
              <a:t>Schweder</a:t>
            </a:r>
            <a:r>
              <a:rPr lang="en-GB" sz="1800" dirty="0" smtClean="0"/>
              <a:t> (2012: 30) discusses the fact that more and more people are questioning the validity of conventional Western medicine, and that substantial academic and scientific research is going into ancient wellness traditions.</a:t>
            </a:r>
            <a:endParaRPr lang="hu-HU" sz="1800" dirty="0"/>
          </a:p>
        </p:txBody>
      </p:sp>
      <p:pic>
        <p:nvPicPr>
          <p:cNvPr id="10" name="Picture 9" descr="http://www.balkaneu.com/wp-content/uploads/2014/08/Health-Tourism-TR-IBNA-565x360.jpg"/>
          <p:cNvPicPr/>
          <p:nvPr/>
        </p:nvPicPr>
        <p:blipFill>
          <a:blip r:embed="rId2" cstate="print"/>
          <a:srcRect/>
          <a:stretch>
            <a:fillRect/>
          </a:stretch>
        </p:blipFill>
        <p:spPr bwMode="auto">
          <a:xfrm>
            <a:off x="1" y="0"/>
            <a:ext cx="2133599" cy="1447800"/>
          </a:xfrm>
          <a:prstGeom prst="rect">
            <a:avLst/>
          </a:prstGeom>
          <a:noFill/>
          <a:ln w="9525">
            <a:noFill/>
            <a:miter lim="800000"/>
            <a:headEnd/>
            <a:tailEnd/>
          </a:ln>
        </p:spPr>
      </p:pic>
      <p:pic>
        <p:nvPicPr>
          <p:cNvPr id="13" name="Picture 12" descr="http://www.newdaywellbeing.com/wp-content/uploads/2015/12/1292956612_ageless-blog-banner.jpg"/>
          <p:cNvPicPr/>
          <p:nvPr/>
        </p:nvPicPr>
        <p:blipFill>
          <a:blip r:embed="rId3" cstate="print"/>
          <a:srcRect/>
          <a:stretch>
            <a:fillRect/>
          </a:stretch>
        </p:blipFill>
        <p:spPr bwMode="auto">
          <a:xfrm>
            <a:off x="6934200" y="1"/>
            <a:ext cx="2209800" cy="13715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hu-HU" sz="3600" dirty="0" smtClean="0"/>
              <a:t>A Bit About Me....</a:t>
            </a:r>
            <a:endParaRPr lang="hu-HU" sz="3600" dirty="0"/>
          </a:p>
        </p:txBody>
      </p:sp>
      <p:sp>
        <p:nvSpPr>
          <p:cNvPr id="3" name="Content Placeholder 2"/>
          <p:cNvSpPr>
            <a:spLocks noGrp="1"/>
          </p:cNvSpPr>
          <p:nvPr>
            <p:ph sz="half" idx="1"/>
          </p:nvPr>
        </p:nvSpPr>
        <p:spPr>
          <a:xfrm>
            <a:off x="0" y="533400"/>
            <a:ext cx="7010400" cy="6324600"/>
          </a:xfrm>
        </p:spPr>
        <p:txBody>
          <a:bodyPr/>
          <a:lstStyle/>
          <a:p>
            <a:r>
              <a:rPr lang="hu-HU" sz="1800" dirty="0" smtClean="0"/>
              <a:t>I began research on holistic and retreat tourism 10 years ago.  </a:t>
            </a:r>
          </a:p>
          <a:p>
            <a:r>
              <a:rPr lang="hu-HU" sz="1800" dirty="0" smtClean="0"/>
              <a:t>I also started training as a yoga teacher and did a Thai massage course in Thailand!</a:t>
            </a:r>
          </a:p>
          <a:p>
            <a:r>
              <a:rPr lang="hu-HU" sz="1800" dirty="0" smtClean="0"/>
              <a:t>In 2005 I moved to Hungary and began my research on spas and thermal baths with Dr László Puczkó, a spa consultant.</a:t>
            </a:r>
          </a:p>
          <a:p>
            <a:r>
              <a:rPr lang="hu-HU" sz="1800" dirty="0" smtClean="0"/>
              <a:t>In 2009 we published the book </a:t>
            </a:r>
            <a:r>
              <a:rPr lang="hu-HU" sz="1800" i="1" dirty="0" smtClean="0"/>
              <a:t>Health and Wellness Tourism</a:t>
            </a:r>
            <a:r>
              <a:rPr lang="hu-HU" sz="1800" dirty="0" smtClean="0"/>
              <a:t> and in 2013 we published the book </a:t>
            </a:r>
            <a:r>
              <a:rPr lang="en-US" sz="1800" i="1" dirty="0" smtClean="0"/>
              <a:t>Health, Tourism and Hospitality</a:t>
            </a:r>
            <a:r>
              <a:rPr lang="hu-HU" sz="1800" i="1" dirty="0" smtClean="0"/>
              <a:t>: </a:t>
            </a:r>
            <a:r>
              <a:rPr lang="en-US" sz="1800" i="1" dirty="0" smtClean="0"/>
              <a:t>Spas, Wellness and Medical Travel </a:t>
            </a:r>
            <a:r>
              <a:rPr lang="hu-HU" sz="1800" i="1" dirty="0" smtClean="0"/>
              <a:t>.</a:t>
            </a:r>
          </a:p>
          <a:p>
            <a:pPr>
              <a:tabLst>
                <a:tab pos="4667250" algn="l"/>
              </a:tabLst>
            </a:pPr>
            <a:r>
              <a:rPr lang="hu-HU" sz="1800" dirty="0" smtClean="0"/>
              <a:t>I have also published several papers and chapters on health wellness, spas and retreat tourism. </a:t>
            </a:r>
          </a:p>
          <a:p>
            <a:r>
              <a:rPr lang="hu-HU" sz="1800" dirty="0" smtClean="0"/>
              <a:t>I have </a:t>
            </a:r>
            <a:r>
              <a:rPr lang="nl-NL" sz="1800" dirty="0" smtClean="0"/>
              <a:t>recently been working on Baltic Health Tourism and Balkan Wellbeing </a:t>
            </a:r>
            <a:r>
              <a:rPr lang="hu-HU" sz="1800" dirty="0" smtClean="0"/>
              <a:t>research</a:t>
            </a:r>
            <a:r>
              <a:rPr lang="nl-NL" sz="1800" dirty="0" smtClean="0"/>
              <a:t>, as well as an EU COST project on </a:t>
            </a:r>
            <a:r>
              <a:rPr lang="nl-NL" sz="1800" i="1" dirty="0" smtClean="0"/>
              <a:t>Tourism, Wellbeing and Ecosystem Services</a:t>
            </a:r>
            <a:r>
              <a:rPr lang="nl-NL" sz="1800" dirty="0" smtClean="0"/>
              <a:t>. </a:t>
            </a:r>
            <a:endParaRPr lang="hu-HU" sz="1800" dirty="0" smtClean="0"/>
          </a:p>
          <a:p>
            <a:r>
              <a:rPr lang="hu-HU" sz="1800" dirty="0" smtClean="0"/>
              <a:t>I helped to develop and teach on Pärnu College, Estonia’s </a:t>
            </a:r>
            <a:r>
              <a:rPr lang="hu-HU" sz="1800" i="1" dirty="0" smtClean="0"/>
              <a:t>Wellness and Spa Service Design and Management.</a:t>
            </a:r>
          </a:p>
          <a:p>
            <a:r>
              <a:rPr lang="hu-HU" sz="1800" dirty="0" smtClean="0"/>
              <a:t>I run a new MA Programme on </a:t>
            </a:r>
            <a:r>
              <a:rPr lang="hu-HU" sz="1800" i="1" dirty="0" smtClean="0"/>
              <a:t>Thermal Spa and Resort Management </a:t>
            </a:r>
            <a:r>
              <a:rPr lang="hu-HU" sz="1800" dirty="0" smtClean="0"/>
              <a:t>in Budapest. </a:t>
            </a:r>
          </a:p>
          <a:p>
            <a:r>
              <a:rPr lang="hu-HU" sz="1800" dirty="0" smtClean="0"/>
              <a:t>I have done consultancy work for UNWTO, ETC and the Global Spa and Wellness Summit.</a:t>
            </a:r>
          </a:p>
          <a:p>
            <a:r>
              <a:rPr lang="hu-HU" sz="1800" dirty="0" smtClean="0"/>
              <a:t>I am have just finished editing a Routledge </a:t>
            </a:r>
            <a:r>
              <a:rPr lang="hu-HU" sz="1800" i="1" dirty="0" smtClean="0"/>
              <a:t>Handbook of Health Tourism</a:t>
            </a:r>
            <a:r>
              <a:rPr lang="hu-HU" sz="1800" dirty="0" smtClean="0"/>
              <a:t>.</a:t>
            </a:r>
          </a:p>
          <a:p>
            <a:endParaRPr lang="hu-HU" sz="1800" dirty="0" smtClean="0"/>
          </a:p>
          <a:p>
            <a:endParaRPr lang="hu-HU" sz="1800" dirty="0" smtClean="0"/>
          </a:p>
          <a:p>
            <a:pPr>
              <a:buNone/>
            </a:pPr>
            <a:endParaRPr lang="hu-HU" sz="1800" dirty="0" smtClean="0"/>
          </a:p>
          <a:p>
            <a:pPr>
              <a:buNone/>
            </a:pPr>
            <a:endParaRPr lang="hu-HU" dirty="0" smtClean="0"/>
          </a:p>
        </p:txBody>
      </p:sp>
      <p:sp>
        <p:nvSpPr>
          <p:cNvPr id="6" name="Content Placeholder 5"/>
          <p:cNvSpPr>
            <a:spLocks noGrp="1"/>
          </p:cNvSpPr>
          <p:nvPr>
            <p:ph sz="half" idx="2"/>
          </p:nvPr>
        </p:nvSpPr>
        <p:spPr>
          <a:xfrm>
            <a:off x="6934200" y="838200"/>
            <a:ext cx="2209800" cy="6019800"/>
          </a:xfrm>
        </p:spPr>
        <p:txBody>
          <a:bodyPr/>
          <a:lstStyle/>
          <a:p>
            <a:endParaRPr lang="hu-HU" dirty="0"/>
          </a:p>
        </p:txBody>
      </p:sp>
      <p:pic>
        <p:nvPicPr>
          <p:cNvPr id="1026" name="Picture 2" descr="E:\Melanie Smith profile\Melanie Smith photo.jpg"/>
          <p:cNvPicPr>
            <a:picLocks noChangeAspect="1" noChangeArrowheads="1"/>
          </p:cNvPicPr>
          <p:nvPr/>
        </p:nvPicPr>
        <p:blipFill>
          <a:blip r:embed="rId2" cstate="print"/>
          <a:srcRect/>
          <a:stretch>
            <a:fillRect/>
          </a:stretch>
        </p:blipFill>
        <p:spPr bwMode="auto">
          <a:xfrm>
            <a:off x="7010400" y="762000"/>
            <a:ext cx="2133600" cy="2743200"/>
          </a:xfrm>
          <a:prstGeom prst="rect">
            <a:avLst/>
          </a:prstGeom>
          <a:noFill/>
        </p:spPr>
      </p:pic>
      <p:pic>
        <p:nvPicPr>
          <p:cNvPr id="7" name="Picture 6" descr="http://ecx.images-amazon.com/images/I/51Y4d8TyvBL._SX379_BO1,204,203,200_.jpg"/>
          <p:cNvPicPr/>
          <p:nvPr/>
        </p:nvPicPr>
        <p:blipFill>
          <a:blip r:embed="rId3" cstate="print"/>
          <a:srcRect/>
          <a:stretch>
            <a:fillRect/>
          </a:stretch>
        </p:blipFill>
        <p:spPr bwMode="auto">
          <a:xfrm>
            <a:off x="7010400" y="3810000"/>
            <a:ext cx="21336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71600"/>
          </a:xfrm>
        </p:spPr>
        <p:txBody>
          <a:bodyPr/>
          <a:lstStyle/>
          <a:p>
            <a:r>
              <a:rPr lang="hu-HU" sz="3600" dirty="0" smtClean="0"/>
              <a:t>What Evidence is there?</a:t>
            </a:r>
            <a:endParaRPr lang="hu-HU" sz="3600" dirty="0"/>
          </a:p>
        </p:txBody>
      </p:sp>
      <p:sp>
        <p:nvSpPr>
          <p:cNvPr id="8" name="Content Placeholder 7"/>
          <p:cNvSpPr>
            <a:spLocks noGrp="1"/>
          </p:cNvSpPr>
          <p:nvPr>
            <p:ph idx="1"/>
          </p:nvPr>
        </p:nvSpPr>
        <p:spPr>
          <a:xfrm>
            <a:off x="0" y="1295400"/>
            <a:ext cx="7467600" cy="5562600"/>
          </a:xfrm>
        </p:spPr>
        <p:txBody>
          <a:bodyPr/>
          <a:lstStyle/>
          <a:p>
            <a:r>
              <a:rPr lang="en-GB" sz="1800" dirty="0" smtClean="0"/>
              <a:t>In terms of the evidence base for balneology (medical water-based healing), over the past 30 years, several controlled research trials have tried to demonstrate the medical benefits of these treatments, but they are not accepted in all parts of the world. </a:t>
            </a:r>
            <a:r>
              <a:rPr lang="en-GB" sz="1800" dirty="0" err="1" smtClean="0"/>
              <a:t>Gutenbrünner</a:t>
            </a:r>
            <a:r>
              <a:rPr lang="en-GB" sz="1800" dirty="0" smtClean="0"/>
              <a:t>, Bender and </a:t>
            </a:r>
            <a:r>
              <a:rPr lang="en-GB" sz="1800" dirty="0" err="1" smtClean="0"/>
              <a:t>Karagülle</a:t>
            </a:r>
            <a:r>
              <a:rPr lang="en-GB" sz="1800" dirty="0" smtClean="0"/>
              <a:t> (2010) suggest that </a:t>
            </a:r>
            <a:r>
              <a:rPr lang="hu-HU" sz="1800" dirty="0" smtClean="0"/>
              <a:t>there is a </a:t>
            </a:r>
            <a:r>
              <a:rPr lang="en-US" sz="1800" dirty="0" smtClean="0"/>
              <a:t>lack of scientific evidence</a:t>
            </a:r>
            <a:r>
              <a:rPr lang="hu-HU" sz="1800" dirty="0" smtClean="0"/>
              <a:t>.</a:t>
            </a:r>
          </a:p>
          <a:p>
            <a:r>
              <a:rPr lang="en-GB" sz="1800" dirty="0" err="1" smtClean="0"/>
              <a:t>Orru</a:t>
            </a:r>
            <a:r>
              <a:rPr lang="en-GB" sz="1800" dirty="0" smtClean="0"/>
              <a:t>, </a:t>
            </a:r>
            <a:r>
              <a:rPr lang="en-GB" sz="1800" dirty="0" err="1" smtClean="0"/>
              <a:t>Übner</a:t>
            </a:r>
            <a:r>
              <a:rPr lang="en-GB" sz="1800" dirty="0" smtClean="0"/>
              <a:t> and </a:t>
            </a:r>
            <a:r>
              <a:rPr lang="en-GB" sz="1800" dirty="0" err="1" smtClean="0"/>
              <a:t>Orru</a:t>
            </a:r>
            <a:r>
              <a:rPr lang="en-GB" sz="1800" dirty="0" smtClean="0"/>
              <a:t> (2011) discuss the use of </a:t>
            </a:r>
            <a:r>
              <a:rPr lang="en-GB" sz="1800" dirty="0" err="1" smtClean="0"/>
              <a:t>muds</a:t>
            </a:r>
            <a:r>
              <a:rPr lang="en-GB" sz="1800" dirty="0" smtClean="0"/>
              <a:t>, peat and </a:t>
            </a:r>
            <a:r>
              <a:rPr lang="en-GB" sz="1800" dirty="0" err="1" smtClean="0"/>
              <a:t>peloids</a:t>
            </a:r>
            <a:r>
              <a:rPr lang="en-GB" sz="1800" dirty="0" smtClean="0"/>
              <a:t> in healing, for example, </a:t>
            </a:r>
            <a:r>
              <a:rPr lang="en-US" sz="1800" dirty="0" smtClean="0"/>
              <a:t>several European countries such as Germany, Austria, Czech Republic, Hungary</a:t>
            </a:r>
            <a:r>
              <a:rPr lang="hu-HU" sz="1800" dirty="0" smtClean="0"/>
              <a:t> where there has been some research on the benefits.</a:t>
            </a:r>
          </a:p>
          <a:p>
            <a:r>
              <a:rPr lang="en-US" sz="1800" dirty="0" err="1" smtClean="0"/>
              <a:t>Ayurveda</a:t>
            </a:r>
            <a:r>
              <a:rPr lang="en-US" sz="1800" dirty="0" smtClean="0"/>
              <a:t> lags far behind in scientific evidence in quantity and quality of randomized controlled clinical trials (RCTs) and systematic reviews.</a:t>
            </a:r>
            <a:endParaRPr lang="hu-HU" sz="1800" dirty="0" smtClean="0"/>
          </a:p>
          <a:p>
            <a:r>
              <a:rPr lang="hu-HU" altLang="hu-HU" sz="1800" dirty="0" smtClean="0"/>
              <a:t>A systematic review on Alpine climate therapy showed that d</a:t>
            </a:r>
            <a:r>
              <a:rPr lang="en-US" altLang="hu-HU" sz="1800" dirty="0" err="1" smtClean="0"/>
              <a:t>irect</a:t>
            </a:r>
            <a:r>
              <a:rPr lang="hu-HU" altLang="hu-HU" sz="1800" dirty="0" smtClean="0"/>
              <a:t>ly</a:t>
            </a:r>
            <a:r>
              <a:rPr lang="en-US" altLang="hu-HU" sz="1800" dirty="0" smtClean="0"/>
              <a:t> after climate treatment, disease activity was decreased</a:t>
            </a:r>
            <a:r>
              <a:rPr lang="hu-HU" altLang="hu-HU" sz="1800" dirty="0" smtClean="0"/>
              <a:t> </a:t>
            </a:r>
            <a:r>
              <a:rPr lang="en-US" altLang="hu-HU" sz="1800" dirty="0" smtClean="0"/>
              <a:t>in the majority of patients</a:t>
            </a:r>
            <a:r>
              <a:rPr lang="hu-HU" altLang="hu-HU" sz="1800" dirty="0" smtClean="0"/>
              <a:t> (96%)</a:t>
            </a:r>
          </a:p>
          <a:p>
            <a:r>
              <a:rPr lang="en-US" altLang="hu-HU" sz="1800" dirty="0" smtClean="0"/>
              <a:t>Cramer et al.’s (2015) meta-analysis of 301 controlled trials of yoga from 1975-2014 concluded that as a form of healthcare and exercise, yoga is safe and seemingly beneficial.</a:t>
            </a:r>
            <a:endParaRPr lang="hu-HU" altLang="hu-HU" sz="1800" dirty="0" smtClean="0"/>
          </a:p>
          <a:p>
            <a:r>
              <a:rPr lang="hu-HU" altLang="hu-HU" sz="1800" dirty="0" smtClean="0"/>
              <a:t>CAM therapies are mainly seen as placebo!</a:t>
            </a:r>
          </a:p>
          <a:p>
            <a:endParaRPr lang="hu-HU" altLang="hu-HU" sz="1800" dirty="0" smtClean="0"/>
          </a:p>
          <a:p>
            <a:endParaRPr lang="hu-HU" sz="1800" dirty="0" smtClean="0"/>
          </a:p>
          <a:p>
            <a:endParaRPr lang="hu-HU" sz="1800" dirty="0"/>
          </a:p>
        </p:txBody>
      </p:sp>
      <p:pic>
        <p:nvPicPr>
          <p:cNvPr id="9" name="Picture 1"/>
          <p:cNvPicPr>
            <a:picLocks noChangeAspect="1"/>
          </p:cNvPicPr>
          <p:nvPr/>
        </p:nvPicPr>
        <p:blipFill>
          <a:blip r:embed="rId2" cstate="print"/>
          <a:srcRect/>
          <a:stretch>
            <a:fillRect/>
          </a:stretch>
        </p:blipFill>
        <p:spPr bwMode="auto">
          <a:xfrm>
            <a:off x="1" y="1"/>
            <a:ext cx="1981200" cy="1295400"/>
          </a:xfrm>
          <a:prstGeom prst="rect">
            <a:avLst/>
          </a:prstGeom>
          <a:noFill/>
          <a:ln w="9525">
            <a:noFill/>
            <a:miter lim="800000"/>
            <a:headEnd/>
            <a:tailEnd/>
          </a:ln>
        </p:spPr>
      </p:pic>
      <p:pic>
        <p:nvPicPr>
          <p:cNvPr id="10" name="Picture 2"/>
          <p:cNvPicPr>
            <a:picLocks noChangeAspect="1"/>
          </p:cNvPicPr>
          <p:nvPr/>
        </p:nvPicPr>
        <p:blipFill>
          <a:blip r:embed="rId3" cstate="print"/>
          <a:srcRect/>
          <a:stretch>
            <a:fillRect/>
          </a:stretch>
        </p:blipFill>
        <p:spPr bwMode="auto">
          <a:xfrm>
            <a:off x="7315200" y="4267200"/>
            <a:ext cx="1828800" cy="2590800"/>
          </a:xfrm>
          <a:prstGeom prst="rect">
            <a:avLst/>
          </a:prstGeom>
          <a:noFill/>
          <a:ln w="9525">
            <a:noFill/>
            <a:miter lim="800000"/>
            <a:headEnd/>
            <a:tailEnd/>
          </a:ln>
        </p:spPr>
      </p:pic>
      <p:pic>
        <p:nvPicPr>
          <p:cNvPr id="11" name="Picture 4"/>
          <p:cNvPicPr>
            <a:picLocks noChangeAspect="1"/>
          </p:cNvPicPr>
          <p:nvPr/>
        </p:nvPicPr>
        <p:blipFill>
          <a:blip r:embed="rId4" cstate="print"/>
          <a:srcRect/>
          <a:stretch>
            <a:fillRect/>
          </a:stretch>
        </p:blipFill>
        <p:spPr bwMode="auto">
          <a:xfrm>
            <a:off x="7162800" y="0"/>
            <a:ext cx="1981200" cy="12953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http://www.positivehealth.com/img/phfiles/Issue_214/Issue_214_Articles/Circle_of_CAM.jpg"/>
          <p:cNvPicPr>
            <a:picLocks noChangeAspect="1" noChangeArrowheads="1"/>
          </p:cNvPicPr>
          <p:nvPr/>
        </p:nvPicPr>
        <p:blipFill>
          <a:blip r:embed="rId2" cstate="print"/>
          <a:srcRect/>
          <a:stretch>
            <a:fillRect/>
          </a:stretch>
        </p:blipFill>
        <p:spPr bwMode="auto">
          <a:xfrm>
            <a:off x="1547813" y="260350"/>
            <a:ext cx="6048375"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hu-HU" sz="4000" dirty="0" smtClean="0"/>
              <a:t/>
            </a:r>
            <a:br>
              <a:rPr lang="hu-HU" sz="4000" dirty="0" smtClean="0"/>
            </a:br>
            <a:r>
              <a:rPr lang="hu-HU" sz="4000" dirty="0" smtClean="0"/>
              <a:t>Conclusions</a:t>
            </a:r>
            <a:br>
              <a:rPr lang="hu-HU" sz="4000" dirty="0" smtClean="0"/>
            </a:br>
            <a:endParaRPr lang="hu-HU" sz="4000" dirty="0"/>
          </a:p>
        </p:txBody>
      </p:sp>
      <p:sp>
        <p:nvSpPr>
          <p:cNvPr id="3" name="Content Placeholder 2"/>
          <p:cNvSpPr>
            <a:spLocks noGrp="1"/>
          </p:cNvSpPr>
          <p:nvPr>
            <p:ph sz="half" idx="1"/>
          </p:nvPr>
        </p:nvSpPr>
        <p:spPr>
          <a:xfrm>
            <a:off x="0" y="990600"/>
            <a:ext cx="5257800" cy="5867400"/>
          </a:xfrm>
        </p:spPr>
        <p:txBody>
          <a:bodyPr/>
          <a:lstStyle/>
          <a:p>
            <a:r>
              <a:rPr lang="hu-HU" sz="1800" dirty="0" smtClean="0"/>
              <a:t>There has been a proliferation of spas and wellness hotels in recent years offering a combination of universally popular global services (e.g. massages, saunas), as well as more location-based treatments and therapies (e.g. thermal waters, muds).</a:t>
            </a:r>
          </a:p>
          <a:p>
            <a:r>
              <a:rPr lang="hu-HU" sz="1800" dirty="0" smtClean="0"/>
              <a:t>However, increasing competition makes it more and more difficult for businesses to maintain their quality and uniqueness.</a:t>
            </a:r>
          </a:p>
          <a:p>
            <a:r>
              <a:rPr lang="hu-HU" sz="1800" dirty="0" smtClean="0"/>
              <a:t>The desire to be the </a:t>
            </a:r>
            <a:r>
              <a:rPr lang="en-GB" sz="1800" dirty="0" smtClean="0"/>
              <a:t>‘</a:t>
            </a:r>
            <a:r>
              <a:rPr lang="hu-HU" sz="1800" dirty="0" smtClean="0"/>
              <a:t>Number One Destination for Wellness Tourism’ drives many countries to inflate their statistics and to over-develop their facilities.</a:t>
            </a:r>
          </a:p>
          <a:p>
            <a:r>
              <a:rPr lang="hu-HU" sz="1800" dirty="0" smtClean="0"/>
              <a:t>However, although wellness is a popular form of tourism, it still only represents a fraction of the whole tourism industry.</a:t>
            </a:r>
          </a:p>
          <a:p>
            <a:r>
              <a:rPr lang="hu-HU" sz="1800" dirty="0" smtClean="0"/>
              <a:t>On the other hand, a significant number of tourists find wellness services to improve their happiness and wellbeing, at least in the short term. How far their long-term health can benefit is a moot point, but one which is worthy of further research.</a:t>
            </a:r>
          </a:p>
          <a:p>
            <a:endParaRPr lang="hu-HU" sz="1800" dirty="0"/>
          </a:p>
        </p:txBody>
      </p:sp>
      <p:pic>
        <p:nvPicPr>
          <p:cNvPr id="14" name="Content Placeholder 4" descr="Related image"/>
          <p:cNvPicPr>
            <a:picLocks noGrp="1"/>
          </p:cNvPicPr>
          <p:nvPr>
            <p:ph sz="half" idx="2"/>
          </p:nvPr>
        </p:nvPicPr>
        <p:blipFill>
          <a:blip r:embed="rId2" cstate="print"/>
          <a:srcRect/>
          <a:stretch>
            <a:fillRect/>
          </a:stretch>
        </p:blipFill>
        <p:spPr>
          <a:xfrm>
            <a:off x="5334000" y="1981200"/>
            <a:ext cx="3581400" cy="2895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 Placeholder 24"/>
          <p:cNvSpPr>
            <a:spLocks noGrp="1"/>
          </p:cNvSpPr>
          <p:nvPr>
            <p:ph type="body" sz="half" idx="16"/>
          </p:nvPr>
        </p:nvSpPr>
        <p:spPr>
          <a:xfrm>
            <a:off x="195931" y="361984"/>
            <a:ext cx="4844512" cy="1244316"/>
          </a:xfrm>
          <a:solidFill>
            <a:schemeClr val="bg1">
              <a:lumMod val="95000"/>
            </a:schemeClr>
          </a:solidFill>
        </p:spPr>
        <p:txBody>
          <a:bodyPr>
            <a:normAutofit/>
          </a:bodyPr>
          <a:lstStyle/>
          <a:p>
            <a:pPr marL="319240" indent="-319240" algn="ctr" defTabSz="914388" fontAlgn="auto">
              <a:spcAft>
                <a:spcPts val="0"/>
              </a:spcAft>
              <a:buClr>
                <a:srgbClr val="F68B23"/>
              </a:buClr>
              <a:defRPr/>
            </a:pPr>
            <a:endParaRPr lang="hu-HU" sz="3400" b="1" dirty="0">
              <a:solidFill>
                <a:srgbClr val="F68B23"/>
              </a:solidFill>
            </a:endParaRPr>
          </a:p>
          <a:p>
            <a:pPr marL="319240" indent="-319240" algn="ctr" defTabSz="914388" fontAlgn="auto">
              <a:spcAft>
                <a:spcPts val="0"/>
              </a:spcAft>
              <a:buClr>
                <a:srgbClr val="F68B23"/>
              </a:buClr>
              <a:defRPr/>
            </a:pPr>
            <a:r>
              <a:rPr lang="hu-HU" sz="3400" b="1" dirty="0">
                <a:solidFill>
                  <a:srgbClr val="F68B23"/>
                </a:solidFill>
              </a:rPr>
              <a:t>Masters Programme</a:t>
            </a:r>
            <a:endParaRPr lang="en-US" sz="3400" b="1" dirty="0">
              <a:solidFill>
                <a:srgbClr val="F68B23"/>
              </a:solidFill>
            </a:endParaRPr>
          </a:p>
        </p:txBody>
      </p:sp>
      <p:sp>
        <p:nvSpPr>
          <p:cNvPr id="8" name="Text Placeholder 24"/>
          <p:cNvSpPr>
            <a:spLocks noGrp="1"/>
          </p:cNvSpPr>
          <p:nvPr>
            <p:ph type="body" sz="half" idx="16"/>
          </p:nvPr>
        </p:nvSpPr>
        <p:spPr>
          <a:xfrm>
            <a:off x="195931" y="2036155"/>
            <a:ext cx="4865780" cy="4502163"/>
          </a:xfrm>
          <a:solidFill>
            <a:schemeClr val="bg1">
              <a:lumMod val="95000"/>
            </a:schemeClr>
          </a:solidFill>
        </p:spPr>
        <p:txBody>
          <a:bodyPr>
            <a:noAutofit/>
          </a:bodyPr>
          <a:lstStyle/>
          <a:p>
            <a:pPr defTabSz="914388" fontAlgn="auto">
              <a:spcAft>
                <a:spcPts val="0"/>
              </a:spcAft>
              <a:buClr>
                <a:srgbClr val="F68B23"/>
              </a:buClr>
              <a:buFont typeface="Arial" pitchFamily="34" charset="0"/>
              <a:buChar char="•"/>
              <a:defRPr/>
            </a:pPr>
            <a:r>
              <a:rPr lang="hu-HU" sz="2200" dirty="0"/>
              <a:t> </a:t>
            </a:r>
            <a:r>
              <a:rPr lang="hu-HU" sz="2600" dirty="0"/>
              <a:t>First of its kind in the world!</a:t>
            </a:r>
          </a:p>
          <a:p>
            <a:pPr defTabSz="914388" fontAlgn="auto">
              <a:spcAft>
                <a:spcPts val="0"/>
              </a:spcAft>
              <a:buClr>
                <a:srgbClr val="F68B23"/>
              </a:buClr>
              <a:defRPr/>
            </a:pPr>
            <a:endParaRPr lang="hu-HU" sz="2600" dirty="0"/>
          </a:p>
          <a:p>
            <a:pPr defTabSz="914388" fontAlgn="auto">
              <a:spcAft>
                <a:spcPts val="0"/>
              </a:spcAft>
              <a:buClr>
                <a:srgbClr val="F68B23"/>
              </a:buClr>
              <a:buFont typeface="Arial" pitchFamily="34" charset="0"/>
              <a:buChar char="•"/>
              <a:defRPr/>
            </a:pPr>
            <a:r>
              <a:rPr lang="hu-HU" sz="2600" dirty="0"/>
              <a:t> </a:t>
            </a:r>
            <a:r>
              <a:rPr lang="hu-HU" sz="2600" dirty="0"/>
              <a:t>Taught by international specialists</a:t>
            </a:r>
          </a:p>
          <a:p>
            <a:pPr defTabSz="914388" fontAlgn="auto">
              <a:spcAft>
                <a:spcPts val="0"/>
              </a:spcAft>
              <a:buClr>
                <a:srgbClr val="F68B23"/>
              </a:buClr>
              <a:defRPr/>
            </a:pPr>
            <a:endParaRPr lang="hu-HU" sz="2600" dirty="0"/>
          </a:p>
          <a:p>
            <a:pPr defTabSz="914388" fontAlgn="auto">
              <a:spcAft>
                <a:spcPts val="0"/>
              </a:spcAft>
              <a:buClr>
                <a:srgbClr val="F68B23"/>
              </a:buClr>
              <a:buFont typeface="Arial" pitchFamily="34" charset="0"/>
              <a:buChar char="•"/>
              <a:defRPr/>
            </a:pPr>
            <a:r>
              <a:rPr lang="hu-HU" sz="2600" dirty="0"/>
              <a:t> </a:t>
            </a:r>
            <a:r>
              <a:rPr lang="hu-HU" sz="2600" dirty="0"/>
              <a:t>Close links to Hungary’s spa, wellness and medical sectors </a:t>
            </a:r>
          </a:p>
          <a:p>
            <a:pPr defTabSz="914388" fontAlgn="auto">
              <a:spcAft>
                <a:spcPts val="0"/>
              </a:spcAft>
              <a:buClr>
                <a:srgbClr val="F68B23"/>
              </a:buClr>
              <a:buFont typeface="Arial" pitchFamily="34" charset="0"/>
              <a:buChar char="•"/>
              <a:defRPr/>
            </a:pPr>
            <a:endParaRPr lang="en-US" sz="3000" dirty="0"/>
          </a:p>
        </p:txBody>
      </p:sp>
      <p:pic>
        <p:nvPicPr>
          <p:cNvPr id="6" name="Picture 5"/>
          <p:cNvPicPr/>
          <p:nvPr/>
        </p:nvPicPr>
        <p:blipFill>
          <a:blip r:embed="rId3" cstate="print"/>
          <a:srcRect l="23625" t="15254" r="43332" b="6497"/>
          <a:stretch>
            <a:fillRect/>
          </a:stretch>
        </p:blipFill>
        <p:spPr bwMode="auto">
          <a:xfrm>
            <a:off x="5061711" y="381001"/>
            <a:ext cx="3975951" cy="6172200"/>
          </a:xfrm>
          <a:prstGeom prst="rect">
            <a:avLst/>
          </a:prstGeom>
          <a:noFill/>
          <a:ln w="9525">
            <a:noFill/>
            <a:miter lim="800000"/>
            <a:headEnd/>
            <a:tailEnd/>
          </a:ln>
        </p:spPr>
      </p:pic>
    </p:spTree>
    <p:extLst>
      <p:ext uri="{BB962C8B-B14F-4D97-AF65-F5344CB8AC3E}">
        <p14:creationId xmlns:p14="http://schemas.microsoft.com/office/powerpoint/2010/main" xmlns="" val="1415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zöveg helye 6"/>
          <p:cNvSpPr>
            <a:spLocks noGrp="1"/>
          </p:cNvSpPr>
          <p:nvPr>
            <p:ph type="body" idx="1"/>
          </p:nvPr>
        </p:nvSpPr>
        <p:spPr>
          <a:xfrm>
            <a:off x="0" y="3860800"/>
            <a:ext cx="4040188" cy="639763"/>
          </a:xfrm>
        </p:spPr>
        <p:txBody>
          <a:bodyPr/>
          <a:lstStyle/>
          <a:p>
            <a:pPr algn="ctr"/>
            <a:r>
              <a:rPr lang="hu-HU" sz="3200" dirty="0" smtClean="0"/>
              <a:t>Relaxation?</a:t>
            </a:r>
          </a:p>
        </p:txBody>
      </p:sp>
      <p:sp>
        <p:nvSpPr>
          <p:cNvPr id="9" name="Szöveg helye 8"/>
          <p:cNvSpPr>
            <a:spLocks noGrp="1"/>
          </p:cNvSpPr>
          <p:nvPr>
            <p:ph type="body" sz="quarter" idx="3"/>
          </p:nvPr>
        </p:nvSpPr>
        <p:spPr>
          <a:xfrm>
            <a:off x="4645025" y="1700213"/>
            <a:ext cx="4041775" cy="639762"/>
          </a:xfrm>
        </p:spPr>
        <p:txBody>
          <a:bodyPr/>
          <a:lstStyle/>
          <a:p>
            <a:pPr algn="ctr"/>
            <a:r>
              <a:rPr lang="hu-HU" sz="3600" dirty="0" smtClean="0"/>
              <a:t>Fun?</a:t>
            </a:r>
          </a:p>
        </p:txBody>
      </p:sp>
      <p:pic>
        <p:nvPicPr>
          <p:cNvPr id="1026" name="Picture 2" descr="http://www.contentwire.com/img/rqXbh8Rh2-867dHP.jpg"/>
          <p:cNvPicPr>
            <a:picLocks noChangeAspect="1" noChangeArrowheads="1"/>
          </p:cNvPicPr>
          <p:nvPr/>
        </p:nvPicPr>
        <p:blipFill>
          <a:blip r:embed="rId2" cstate="print"/>
          <a:srcRect/>
          <a:stretch>
            <a:fillRect/>
          </a:stretch>
        </p:blipFill>
        <p:spPr bwMode="auto">
          <a:xfrm>
            <a:off x="0" y="0"/>
            <a:ext cx="4389438" cy="3357563"/>
          </a:xfrm>
          <a:prstGeom prst="rect">
            <a:avLst/>
          </a:prstGeom>
          <a:noFill/>
          <a:ln w="9525">
            <a:noFill/>
            <a:miter lim="800000"/>
            <a:headEnd/>
            <a:tailEnd/>
          </a:ln>
        </p:spPr>
      </p:pic>
      <p:pic>
        <p:nvPicPr>
          <p:cNvPr id="1028" name="Picture 4" descr="http://www.wellnesshetvege.hu/wellness/termekek/SPA/aqualand.jpg"/>
          <p:cNvPicPr>
            <a:picLocks noChangeAspect="1" noChangeArrowheads="1"/>
          </p:cNvPicPr>
          <p:nvPr/>
        </p:nvPicPr>
        <p:blipFill>
          <a:blip r:embed="rId3" cstate="print"/>
          <a:srcRect/>
          <a:stretch>
            <a:fillRect/>
          </a:stretch>
        </p:blipFill>
        <p:spPr bwMode="auto">
          <a:xfrm>
            <a:off x="4364038" y="2565400"/>
            <a:ext cx="4779962" cy="3475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zöveg helye 6"/>
          <p:cNvSpPr>
            <a:spLocks noGrp="1"/>
          </p:cNvSpPr>
          <p:nvPr>
            <p:ph type="body" idx="1"/>
          </p:nvPr>
        </p:nvSpPr>
        <p:spPr/>
        <p:txBody>
          <a:bodyPr/>
          <a:lstStyle/>
          <a:p>
            <a:pPr algn="ctr"/>
            <a:r>
              <a:rPr lang="hu-HU" sz="3200" dirty="0" smtClean="0"/>
              <a:t>Spiritual Development?</a:t>
            </a:r>
          </a:p>
        </p:txBody>
      </p:sp>
      <p:sp>
        <p:nvSpPr>
          <p:cNvPr id="9" name="Szöveg helye 8"/>
          <p:cNvSpPr>
            <a:spLocks noGrp="1"/>
          </p:cNvSpPr>
          <p:nvPr>
            <p:ph type="body" sz="quarter" idx="3"/>
          </p:nvPr>
        </p:nvSpPr>
        <p:spPr>
          <a:xfrm>
            <a:off x="4787900" y="4292600"/>
            <a:ext cx="4041775" cy="639763"/>
          </a:xfrm>
        </p:spPr>
        <p:txBody>
          <a:bodyPr/>
          <a:lstStyle/>
          <a:p>
            <a:pPr algn="ctr"/>
            <a:r>
              <a:rPr lang="hu-HU" sz="3200" dirty="0" smtClean="0"/>
              <a:t>Stress Management?</a:t>
            </a:r>
          </a:p>
        </p:txBody>
      </p:sp>
      <p:pic>
        <p:nvPicPr>
          <p:cNvPr id="57346" name="Picture 2" descr="http://www.litya.com/uploads/Yoga-position.jpg"/>
          <p:cNvPicPr>
            <a:picLocks noChangeAspect="1" noChangeArrowheads="1"/>
          </p:cNvPicPr>
          <p:nvPr/>
        </p:nvPicPr>
        <p:blipFill>
          <a:blip r:embed="rId2" cstate="print"/>
          <a:srcRect/>
          <a:stretch>
            <a:fillRect/>
          </a:stretch>
        </p:blipFill>
        <p:spPr bwMode="auto">
          <a:xfrm>
            <a:off x="0" y="2708275"/>
            <a:ext cx="4545013" cy="3476625"/>
          </a:xfrm>
          <a:prstGeom prst="rect">
            <a:avLst/>
          </a:prstGeom>
          <a:noFill/>
          <a:ln w="9525">
            <a:noFill/>
            <a:miter lim="800000"/>
            <a:headEnd/>
            <a:tailEnd/>
          </a:ln>
        </p:spPr>
      </p:pic>
      <p:pic>
        <p:nvPicPr>
          <p:cNvPr id="57348" name="Picture 4" descr="http://www.deservingbodymassage.com/images/stress_massage_relief_natural_method.jpg"/>
          <p:cNvPicPr>
            <a:picLocks noChangeAspect="1" noChangeArrowheads="1"/>
          </p:cNvPicPr>
          <p:nvPr/>
        </p:nvPicPr>
        <p:blipFill>
          <a:blip r:embed="rId3" cstate="print"/>
          <a:srcRect/>
          <a:stretch>
            <a:fillRect/>
          </a:stretch>
        </p:blipFill>
        <p:spPr bwMode="auto">
          <a:xfrm>
            <a:off x="4500563" y="0"/>
            <a:ext cx="4643437" cy="3551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zöveg helye 8"/>
          <p:cNvSpPr>
            <a:spLocks noGrp="1"/>
          </p:cNvSpPr>
          <p:nvPr>
            <p:ph type="body" sz="quarter" idx="3"/>
          </p:nvPr>
        </p:nvSpPr>
        <p:spPr>
          <a:xfrm>
            <a:off x="5940152" y="196949"/>
            <a:ext cx="3177679" cy="639763"/>
          </a:xfrm>
          <a:solidFill>
            <a:schemeClr val="bg1"/>
          </a:solidFill>
        </p:spPr>
        <p:txBody>
          <a:bodyPr/>
          <a:lstStyle/>
          <a:p>
            <a:pPr algn="ctr"/>
            <a:r>
              <a:rPr lang="hu-HU" sz="3200" dirty="0" smtClean="0"/>
              <a:t>Beauty?</a:t>
            </a:r>
          </a:p>
        </p:txBody>
      </p:sp>
      <p:pic>
        <p:nvPicPr>
          <p:cNvPr id="58372" name="Picture 4" descr="http://www.ifimages.com/photos/nuDf4ohHbThnhznona3N1zPr5A/author-739/Turkish-Bath-Thermal-Spa-Szechenyi.jpg"/>
          <p:cNvPicPr>
            <a:picLocks noChangeAspect="1" noChangeArrowheads="1"/>
          </p:cNvPicPr>
          <p:nvPr/>
        </p:nvPicPr>
        <p:blipFill>
          <a:blip r:embed="rId2" cstate="print"/>
          <a:srcRect/>
          <a:stretch>
            <a:fillRect/>
          </a:stretch>
        </p:blipFill>
        <p:spPr bwMode="auto">
          <a:xfrm>
            <a:off x="0" y="0"/>
            <a:ext cx="5435600" cy="3897313"/>
          </a:xfrm>
          <a:prstGeom prst="rect">
            <a:avLst/>
          </a:prstGeom>
          <a:noFill/>
          <a:ln w="9525">
            <a:noFill/>
            <a:miter lim="800000"/>
            <a:headEnd/>
            <a:tailEnd/>
          </a:ln>
        </p:spPr>
      </p:pic>
      <p:pic>
        <p:nvPicPr>
          <p:cNvPr id="71682" name="Picture 2" descr="http://t0.gstatic.com/images?q=tbn:ANd9GcTIkOzK-cIr7fyFXFQ1NzvwzvRjdX4R2apviHpDk5zITwF0bKGFSg"/>
          <p:cNvPicPr>
            <a:picLocks noChangeAspect="1" noChangeArrowheads="1"/>
          </p:cNvPicPr>
          <p:nvPr/>
        </p:nvPicPr>
        <p:blipFill>
          <a:blip r:embed="rId3" cstate="print"/>
          <a:srcRect/>
          <a:stretch>
            <a:fillRect/>
          </a:stretch>
        </p:blipFill>
        <p:spPr bwMode="auto">
          <a:xfrm>
            <a:off x="5724525" y="836613"/>
            <a:ext cx="3419475" cy="5205412"/>
          </a:xfrm>
          <a:prstGeom prst="rect">
            <a:avLst/>
          </a:prstGeom>
          <a:noFill/>
          <a:ln w="9525">
            <a:noFill/>
            <a:miter lim="800000"/>
            <a:headEnd/>
            <a:tailEnd/>
          </a:ln>
        </p:spPr>
      </p:pic>
      <p:sp>
        <p:nvSpPr>
          <p:cNvPr id="10" name="Szöveg helye 8"/>
          <p:cNvSpPr txBox="1">
            <a:spLocks/>
          </p:cNvSpPr>
          <p:nvPr/>
        </p:nvSpPr>
        <p:spPr bwMode="auto">
          <a:xfrm>
            <a:off x="971550" y="4365625"/>
            <a:ext cx="4041775" cy="639763"/>
          </a:xfrm>
          <a:prstGeom prst="rect">
            <a:avLst/>
          </a:prstGeom>
          <a:noFill/>
          <a:ln w="9525">
            <a:noFill/>
            <a:miter lim="800000"/>
            <a:headEnd/>
            <a:tailEnd/>
          </a:ln>
        </p:spPr>
        <p:txBody>
          <a:bodyPr anchor="b"/>
          <a:lstStyle/>
          <a:p>
            <a:pPr algn="ctr" eaLnBrk="0" hangingPunct="0">
              <a:spcBef>
                <a:spcPct val="20000"/>
              </a:spcBef>
              <a:buFont typeface="Wingdings" pitchFamily="2" charset="2"/>
              <a:buNone/>
              <a:defRPr/>
            </a:pPr>
            <a:r>
              <a:rPr lang="hu-HU" sz="3200" b="1" kern="0" dirty="0">
                <a:latin typeface="Calibri" pitchFamily="34" charset="0"/>
                <a:cs typeface="+mn-cs"/>
              </a:rPr>
              <a:t>Healing?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zöveg helye 6"/>
          <p:cNvSpPr>
            <a:spLocks noGrp="1"/>
          </p:cNvSpPr>
          <p:nvPr>
            <p:ph type="body" idx="1"/>
          </p:nvPr>
        </p:nvSpPr>
        <p:spPr/>
        <p:txBody>
          <a:bodyPr/>
          <a:lstStyle/>
          <a:p>
            <a:pPr algn="ctr"/>
            <a:r>
              <a:rPr lang="hu-HU" sz="3200" dirty="0" smtClean="0"/>
              <a:t>Everyday Wellbeing?</a:t>
            </a:r>
          </a:p>
        </p:txBody>
      </p:sp>
      <p:sp>
        <p:nvSpPr>
          <p:cNvPr id="9" name="Szöveg helye 8"/>
          <p:cNvSpPr>
            <a:spLocks noGrp="1"/>
          </p:cNvSpPr>
          <p:nvPr>
            <p:ph type="body" sz="quarter" idx="3"/>
          </p:nvPr>
        </p:nvSpPr>
        <p:spPr>
          <a:xfrm>
            <a:off x="5102225" y="5029200"/>
            <a:ext cx="3736975" cy="609600"/>
          </a:xfrm>
        </p:spPr>
        <p:txBody>
          <a:bodyPr/>
          <a:lstStyle/>
          <a:p>
            <a:pPr algn="ctr"/>
            <a:r>
              <a:rPr lang="hu-HU" sz="3200" dirty="0" smtClean="0"/>
              <a:t>Longevity?</a:t>
            </a:r>
          </a:p>
        </p:txBody>
      </p:sp>
      <p:pic>
        <p:nvPicPr>
          <p:cNvPr id="59398" name="Picture 6" descr="http://www.hoteltelnet.hu/img/hotel/143/n/spa_thermal_wellness_hotel_heviz_carbona_sauna.jpg"/>
          <p:cNvPicPr>
            <a:picLocks noChangeAspect="1" noChangeArrowheads="1"/>
          </p:cNvPicPr>
          <p:nvPr/>
        </p:nvPicPr>
        <p:blipFill>
          <a:blip r:embed="rId2" cstate="print"/>
          <a:srcRect/>
          <a:stretch>
            <a:fillRect/>
          </a:stretch>
        </p:blipFill>
        <p:spPr bwMode="auto">
          <a:xfrm>
            <a:off x="0" y="2565400"/>
            <a:ext cx="4419600" cy="3302000"/>
          </a:xfrm>
          <a:prstGeom prst="rect">
            <a:avLst/>
          </a:prstGeom>
          <a:noFill/>
          <a:ln w="9525">
            <a:noFill/>
            <a:miter lim="800000"/>
            <a:headEnd/>
            <a:tailEnd/>
          </a:ln>
        </p:spPr>
      </p:pic>
      <p:pic>
        <p:nvPicPr>
          <p:cNvPr id="6" name="Picture 5" descr="https://www.momentum.co.za/wps/wcm/connect/momV1/613db690-5973-4d1d-be6d-e9ef7dbb8a61/longevity2.jpg?MOD=AJPERES&amp;CACHEID=613db690-5973-4d1d-be6d-e9ef7dbb8a61"/>
          <p:cNvPicPr/>
          <p:nvPr/>
        </p:nvPicPr>
        <p:blipFill>
          <a:blip r:embed="rId3" cstate="print"/>
          <a:srcRect/>
          <a:stretch>
            <a:fillRect/>
          </a:stretch>
        </p:blipFill>
        <p:spPr bwMode="auto">
          <a:xfrm>
            <a:off x="4419600" y="1676400"/>
            <a:ext cx="47244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458200" cy="914400"/>
          </a:xfrm>
        </p:spPr>
        <p:txBody>
          <a:bodyPr/>
          <a:lstStyle/>
          <a:p>
            <a:pPr algn="l"/>
            <a:r>
              <a:rPr lang="hu-HU" dirty="0" smtClean="0"/>
              <a:t>The Key to Longevity?</a:t>
            </a:r>
            <a:endParaRPr lang="hu-HU" dirty="0"/>
          </a:p>
        </p:txBody>
      </p:sp>
      <p:pic>
        <p:nvPicPr>
          <p:cNvPr id="7" name="Content Placeholder 6" descr="http://media.onsugar.com/files/2010/05/20/5/192/1922729/dbf053ab4c10c976_Picture_3.png"/>
          <p:cNvPicPr>
            <a:picLocks noGrp="1"/>
          </p:cNvPicPr>
          <p:nvPr>
            <p:ph idx="1"/>
          </p:nvPr>
        </p:nvPicPr>
        <p:blipFill>
          <a:blip r:embed="rId2" cstate="print"/>
          <a:srcRect/>
          <a:stretch>
            <a:fillRect/>
          </a:stretch>
        </p:blipFill>
        <p:spPr bwMode="auto">
          <a:xfrm>
            <a:off x="381000" y="1447800"/>
            <a:ext cx="4038600" cy="2743200"/>
          </a:xfrm>
          <a:prstGeom prst="rect">
            <a:avLst/>
          </a:prstGeom>
          <a:noFill/>
          <a:ln w="9525">
            <a:noFill/>
            <a:miter lim="800000"/>
            <a:headEnd/>
            <a:tailEnd/>
          </a:ln>
        </p:spPr>
      </p:pic>
      <p:pic>
        <p:nvPicPr>
          <p:cNvPr id="10" name="Picture 9" descr="http://www.uzdrowisko-cieplice.pl/public/timthumb/timthumb.php?src=/public/files/1250.jpg&amp;h=650&amp;q=80&amp;zc=2"/>
          <p:cNvPicPr>
            <a:picLocks noChangeAspect="1" noChangeArrowheads="1"/>
          </p:cNvPicPr>
          <p:nvPr/>
        </p:nvPicPr>
        <p:blipFill>
          <a:blip r:embed="rId3" cstate="print"/>
          <a:srcRect/>
          <a:stretch>
            <a:fillRect/>
          </a:stretch>
        </p:blipFill>
        <p:spPr bwMode="auto">
          <a:xfrm>
            <a:off x="457200" y="4191000"/>
            <a:ext cx="3810000" cy="2449512"/>
          </a:xfrm>
          <a:prstGeom prst="rect">
            <a:avLst/>
          </a:prstGeom>
          <a:noFill/>
          <a:ln w="9525">
            <a:noFill/>
            <a:miter lim="800000"/>
            <a:headEnd/>
            <a:tailEnd/>
          </a:ln>
        </p:spPr>
      </p:pic>
      <p:pic>
        <p:nvPicPr>
          <p:cNvPr id="11" name="Picture 10" descr="http://www.intelligentinsurer.com/media/image/longevity.jpg"/>
          <p:cNvPicPr/>
          <p:nvPr/>
        </p:nvPicPr>
        <p:blipFill>
          <a:blip r:embed="rId4" cstate="print"/>
          <a:srcRect/>
          <a:stretch>
            <a:fillRect/>
          </a:stretch>
        </p:blipFill>
        <p:spPr bwMode="auto">
          <a:xfrm>
            <a:off x="5562600" y="1"/>
            <a:ext cx="3581400" cy="1295400"/>
          </a:xfrm>
          <a:prstGeom prst="rect">
            <a:avLst/>
          </a:prstGeom>
          <a:noFill/>
          <a:ln w="9525">
            <a:noFill/>
            <a:miter lim="800000"/>
            <a:headEnd/>
            <a:tailEnd/>
          </a:ln>
        </p:spPr>
      </p:pic>
      <p:pic>
        <p:nvPicPr>
          <p:cNvPr id="1028" name="Picture 4" descr="http://www.projectswole.com/wp-content/uploads/2010/10/Acai-Longevity.jpg"/>
          <p:cNvPicPr>
            <a:picLocks noChangeAspect="1" noChangeArrowheads="1"/>
          </p:cNvPicPr>
          <p:nvPr/>
        </p:nvPicPr>
        <p:blipFill>
          <a:blip r:embed="rId5" cstate="print"/>
          <a:srcRect/>
          <a:stretch>
            <a:fillRect/>
          </a:stretch>
        </p:blipFill>
        <p:spPr bwMode="auto">
          <a:xfrm>
            <a:off x="4724400" y="1524001"/>
            <a:ext cx="3895725" cy="2438400"/>
          </a:xfrm>
          <a:prstGeom prst="rect">
            <a:avLst/>
          </a:prstGeom>
          <a:noFill/>
        </p:spPr>
      </p:pic>
      <p:pic>
        <p:nvPicPr>
          <p:cNvPr id="15" name="Picture 14" descr="http://immortallife.info/images/uploads/thumbs/longevity-1.jpg"/>
          <p:cNvPicPr/>
          <p:nvPr/>
        </p:nvPicPr>
        <p:blipFill>
          <a:blip r:embed="rId6" cstate="print"/>
          <a:srcRect/>
          <a:stretch>
            <a:fillRect/>
          </a:stretch>
        </p:blipFill>
        <p:spPr bwMode="auto">
          <a:xfrm>
            <a:off x="4724400" y="4191000"/>
            <a:ext cx="3886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8600"/>
            <a:ext cx="8229600" cy="685800"/>
          </a:xfrm>
        </p:spPr>
        <p:txBody>
          <a:bodyPr/>
          <a:lstStyle/>
          <a:p>
            <a:r>
              <a:rPr lang="hu-HU" dirty="0" smtClean="0"/>
              <a:t>Blue Zones</a:t>
            </a:r>
            <a:endParaRPr lang="hu-HU" dirty="0"/>
          </a:p>
        </p:txBody>
      </p:sp>
      <p:pic>
        <p:nvPicPr>
          <p:cNvPr id="9" name="Content Placeholder 8" descr="http://awesci.com/wp-content/uploads/2015/04/Blue-zones-map.jpg"/>
          <p:cNvPicPr>
            <a:picLocks noGrp="1"/>
          </p:cNvPicPr>
          <p:nvPr>
            <p:ph sz="half" idx="4294967295"/>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Quad Arrow Callout 1"/>
          <p:cNvSpPr/>
          <p:nvPr/>
        </p:nvSpPr>
        <p:spPr>
          <a:xfrm>
            <a:off x="2971800" y="1828800"/>
            <a:ext cx="3200400" cy="3124200"/>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600" dirty="0" smtClean="0">
                <a:solidFill>
                  <a:schemeClr val="tx1"/>
                </a:solidFill>
                <a:latin typeface="Calibri" pitchFamily="34" charset="0"/>
              </a:rPr>
              <a:t>Social</a:t>
            </a:r>
          </a:p>
          <a:p>
            <a:pPr algn="ctr"/>
            <a:r>
              <a:rPr lang="hu-HU" sz="3600" dirty="0" smtClean="0">
                <a:solidFill>
                  <a:schemeClr val="tx1"/>
                </a:solidFill>
                <a:latin typeface="Calibri" pitchFamily="34" charset="0"/>
              </a:rPr>
              <a:t>Trends</a:t>
            </a:r>
            <a:endParaRPr lang="hu-HU" sz="3600" dirty="0">
              <a:solidFill>
                <a:schemeClr val="tx1"/>
              </a:solidFill>
              <a:latin typeface="Calibri" pitchFamily="34" charset="0"/>
            </a:endParaRPr>
          </a:p>
        </p:txBody>
      </p:sp>
      <p:sp>
        <p:nvSpPr>
          <p:cNvPr id="4" name="Oval 3"/>
          <p:cNvSpPr/>
          <p:nvPr/>
        </p:nvSpPr>
        <p:spPr>
          <a:xfrm>
            <a:off x="1676400" y="228600"/>
            <a:ext cx="3200400" cy="1447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latin typeface="Calibri" pitchFamily="34" charset="0"/>
              </a:rPr>
              <a:t>Ageing population</a:t>
            </a:r>
            <a:endParaRPr lang="hu-HU" sz="3200" dirty="0">
              <a:latin typeface="Calibri" pitchFamily="34" charset="0"/>
            </a:endParaRPr>
          </a:p>
        </p:txBody>
      </p:sp>
      <p:sp>
        <p:nvSpPr>
          <p:cNvPr id="5" name="Oval 4"/>
          <p:cNvSpPr/>
          <p:nvPr/>
        </p:nvSpPr>
        <p:spPr>
          <a:xfrm>
            <a:off x="5410200" y="5105400"/>
            <a:ext cx="3352800" cy="1447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latin typeface="Calibri" pitchFamily="34" charset="0"/>
              </a:rPr>
              <a:t>Alternative</a:t>
            </a:r>
          </a:p>
          <a:p>
            <a:pPr algn="ctr"/>
            <a:r>
              <a:rPr lang="hu-HU" sz="3200" dirty="0" smtClean="0">
                <a:latin typeface="Calibri" pitchFamily="34" charset="0"/>
              </a:rPr>
              <a:t>medicines</a:t>
            </a:r>
            <a:endParaRPr lang="hu-HU" sz="3200" dirty="0">
              <a:latin typeface="Calibri" pitchFamily="34" charset="0"/>
            </a:endParaRPr>
          </a:p>
        </p:txBody>
      </p:sp>
      <p:sp>
        <p:nvSpPr>
          <p:cNvPr id="6" name="Oval 5"/>
          <p:cNvSpPr/>
          <p:nvPr/>
        </p:nvSpPr>
        <p:spPr>
          <a:xfrm>
            <a:off x="5029200" y="685800"/>
            <a:ext cx="3200400" cy="1371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latin typeface="Calibri" pitchFamily="34" charset="0"/>
              </a:rPr>
              <a:t>Digital dependency</a:t>
            </a:r>
            <a:endParaRPr lang="hu-HU" sz="3200" dirty="0">
              <a:latin typeface="Calibri" pitchFamily="34" charset="0"/>
            </a:endParaRPr>
          </a:p>
        </p:txBody>
      </p:sp>
      <p:sp>
        <p:nvSpPr>
          <p:cNvPr id="7" name="Oval 6"/>
          <p:cNvSpPr/>
          <p:nvPr/>
        </p:nvSpPr>
        <p:spPr>
          <a:xfrm>
            <a:off x="381000" y="3581400"/>
            <a:ext cx="3124200" cy="1600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latin typeface="Calibri" pitchFamily="34" charset="0"/>
              </a:rPr>
              <a:t>More singles</a:t>
            </a:r>
            <a:endParaRPr lang="hu-HU" sz="3200" dirty="0">
              <a:latin typeface="Calibri" pitchFamily="34" charset="0"/>
            </a:endParaRPr>
          </a:p>
        </p:txBody>
      </p:sp>
      <p:sp>
        <p:nvSpPr>
          <p:cNvPr id="8" name="Oval 7"/>
          <p:cNvSpPr/>
          <p:nvPr/>
        </p:nvSpPr>
        <p:spPr>
          <a:xfrm>
            <a:off x="1981200" y="5257800"/>
            <a:ext cx="3276600" cy="1371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latin typeface="Calibri" pitchFamily="34" charset="0"/>
              </a:rPr>
              <a:t>Cosmetic surgery</a:t>
            </a:r>
            <a:endParaRPr lang="hu-HU" sz="3200" dirty="0">
              <a:latin typeface="Calibri" pitchFamily="34" charset="0"/>
            </a:endParaRPr>
          </a:p>
        </p:txBody>
      </p:sp>
      <p:sp>
        <p:nvSpPr>
          <p:cNvPr id="9" name="Oval 8"/>
          <p:cNvSpPr/>
          <p:nvPr/>
        </p:nvSpPr>
        <p:spPr>
          <a:xfrm>
            <a:off x="5943600" y="2133600"/>
            <a:ext cx="3048000" cy="1371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solidFill>
                  <a:schemeClr val="tx1"/>
                </a:solidFill>
                <a:latin typeface="Calibri" pitchFamily="34" charset="0"/>
              </a:rPr>
              <a:t>Obesity</a:t>
            </a:r>
            <a:endParaRPr lang="hu-HU" sz="3200" dirty="0">
              <a:solidFill>
                <a:schemeClr val="tx1"/>
              </a:solidFill>
              <a:latin typeface="Calibri" pitchFamily="34" charset="0"/>
            </a:endParaRPr>
          </a:p>
        </p:txBody>
      </p:sp>
      <p:sp>
        <p:nvSpPr>
          <p:cNvPr id="10" name="Oval 9"/>
          <p:cNvSpPr/>
          <p:nvPr/>
        </p:nvSpPr>
        <p:spPr>
          <a:xfrm>
            <a:off x="152400" y="1752600"/>
            <a:ext cx="3352800" cy="1600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latin typeface="Calibri" pitchFamily="34" charset="0"/>
              </a:rPr>
              <a:t>Occupational wellness</a:t>
            </a:r>
            <a:endParaRPr lang="hu-HU" sz="3200" dirty="0">
              <a:latin typeface="Calibri" pitchFamily="34" charset="0"/>
            </a:endParaRPr>
          </a:p>
        </p:txBody>
      </p:sp>
      <p:sp>
        <p:nvSpPr>
          <p:cNvPr id="11" name="Oval 10"/>
          <p:cNvSpPr/>
          <p:nvPr/>
        </p:nvSpPr>
        <p:spPr>
          <a:xfrm>
            <a:off x="5791200" y="3581400"/>
            <a:ext cx="3124200" cy="13716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dirty="0" smtClean="0">
                <a:solidFill>
                  <a:schemeClr val="tx1"/>
                </a:solidFill>
                <a:latin typeface="Calibri" pitchFamily="34" charset="0"/>
              </a:rPr>
              <a:t>Stress</a:t>
            </a:r>
            <a:endParaRPr lang="hu-HU" sz="320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2855</TotalTime>
  <Words>1851</Words>
  <Application>Microsoft Office PowerPoint</Application>
  <PresentationFormat>On-screen Show (4:3)</PresentationFormat>
  <Paragraphs>127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Overwhelmed by Wellness?  Time to put the Health back into  Health Tourism!</vt:lpstr>
      <vt:lpstr>A Bit About Me....</vt:lpstr>
      <vt:lpstr>Slide 3</vt:lpstr>
      <vt:lpstr>Slide 4</vt:lpstr>
      <vt:lpstr>Slide 5</vt:lpstr>
      <vt:lpstr>Slide 6</vt:lpstr>
      <vt:lpstr>The Key to Longevity?</vt:lpstr>
      <vt:lpstr>Blue Zones</vt:lpstr>
      <vt:lpstr>Slide 9</vt:lpstr>
      <vt:lpstr>Solution? Wellness!  It’s Everywhere.....</vt:lpstr>
      <vt:lpstr>What is Wellness? And what is not.....?</vt:lpstr>
      <vt:lpstr>Is this Wellness?  </vt:lpstr>
      <vt:lpstr>So what if we inflate our statistics?</vt:lpstr>
      <vt:lpstr>Slide 14</vt:lpstr>
      <vt:lpstr>Smith and Puczkó (2013) therefore argue that wellness tourism should be defined with the following limitations to avoid dilutions of meaning and inflation of demand and profit: </vt:lpstr>
      <vt:lpstr>Tourism Observatory for  Health, Wellness and Spa Research</vt:lpstr>
      <vt:lpstr>Most Popular Services  in Spas and Wellness Centres</vt:lpstr>
      <vt:lpstr>Slide 18</vt:lpstr>
      <vt:lpstr>Health &amp; Evidence</vt:lpstr>
      <vt:lpstr>What Evidence is there?</vt:lpstr>
      <vt:lpstr>Slide 21</vt:lpstr>
      <vt:lpstr> Conclusions </vt:lpstr>
      <vt:lpstr>Slide 23</vt:lpstr>
    </vt:vector>
  </TitlesOfParts>
  <Company>SRI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dabba</dc:creator>
  <cp:lastModifiedBy>Your User Name</cp:lastModifiedBy>
  <cp:revision>634</cp:revision>
  <dcterms:created xsi:type="dcterms:W3CDTF">2008-05-12T18:51:24Z</dcterms:created>
  <dcterms:modified xsi:type="dcterms:W3CDTF">2016-05-23T07:42:45Z</dcterms:modified>
</cp:coreProperties>
</file>