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FFFF"/>
    <a:srgbClr val="64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4" d="100"/>
          <a:sy n="74" d="100"/>
        </p:scale>
        <p:origin x="-872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24.05.16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2C39-8BC7-4D6C-B471-84BC1A349728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00174"/>
            <a:ext cx="7772400" cy="471490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72FDD-24A7-4272-8E9E-74C655B8E2A5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476380"/>
            <a:ext cx="1943100" cy="473870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476380"/>
            <a:ext cx="5676900" cy="473870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24E1-601A-462A-AF19-1D2622A19A70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FFE50-300C-43BC-87AA-BB9A66A05B56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14741"/>
            <a:ext cx="7772400" cy="2000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2456-3859-4301-9A06-B395F484B319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BE6D-6C14-4ADF-9DD2-3DAB3CB525FD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6ED18-9F19-45B6-99BE-FF7B0FF24728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2672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8FEE-CBF9-453D-A54B-9C8A6133C25E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A6201-6C0A-45C0-A20A-D4D777C995B7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0034" y="2786058"/>
            <a:ext cx="3000396" cy="3340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1E1C2-E546-492B-8821-8AD9A253B40C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8F788-D136-4C63-A341-553C0FC0B54A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dt" sz="half" idx="2"/>
          </p:nvPr>
        </p:nvSpPr>
        <p:spPr bwMode="auto">
          <a:xfrm>
            <a:off x="685800" y="6553200"/>
            <a:ext cx="2266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3448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990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CFF933-4CCF-400C-B85E-213ACAFF80D4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9900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en-US" sz="3200" dirty="0">
                <a:solidFill>
                  <a:srgbClr val="990033"/>
                </a:solidFill>
              </a:rPr>
              <a:t>Wine </a:t>
            </a:r>
            <a:r>
              <a:rPr lang="en-US" sz="3200" dirty="0" smtClean="0">
                <a:solidFill>
                  <a:srgbClr val="990033"/>
                </a:solidFill>
              </a:rPr>
              <a:t>Tourism. A </a:t>
            </a:r>
            <a:r>
              <a:rPr lang="en-US" sz="3200" dirty="0">
                <a:solidFill>
                  <a:srgbClr val="990033"/>
                </a:solidFill>
              </a:rPr>
              <a:t>Rural Perspective</a:t>
            </a:r>
            <a:endParaRPr lang="de-AT" sz="3200" dirty="0">
              <a:solidFill>
                <a:srgbClr val="990033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070998"/>
          </a:xfrm>
        </p:spPr>
        <p:txBody>
          <a:bodyPr/>
          <a:lstStyle/>
          <a:p>
            <a:r>
              <a:rPr lang="de-AT" sz="2400" dirty="0" smtClean="0">
                <a:solidFill>
                  <a:schemeClr val="tx1"/>
                </a:solidFill>
              </a:rPr>
              <a:t>Anna </a:t>
            </a:r>
            <a:r>
              <a:rPr lang="de-AT" sz="2400" dirty="0" err="1" smtClean="0">
                <a:solidFill>
                  <a:schemeClr val="tx1"/>
                </a:solidFill>
              </a:rPr>
              <a:t>Roncaglia</a:t>
            </a:r>
            <a:r>
              <a:rPr lang="de-AT" sz="2400" dirty="0" smtClean="0">
                <a:solidFill>
                  <a:schemeClr val="tx1"/>
                </a:solidFill>
              </a:rPr>
              <a:t>, FH Salzburg, </a:t>
            </a:r>
            <a:r>
              <a:rPr lang="de-AT" sz="2400" dirty="0" err="1" smtClean="0">
                <a:solidFill>
                  <a:schemeClr val="tx1"/>
                </a:solidFill>
              </a:rPr>
              <a:t>Italy</a:t>
            </a:r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645038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990033"/>
                </a:solidFill>
              </a:rPr>
              <a:t>www.tourism-student-conference.com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400" y="4293096"/>
            <a:ext cx="7200000" cy="20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858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Findings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and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Propositions</a:t>
            </a:r>
            <a:r>
              <a:rPr lang="de-AT" dirty="0" smtClean="0">
                <a:solidFill>
                  <a:schemeClr val="accent6"/>
                </a:solidFill>
              </a:rPr>
              <a:t> (II)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55" y="1700213"/>
            <a:ext cx="705468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9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Findings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and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Propositions</a:t>
            </a:r>
            <a:r>
              <a:rPr lang="de-AT" dirty="0" smtClean="0">
                <a:solidFill>
                  <a:schemeClr val="accent6"/>
                </a:solidFill>
              </a:rPr>
              <a:t> (III)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64" y="1700213"/>
            <a:ext cx="675467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9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536504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Findings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and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Propositions</a:t>
            </a:r>
            <a:r>
              <a:rPr lang="de-AT" dirty="0" smtClean="0">
                <a:solidFill>
                  <a:schemeClr val="accent6"/>
                </a:solidFill>
              </a:rPr>
              <a:t> (IV)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6" y="1700213"/>
            <a:ext cx="701020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7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Limitation </a:t>
            </a:r>
            <a:r>
              <a:rPr lang="de-AT" dirty="0" err="1" smtClean="0">
                <a:solidFill>
                  <a:schemeClr val="accent6"/>
                </a:solidFill>
              </a:rPr>
              <a:t>to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the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study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</a:rPr>
              <a:t>Limited availability of partners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</a:rPr>
              <a:t>Location of partner’s businesses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</a:rPr>
              <a:t>Mantua as a single case study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</a:rPr>
              <a:t>Translation of the interviews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</a:rPr>
              <a:t>Tendency to speak about own company: frequent changes in the questions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7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Future Research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Focus on the Image of the Italian wine sector worldwide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Integration of other stakeholders: Local community perception and visitors’ perspective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Gender perspective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Mantua Capital of Culture 2016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7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Conclusion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Strong and strategic partnerships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Maintaining the focus on the territory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Communication flow between the stakeholders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Visibility for Mantua rural areas: ACHIEVABLE!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000" i="1" dirty="0" smtClean="0">
              <a:latin typeface="Century Schoolbook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i="1" dirty="0" smtClean="0">
                <a:latin typeface="Century Schoolbook" pitchFamily="18" charset="0"/>
              </a:rPr>
              <a:t>From </a:t>
            </a:r>
            <a:r>
              <a:rPr lang="en-US" sz="2000" i="1" dirty="0">
                <a:latin typeface="Century Schoolbook" pitchFamily="18" charset="0"/>
              </a:rPr>
              <a:t>an </a:t>
            </a:r>
            <a:r>
              <a:rPr lang="en-US" sz="2000" i="1" dirty="0" smtClean="0">
                <a:latin typeface="Century Schoolbook" pitchFamily="18" charset="0"/>
              </a:rPr>
              <a:t>“Area </a:t>
            </a:r>
            <a:r>
              <a:rPr lang="en-US" sz="2000" i="1" dirty="0">
                <a:latin typeface="Century Schoolbook" pitchFamily="18" charset="0"/>
              </a:rPr>
              <a:t>of </a:t>
            </a:r>
            <a:r>
              <a:rPr lang="en-US" sz="2000" i="1" dirty="0" smtClean="0">
                <a:latin typeface="Century Schoolbook" pitchFamily="18" charset="0"/>
              </a:rPr>
              <a:t>Production” to </a:t>
            </a:r>
            <a:r>
              <a:rPr lang="en-US" sz="2000" i="1" dirty="0">
                <a:latin typeface="Century Schoolbook" pitchFamily="18" charset="0"/>
              </a:rPr>
              <a:t>an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i="1" dirty="0" smtClean="0">
                <a:latin typeface="Century Schoolbook" pitchFamily="18" charset="0"/>
              </a:rPr>
              <a:t>“Area </a:t>
            </a:r>
            <a:r>
              <a:rPr lang="en-US" sz="2000" i="1" dirty="0">
                <a:latin typeface="Century Schoolbook" pitchFamily="18" charset="0"/>
              </a:rPr>
              <a:t>of </a:t>
            </a:r>
            <a:r>
              <a:rPr lang="en-US" sz="2000" i="1" dirty="0" smtClean="0">
                <a:latin typeface="Century Schoolbook" pitchFamily="18" charset="0"/>
              </a:rPr>
              <a:t>Promotion”…</a:t>
            </a:r>
            <a:endParaRPr lang="en-US" sz="2000" i="1" dirty="0">
              <a:latin typeface="Century Schoolbook" pitchFamily="18" charset="0"/>
            </a:endParaRP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7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en-US" sz="3200" dirty="0" smtClean="0">
                <a:solidFill>
                  <a:srgbClr val="990033"/>
                </a:solidFill>
              </a:rPr>
              <a:t>Thank you for </a:t>
            </a:r>
            <a:r>
              <a:rPr lang="en-US" sz="3200" smtClean="0">
                <a:solidFill>
                  <a:srgbClr val="990033"/>
                </a:solidFill>
              </a:rPr>
              <a:t>your </a:t>
            </a:r>
            <a:r>
              <a:rPr lang="en-US" sz="3200">
                <a:solidFill>
                  <a:srgbClr val="990033"/>
                </a:solidFill>
              </a:rPr>
              <a:t>a</a:t>
            </a:r>
            <a:r>
              <a:rPr lang="en-US" sz="3200" smtClean="0">
                <a:solidFill>
                  <a:srgbClr val="990033"/>
                </a:solidFill>
              </a:rPr>
              <a:t>ttention</a:t>
            </a:r>
            <a:r>
              <a:rPr lang="en-US" sz="3200" dirty="0" smtClean="0">
                <a:solidFill>
                  <a:srgbClr val="990033"/>
                </a:solidFill>
              </a:rPr>
              <a:t>!</a:t>
            </a:r>
            <a:endParaRPr lang="de-AT" sz="3200" dirty="0">
              <a:solidFill>
                <a:srgbClr val="990033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070998"/>
          </a:xfrm>
        </p:spPr>
        <p:txBody>
          <a:bodyPr/>
          <a:lstStyle/>
          <a:p>
            <a:r>
              <a:rPr lang="de-AT" sz="2400" dirty="0" smtClean="0">
                <a:solidFill>
                  <a:schemeClr val="tx1"/>
                </a:solidFill>
              </a:rPr>
              <a:t>Anna </a:t>
            </a:r>
            <a:r>
              <a:rPr lang="de-AT" sz="2400" dirty="0" err="1" smtClean="0">
                <a:solidFill>
                  <a:schemeClr val="tx1"/>
                </a:solidFill>
              </a:rPr>
              <a:t>Roncaglia</a:t>
            </a:r>
            <a:r>
              <a:rPr lang="de-AT" sz="2400" dirty="0" smtClean="0">
                <a:solidFill>
                  <a:schemeClr val="tx1"/>
                </a:solidFill>
              </a:rPr>
              <a:t>, FH Salzburg, </a:t>
            </a:r>
            <a:r>
              <a:rPr lang="de-AT" sz="2400" dirty="0" err="1" smtClean="0">
                <a:solidFill>
                  <a:schemeClr val="tx1"/>
                </a:solidFill>
              </a:rPr>
              <a:t>Italy</a:t>
            </a:r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645038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990033"/>
                </a:solidFill>
              </a:rPr>
              <a:t>www.tourism-student-conference.com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400" y="4293096"/>
            <a:ext cx="7200000" cy="20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889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Agenda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Introduction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dirty="0">
                <a:solidFill>
                  <a:schemeClr val="tx1"/>
                </a:solidFill>
              </a:rPr>
              <a:t>Problem Definition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Research Questions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Empirical research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Comparative fields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Findings and Propositions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Limitation to the study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Recommendation for future research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Conclusion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49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Wine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Tourism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i="1" dirty="0">
                <a:solidFill>
                  <a:schemeClr val="tx1"/>
                </a:solidFill>
              </a:rPr>
              <a:t>“Wine tourism is a form of consumer </a:t>
            </a:r>
            <a:r>
              <a:rPr lang="en-US" sz="2000" i="1" dirty="0" smtClean="0">
                <a:solidFill>
                  <a:schemeClr val="tx1"/>
                </a:solidFill>
              </a:rPr>
              <a:t>behavior </a:t>
            </a:r>
            <a:r>
              <a:rPr lang="en-US" sz="2000" i="1" dirty="0">
                <a:solidFill>
                  <a:schemeClr val="tx1"/>
                </a:solidFill>
              </a:rPr>
              <a:t>based on the appeal of the wine and wine regions, and a development and marketing strategy for the wine industry and destinations in which wineries and wine related experiences are the dominant attractions”. 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Getz, D., Dowling, R., </a:t>
            </a:r>
            <a:r>
              <a:rPr lang="en-US" sz="1800" dirty="0" err="1" smtClean="0">
                <a:solidFill>
                  <a:schemeClr val="tx1"/>
                </a:solidFill>
              </a:rPr>
              <a:t>Carlsen</a:t>
            </a:r>
            <a:r>
              <a:rPr lang="en-US" sz="1800" dirty="0" smtClean="0">
                <a:solidFill>
                  <a:schemeClr val="tx1"/>
                </a:solidFill>
              </a:rPr>
              <a:t>, J. and Anderson, D. (1999). Critical success factors for wine tourism. International Journal of Wine Marketing, 11 (3), p. 21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97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5688632" cy="762000"/>
          </a:xfrm>
        </p:spPr>
        <p:txBody>
          <a:bodyPr/>
          <a:lstStyle/>
          <a:p>
            <a:r>
              <a:rPr lang="de-AT" dirty="0" err="1">
                <a:solidFill>
                  <a:schemeClr val="accent6"/>
                </a:solidFill>
              </a:rPr>
              <a:t>Introduction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and</a:t>
            </a:r>
            <a:r>
              <a:rPr lang="de-AT" dirty="0" smtClean="0">
                <a:solidFill>
                  <a:schemeClr val="accent6"/>
                </a:solidFill>
              </a:rPr>
              <a:t> Problem Definition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114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</a:rPr>
              <a:t>Rural Tourism: </a:t>
            </a:r>
            <a:r>
              <a:rPr lang="en-US" sz="2000" dirty="0" smtClean="0">
                <a:solidFill>
                  <a:schemeClr val="tx1"/>
                </a:solidFill>
              </a:rPr>
              <a:t>the rediscovery of remote areas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</a:rPr>
              <a:t>Wine tourism as a </a:t>
            </a:r>
            <a:r>
              <a:rPr lang="en-US" sz="2000" dirty="0" smtClean="0">
                <a:solidFill>
                  <a:schemeClr val="tx1"/>
                </a:solidFill>
              </a:rPr>
              <a:t>catalyst: place-based marketing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</a:rPr>
              <a:t>Wine Tourism competitiveness level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</a:rPr>
              <a:t>Comparative case study: </a:t>
            </a:r>
            <a:r>
              <a:rPr lang="en-US" sz="2000" dirty="0" smtClean="0">
                <a:solidFill>
                  <a:schemeClr val="tx1"/>
                </a:solidFill>
              </a:rPr>
              <a:t>Mantua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AT" dirty="0" smtClean="0">
              <a:solidFill>
                <a:srgbClr val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9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>
                <a:solidFill>
                  <a:schemeClr val="accent6"/>
                </a:solidFill>
              </a:rPr>
              <a:t> Research </a:t>
            </a:r>
            <a:r>
              <a:rPr lang="de-AT" dirty="0" err="1" smtClean="0">
                <a:solidFill>
                  <a:schemeClr val="accent6"/>
                </a:solidFill>
              </a:rPr>
              <a:t>Questions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RQ1: Which competitive factors influence the touristic development of a non-urban destination?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How do wine tourism practices contribute to the visibility of the destination?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9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>
                <a:solidFill>
                  <a:schemeClr val="accent6"/>
                </a:solidFill>
              </a:rPr>
              <a:t> Research </a:t>
            </a:r>
            <a:r>
              <a:rPr lang="de-AT" dirty="0" err="1">
                <a:solidFill>
                  <a:schemeClr val="accent6"/>
                </a:solidFill>
              </a:rPr>
              <a:t>Questions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2492782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RQ2: To what extent does Mantua have the potential to become a wine tourism destination to increase tourism in its non-urban settings?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9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err="1">
                <a:solidFill>
                  <a:schemeClr val="accent6"/>
                </a:solidFill>
              </a:rPr>
              <a:t>Comparative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dirty="0" err="1">
                <a:solidFill>
                  <a:schemeClr val="accent6"/>
                </a:solidFill>
              </a:rPr>
              <a:t>fields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80" y="1628800"/>
            <a:ext cx="741543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Research Framework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Segnaposto contenuto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409648" cy="4114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33256"/>
            <a:ext cx="6048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9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err="1">
                <a:solidFill>
                  <a:schemeClr val="accent6"/>
                </a:solidFill>
              </a:rPr>
              <a:t>Findings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dirty="0" err="1">
                <a:solidFill>
                  <a:schemeClr val="accent6"/>
                </a:solidFill>
              </a:rPr>
              <a:t>and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Propositions</a:t>
            </a:r>
            <a:r>
              <a:rPr lang="de-AT" dirty="0" smtClean="0">
                <a:solidFill>
                  <a:schemeClr val="accent6"/>
                </a:solidFill>
              </a:rPr>
              <a:t> (I)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59" y="1484784"/>
            <a:ext cx="6473250" cy="44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9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arissa-Design 1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505050"/>
      </a:accent1>
      <a:accent2>
        <a:srgbClr val="990033"/>
      </a:accent2>
      <a:accent3>
        <a:srgbClr val="FFFFFF"/>
      </a:accent3>
      <a:accent4>
        <a:srgbClr val="000000"/>
      </a:accent4>
      <a:accent5>
        <a:srgbClr val="B3B3B3"/>
      </a:accent5>
      <a:accent6>
        <a:srgbClr val="8A002D"/>
      </a:accent6>
      <a:hlink>
        <a:srgbClr val="990033"/>
      </a:hlink>
      <a:folHlink>
        <a:srgbClr val="505050"/>
      </a:folHlink>
    </a:clrScheme>
    <a:fontScheme name="Larissa-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50505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B3B3B3"/>
        </a:accent5>
        <a:accent6>
          <a:srgbClr val="8A002D"/>
        </a:accent6>
        <a:hlink>
          <a:srgbClr val="990033"/>
        </a:hlink>
        <a:folHlink>
          <a:srgbClr val="50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403</Words>
  <Application>Microsoft Macintosh PowerPoint</Application>
  <PresentationFormat>Bildschirmpräsentation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Century Schoolbook</vt:lpstr>
      <vt:lpstr>blank</vt:lpstr>
      <vt:lpstr>Wine Tourism. A Rural Perspective</vt:lpstr>
      <vt:lpstr>Agenda</vt:lpstr>
      <vt:lpstr>Wine Tourism</vt:lpstr>
      <vt:lpstr>Introduction and Problem Definition</vt:lpstr>
      <vt:lpstr> Research Questions </vt:lpstr>
      <vt:lpstr> Research Questions</vt:lpstr>
      <vt:lpstr>Comparative fields</vt:lpstr>
      <vt:lpstr>Research Framework</vt:lpstr>
      <vt:lpstr>Findings and Propositions (I)</vt:lpstr>
      <vt:lpstr>Findings and Propositions (II)</vt:lpstr>
      <vt:lpstr>Findings and Propositions (III)</vt:lpstr>
      <vt:lpstr>Findings and Propositions (IV)</vt:lpstr>
      <vt:lpstr>Limitation to the study</vt:lpstr>
      <vt:lpstr>Future Research</vt:lpstr>
      <vt:lpstr>Conclusion</vt:lpstr>
      <vt:lpstr>Thank you for your attention!</vt:lpstr>
    </vt:vector>
  </TitlesOfParts>
  <Company>Fachhochschule Salzburg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Stumtner Nina</dc:creator>
  <cp:lastModifiedBy>lag</cp:lastModifiedBy>
  <cp:revision>25</cp:revision>
  <dcterms:created xsi:type="dcterms:W3CDTF">2013-02-12T16:09:26Z</dcterms:created>
  <dcterms:modified xsi:type="dcterms:W3CDTF">2016-05-23T22:36:36Z</dcterms:modified>
</cp:coreProperties>
</file>