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9" r:id="rId3"/>
    <p:sldId id="270" r:id="rId4"/>
    <p:sldId id="271" r:id="rId5"/>
    <p:sldId id="277" r:id="rId6"/>
    <p:sldId id="278" r:id="rId7"/>
    <p:sldId id="273" r:id="rId8"/>
    <p:sldId id="274" r:id="rId9"/>
    <p:sldId id="275" r:id="rId10"/>
    <p:sldId id="272" r:id="rId11"/>
    <p:sldId id="269" r:id="rId12"/>
    <p:sldId id="276" r:id="rId13"/>
    <p:sldId id="280" r:id="rId14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FFFF"/>
    <a:srgbClr val="64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75" d="100"/>
          <a:sy n="75" d="100"/>
        </p:scale>
        <p:origin x="366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45"/>
    </p:cViewPr>
  </p:sorterViewPr>
  <p:notesViewPr>
    <p:cSldViewPr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10374405640541E-2"/>
          <c:y val="0.10247834064989665"/>
          <c:w val="0.86894641969845887"/>
          <c:h val="0.63683274104011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Comparison of Video based and Picture based type of content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1AD210FB-E747-4C1D-96E6-2CEB8A51F4B9}" type="VALUE">
                      <a:rPr lang="en-US" sz="1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Video based</c:v>
                </c:pt>
                <c:pt idx="1">
                  <c:v>Picture based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3.4</c:v>
                </c:pt>
                <c:pt idx="1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157303536"/>
        <c:axId val="157303928"/>
      </c:barChart>
      <c:catAx>
        <c:axId val="15730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303928"/>
        <c:crosses val="autoZero"/>
        <c:auto val="1"/>
        <c:lblAlgn val="ctr"/>
        <c:lblOffset val="100"/>
        <c:noMultiLvlLbl val="0"/>
      </c:catAx>
      <c:valAx>
        <c:axId val="157303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30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55632-BF34-42C7-9993-10537F1ECA52}" type="datetimeFigureOut">
              <a:rPr lang="de-DE" smtClean="0"/>
              <a:pPr/>
              <a:t>24.05.2016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52066-4AB3-418F-8ED6-956DCD09AE66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9888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2291E8-A3B2-4AA3-8F9C-F18D953B760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569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91E8-A3B2-4AA3-8F9C-F18D953B7603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3741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92C39-8BC7-4D6C-B471-84BC1A349728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500174"/>
            <a:ext cx="7772400" cy="471490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72FDD-24A7-4272-8E9E-74C655B8E2A5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1476380"/>
            <a:ext cx="1943100" cy="473870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476380"/>
            <a:ext cx="5676900" cy="473870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824E1-601A-462A-AF19-1D2622A19A70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FFE50-300C-43BC-87AA-BB9A66A05B56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714741"/>
            <a:ext cx="7772400" cy="20002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21455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92456-3859-4301-9A06-B395F484B319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7BE6D-6C14-4ADF-9DD2-3DAB3CB525FD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7461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285991"/>
            <a:ext cx="4040188" cy="38401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428736"/>
            <a:ext cx="4041775" cy="7461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285991"/>
            <a:ext cx="4041775" cy="38401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6ED18-9F19-45B6-99BE-FF7B0FF24728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42672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38FEE-CBF9-453D-A54B-9C8A6133C25E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A6201-6C0A-45C0-A20A-D4D777C995B7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500174"/>
            <a:ext cx="5111750" cy="46259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0034" y="2786058"/>
            <a:ext cx="3000396" cy="33401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1E1C2-E546-492B-8821-8AD9A253B40C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500173"/>
            <a:ext cx="5486400" cy="3227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8F788-D136-4C63-A341-553C0FC0B54A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8" name="Rectangle 4"/>
          <p:cNvSpPr>
            <a:spLocks noGrp="1" noChangeAspect="1" noChangeArrowheads="1"/>
          </p:cNvSpPr>
          <p:nvPr>
            <p:ph type="dt" sz="half" idx="2"/>
          </p:nvPr>
        </p:nvSpPr>
        <p:spPr bwMode="auto">
          <a:xfrm>
            <a:off x="685800" y="6553200"/>
            <a:ext cx="22669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spect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34480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29400"/>
            <a:ext cx="990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4CFF933-4CCF-400C-B85E-213ACAFF80D4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rgbClr val="9900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bg2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\\localhost\Users\Fathiya\Documents\Macintosh%20HD:Users:Fathiya:Downloads:Services%20Industry.%20An%20Assessment%20of%20Social%20Media%20Campaigns%20and%20the%20Importance%20of%20Consumer%20Engagement%20CONFERENCE%20(2).docx!OLE_LINK1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oleObject" Target="file:///\\localhost\Users\Fathiya\Documents\Macintosh%20HD:Users:Fathiya:Downloads:Services%20Industry.%20An%20Assessment%20of%20Social%20Media%20Campaigns%20and%20the%20Importance%20of%20Consumer%20Engagement%20CONFERENCE%20(2).docx!OLE_LINK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file:///\\localhost\Users\Fathiya\Documents\Macintosh%20HD:Users:Fathiya:Downloads:Services%20Industry.%20An%20Assessment%20of%20Social%20Media%20Campaigns%20and%20the%20Importance%20of%20Consumer%20Engagement%20CONFERENCE%20(2).docx!OLE_LINK3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.png"/><Relationship Id="rId7" Type="http://schemas.openxmlformats.org/officeDocument/2006/relationships/oleObject" Target="file:///\\localhost\Users\Fathiya\Documents\Macintosh%20HD:Users:Fathiya:Downloads:Services%20Industry.%20An%20Assessment%20of%20Social%20Media%20Campaigns%20and%20the%20Importance%20of%20Consumer%20Engagement%20CONFERENCE%20(2).docx!OLE_LINK4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file:///\\localhost\Users\Fathiya\Documents\Macintosh%20HD:Users:Fathiya:Downloads:Services%20Industry.%20An%20Assessment%20of%20Social%20Media%20Campaigns%20and%20the%20Importance%20of%20Consumer%20Engagement%20CONFERENCE%20(2).docx!OLE_LINK5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908877"/>
            <a:ext cx="7772400" cy="1470025"/>
          </a:xfrm>
        </p:spPr>
        <p:txBody>
          <a:bodyPr/>
          <a:lstStyle/>
          <a:p>
            <a:r>
              <a:rPr lang="en-GB" sz="3200" dirty="0" smtClean="0">
                <a:solidFill>
                  <a:srgbClr val="990033"/>
                </a:solidFill>
              </a:rPr>
              <a:t>Services </a:t>
            </a:r>
            <a:r>
              <a:rPr lang="en-GB" sz="3200" dirty="0">
                <a:solidFill>
                  <a:srgbClr val="990033"/>
                </a:solidFill>
              </a:rPr>
              <a:t>Industry: An Assessment of Social Media Campaigns and the Importance of Consumer Engagement</a:t>
            </a:r>
            <a:r>
              <a:rPr lang="en-GB" sz="3200" dirty="0"/>
              <a:t/>
            </a:r>
            <a:br>
              <a:rPr lang="en-GB" sz="3200" dirty="0"/>
            </a:br>
            <a:endParaRPr lang="de-AT" sz="3200" dirty="0">
              <a:solidFill>
                <a:srgbClr val="990033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714167"/>
            <a:ext cx="6400800" cy="107099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2000" dirty="0"/>
              <a:t>Neringa Rackauskaite, </a:t>
            </a:r>
            <a:r>
              <a:rPr lang="en-GB" sz="2000" dirty="0" err="1" smtClean="0"/>
              <a:t>Fathiya</a:t>
            </a:r>
            <a:r>
              <a:rPr lang="en-GB" sz="2000" dirty="0" smtClean="0"/>
              <a:t> </a:t>
            </a:r>
            <a:r>
              <a:rPr lang="en-GB" sz="2000" dirty="0"/>
              <a:t>Al </a:t>
            </a:r>
            <a:r>
              <a:rPr lang="en-GB" sz="2000" dirty="0" err="1"/>
              <a:t>Kindi</a:t>
            </a:r>
            <a:r>
              <a:rPr lang="en-GB" sz="2000" dirty="0"/>
              <a:t>, </a:t>
            </a:r>
            <a:endParaRPr lang="en-GB" sz="2000" dirty="0" smtClean="0"/>
          </a:p>
          <a:p>
            <a:pPr>
              <a:spcBef>
                <a:spcPts val="0"/>
              </a:spcBef>
            </a:pPr>
            <a:r>
              <a:rPr lang="en-GB" sz="2000" dirty="0" err="1" smtClean="0"/>
              <a:t>Nikisha</a:t>
            </a:r>
            <a:r>
              <a:rPr lang="en-GB" sz="2000" dirty="0" smtClean="0"/>
              <a:t> </a:t>
            </a:r>
            <a:r>
              <a:rPr lang="en-GB" sz="2000" dirty="0" err="1"/>
              <a:t>Rabess</a:t>
            </a:r>
            <a:r>
              <a:rPr lang="en-GB" sz="2000" dirty="0"/>
              <a:t>, </a:t>
            </a:r>
            <a:r>
              <a:rPr lang="en-GB" sz="2000" dirty="0" err="1" smtClean="0"/>
              <a:t>Viktoriia</a:t>
            </a:r>
            <a:r>
              <a:rPr lang="en-GB" sz="2000" dirty="0" smtClean="0"/>
              <a:t> </a:t>
            </a:r>
            <a:r>
              <a:rPr lang="en-GB" sz="2000" dirty="0" err="1"/>
              <a:t>Sidorova</a:t>
            </a:r>
            <a:r>
              <a:rPr lang="en-GB" sz="2000" dirty="0"/>
              <a:t>, </a:t>
            </a:r>
            <a:r>
              <a:rPr lang="en-GB" sz="2000" dirty="0" smtClean="0"/>
              <a:t>Jenny </a:t>
            </a:r>
            <a:r>
              <a:rPr lang="en-GB" sz="2000" dirty="0" err="1"/>
              <a:t>Suno</a:t>
            </a:r>
            <a:r>
              <a:rPr lang="en-GB" sz="2000" dirty="0"/>
              <a:t> </a:t>
            </a:r>
            <a:r>
              <a:rPr lang="en-GB" sz="2000" dirty="0" smtClean="0"/>
              <a:t>Wu, </a:t>
            </a:r>
          </a:p>
          <a:p>
            <a:pPr>
              <a:spcBef>
                <a:spcPts val="0"/>
              </a:spcBef>
            </a:pPr>
            <a:r>
              <a:rPr lang="en-GB" sz="2000" dirty="0" smtClean="0"/>
              <a:t>Stefan </a:t>
            </a:r>
            <a:r>
              <a:rPr lang="en-GB" sz="2000" dirty="0" err="1" smtClean="0"/>
              <a:t>Ebanks</a:t>
            </a:r>
            <a:endParaRPr lang="en-GB" sz="2000" dirty="0" smtClean="0"/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University of Surrey, UK</a:t>
            </a:r>
            <a:endParaRPr lang="en-GB" sz="2000" dirty="0"/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411760" y="6450387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>
                <a:solidFill>
                  <a:srgbClr val="990033"/>
                </a:solidFill>
              </a:rPr>
              <a:t>www.tourism-student-conference.com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2400" y="4293096"/>
            <a:ext cx="7200000" cy="207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5858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67200" cy="762000"/>
          </a:xfrm>
        </p:spPr>
        <p:txBody>
          <a:bodyPr/>
          <a:lstStyle/>
          <a:p>
            <a:r>
              <a:rPr lang="de-AT" dirty="0" smtClean="0">
                <a:solidFill>
                  <a:schemeClr val="accent6"/>
                </a:solidFill>
              </a:rPr>
              <a:t>Discussion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1148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YouTube is the most engaging platform</a:t>
            </a:r>
          </a:p>
          <a:p>
            <a:pPr marL="742950" lvl="2" indent="-342900"/>
            <a:r>
              <a:rPr lang="en-US" sz="2000" dirty="0">
                <a:solidFill>
                  <a:schemeClr val="tx1"/>
                </a:solidFill>
              </a:rPr>
              <a:t>Interactive video-based content </a:t>
            </a:r>
          </a:p>
          <a:p>
            <a:pPr marL="742950" lvl="2" indent="-342900"/>
            <a:r>
              <a:rPr lang="en-US" sz="2000" dirty="0">
                <a:solidFill>
                  <a:schemeClr val="tx1"/>
                </a:solidFill>
              </a:rPr>
              <a:t>Emotional content  </a:t>
            </a:r>
          </a:p>
          <a:p>
            <a:r>
              <a:rPr lang="en-US" sz="2000" dirty="0">
                <a:solidFill>
                  <a:schemeClr val="tx1"/>
                </a:solidFill>
              </a:rPr>
              <a:t>Facebook is more engaging than Twitter</a:t>
            </a:r>
          </a:p>
          <a:p>
            <a:pPr lvl="1"/>
            <a:r>
              <a:rPr lang="en-US" sz="2000" dirty="0"/>
              <a:t>Facebook aims to maintain relationships </a:t>
            </a:r>
          </a:p>
          <a:p>
            <a:pPr lvl="1"/>
            <a:r>
              <a:rPr lang="en-US" sz="2000" dirty="0"/>
              <a:t>Twitter provides real-time status updates</a:t>
            </a:r>
          </a:p>
          <a:p>
            <a:r>
              <a:rPr lang="en-US" sz="2000" dirty="0">
                <a:solidFill>
                  <a:schemeClr val="tx1"/>
                </a:solidFill>
              </a:rPr>
              <a:t>Quality of content </a:t>
            </a:r>
          </a:p>
          <a:p>
            <a:pPr lvl="1"/>
            <a:r>
              <a:rPr lang="en-US" sz="2000" dirty="0"/>
              <a:t>Accuracy, timeliness, relevance, consistency and completeness </a:t>
            </a:r>
          </a:p>
          <a:p>
            <a:pPr lvl="1"/>
            <a:r>
              <a:rPr lang="en-US" sz="2000" dirty="0"/>
              <a:t>Builds customer confidence and trust </a:t>
            </a:r>
          </a:p>
          <a:p>
            <a:pPr lvl="1"/>
            <a:r>
              <a:rPr lang="en-US" sz="2000" dirty="0"/>
              <a:t>Close relationship between quality of content and successful engagement </a:t>
            </a:r>
          </a:p>
          <a:p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78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67200" cy="762000"/>
          </a:xfrm>
        </p:spPr>
        <p:txBody>
          <a:bodyPr/>
          <a:lstStyle/>
          <a:p>
            <a:r>
              <a:rPr lang="de-AT" dirty="0" smtClean="0">
                <a:solidFill>
                  <a:schemeClr val="accent6"/>
                </a:solidFill>
              </a:rPr>
              <a:t>Discussion (2)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79512" y="1834480"/>
            <a:ext cx="4099992" cy="41148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Effect of engagement on outcome </a:t>
            </a:r>
          </a:p>
          <a:p>
            <a:pPr lvl="1"/>
            <a:r>
              <a:rPr lang="en-US" sz="1600" dirty="0"/>
              <a:t>The output elements are in degree of effort </a:t>
            </a:r>
          </a:p>
          <a:p>
            <a:pPr lvl="2"/>
            <a:r>
              <a:rPr lang="en-US" sz="1600" dirty="0"/>
              <a:t>Liking posts requires minimal level of effort</a:t>
            </a:r>
          </a:p>
          <a:p>
            <a:pPr lvl="2"/>
            <a:r>
              <a:rPr lang="en-US" sz="1600" dirty="0"/>
              <a:t>Sharing posts is a stronger indictor of users identifying themselves with the campaign </a:t>
            </a:r>
          </a:p>
          <a:p>
            <a:pPr lvl="2"/>
            <a:r>
              <a:rPr lang="en-US" sz="1600" dirty="0"/>
              <a:t>Creating content has the highest level of engagement</a:t>
            </a:r>
          </a:p>
          <a:p>
            <a:pPr marL="0" indent="0">
              <a:buNone/>
            </a:pPr>
            <a:endParaRPr lang="de-AT" sz="16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https://lh4.googleusercontent.com/YOM3aJ7mXEuKzH9FT60tZ7gqJkx8MYxAb3jCwcgh_TaCB5azIvazYiqGORlBXY8K9fBmLVunDFeScjFZ5xGAhCPcVQkl5l2-nE3nFOXywYgsK2HKlmbcv3zKtJD4pQGxdIj8bs9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40768"/>
            <a:ext cx="4935562" cy="4083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40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67200" cy="762000"/>
          </a:xfrm>
        </p:spPr>
        <p:txBody>
          <a:bodyPr/>
          <a:lstStyle/>
          <a:p>
            <a:r>
              <a:rPr lang="de-AT" dirty="0" smtClean="0">
                <a:solidFill>
                  <a:schemeClr val="accent6"/>
                </a:solidFill>
              </a:rPr>
              <a:t>Discussion (3)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3568" y="161066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Managerial Implications and </a:t>
            </a:r>
            <a:r>
              <a:rPr lang="en-US" sz="2400" dirty="0" smtClean="0">
                <a:solidFill>
                  <a:schemeClr val="tx1"/>
                </a:solidFill>
              </a:rPr>
              <a:t>Future Research 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Engagement </a:t>
            </a:r>
            <a:r>
              <a:rPr lang="en-US" sz="2000" dirty="0">
                <a:solidFill>
                  <a:schemeClr val="tx1"/>
                </a:solidFill>
              </a:rPr>
              <a:t>criteria should be wider</a:t>
            </a:r>
          </a:p>
          <a:p>
            <a:pPr lvl="1"/>
            <a:r>
              <a:rPr lang="en-US" sz="2000" dirty="0"/>
              <a:t>Celebrity endorsement </a:t>
            </a:r>
          </a:p>
          <a:p>
            <a:pPr lvl="1"/>
            <a:r>
              <a:rPr lang="en-US" sz="2000" dirty="0"/>
              <a:t>Humor </a:t>
            </a:r>
          </a:p>
          <a:p>
            <a:pPr lvl="1"/>
            <a:r>
              <a:rPr lang="en-US" sz="2000" dirty="0"/>
              <a:t>Slice of Life </a:t>
            </a:r>
          </a:p>
          <a:p>
            <a:r>
              <a:rPr lang="en-US" sz="2000" dirty="0">
                <a:solidFill>
                  <a:schemeClr val="tx1"/>
                </a:solidFill>
              </a:rPr>
              <a:t>Platforms should be linked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Future Research</a:t>
            </a:r>
            <a:endParaRPr lang="en-US" sz="2000" b="1" dirty="0">
              <a:solidFill>
                <a:schemeClr val="tx1"/>
              </a:solidFill>
            </a:endParaRPr>
          </a:p>
          <a:p>
            <a:pPr lvl="1"/>
            <a:r>
              <a:rPr lang="en-US" sz="2000" dirty="0"/>
              <a:t>Sample size </a:t>
            </a:r>
          </a:p>
          <a:p>
            <a:pPr lvl="1"/>
            <a:r>
              <a:rPr lang="en-US" sz="2000" dirty="0"/>
              <a:t>Engagement criteria  </a:t>
            </a:r>
          </a:p>
          <a:p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00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67200" cy="762000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Any questions?</a:t>
            </a:r>
            <a:r>
              <a:rPr lang="de-AT" dirty="0">
                <a:solidFill>
                  <a:schemeClr val="tx1"/>
                </a:solidFill>
              </a:rPr>
              <a:t/>
            </a:r>
            <a:br>
              <a:rPr lang="de-AT" dirty="0">
                <a:solidFill>
                  <a:schemeClr val="tx1"/>
                </a:solidFill>
              </a:rPr>
            </a:b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3568" y="1610660"/>
            <a:ext cx="7772400" cy="4114800"/>
          </a:xfrm>
        </p:spPr>
        <p:txBody>
          <a:bodyPr/>
          <a:lstStyle/>
          <a:p>
            <a:endParaRPr lang="de-AT" sz="2000" dirty="0" smtClean="0">
              <a:solidFill>
                <a:schemeClr val="tx1"/>
              </a:solidFill>
            </a:endParaRPr>
          </a:p>
          <a:p>
            <a:endParaRPr lang="de-AT" sz="2000" dirty="0">
              <a:solidFill>
                <a:schemeClr val="tx1"/>
              </a:solidFill>
            </a:endParaRPr>
          </a:p>
          <a:p>
            <a:endParaRPr lang="de-AT" sz="2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18072"/>
            <a:ext cx="4725144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9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67200" cy="762000"/>
          </a:xfrm>
        </p:spPr>
        <p:txBody>
          <a:bodyPr/>
          <a:lstStyle/>
          <a:p>
            <a:r>
              <a:rPr lang="de-AT" dirty="0" smtClean="0">
                <a:solidFill>
                  <a:schemeClr val="accent6"/>
                </a:solidFill>
              </a:rPr>
              <a:t>Agenda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000" dirty="0" smtClean="0">
                <a:solidFill>
                  <a:schemeClr val="tx1"/>
                </a:solidFill>
              </a:rPr>
              <a:t>Literature review</a:t>
            </a:r>
          </a:p>
          <a:p>
            <a:r>
              <a:rPr lang="de-AT" sz="2000" dirty="0" smtClean="0">
                <a:solidFill>
                  <a:schemeClr val="tx1"/>
                </a:solidFill>
              </a:rPr>
              <a:t>Methodology</a:t>
            </a:r>
          </a:p>
          <a:p>
            <a:r>
              <a:rPr lang="de-AT" sz="2000" dirty="0" smtClean="0">
                <a:solidFill>
                  <a:schemeClr val="tx1"/>
                </a:solidFill>
              </a:rPr>
              <a:t>Results</a:t>
            </a:r>
          </a:p>
          <a:p>
            <a:r>
              <a:rPr lang="de-AT" sz="2000" dirty="0" smtClean="0">
                <a:solidFill>
                  <a:schemeClr val="tx1"/>
                </a:solidFill>
              </a:rPr>
              <a:t>Discussion</a:t>
            </a:r>
          </a:p>
          <a:p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4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67200" cy="762000"/>
          </a:xfrm>
        </p:spPr>
        <p:txBody>
          <a:bodyPr/>
          <a:lstStyle/>
          <a:p>
            <a:r>
              <a:rPr lang="de-AT" dirty="0" smtClean="0">
                <a:solidFill>
                  <a:schemeClr val="accent6"/>
                </a:solidFill>
              </a:rPr>
              <a:t>Literature review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benefits of using social media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 importance of content quality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 power of emotional content 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 significance of consumer engagement</a:t>
            </a:r>
            <a:endParaRPr lang="en-GB" sz="2400" dirty="0">
              <a:solidFill>
                <a:schemeClr val="tx1"/>
              </a:solidFill>
            </a:endParaRPr>
          </a:p>
          <a:p>
            <a:endParaRPr lang="de-AT" sz="2000" dirty="0" smtClean="0">
              <a:solidFill>
                <a:schemeClr val="tx1"/>
              </a:solidFill>
            </a:endParaRPr>
          </a:p>
          <a:p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30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11448" y="1981200"/>
            <a:ext cx="7848872" cy="568176"/>
          </a:xfrm>
        </p:spPr>
        <p:txBody>
          <a:bodyPr/>
          <a:lstStyle/>
          <a:p>
            <a:r>
              <a:rPr lang="de-AT" dirty="0" smtClean="0">
                <a:solidFill>
                  <a:schemeClr val="accent6"/>
                </a:solidFill>
              </a:rPr>
              <a:t/>
            </a:r>
            <a:br>
              <a:rPr lang="de-AT" dirty="0" smtClean="0">
                <a:solidFill>
                  <a:schemeClr val="accent6"/>
                </a:solidFill>
              </a:rPr>
            </a:br>
            <a:r>
              <a:rPr lang="de-AT" dirty="0">
                <a:solidFill>
                  <a:schemeClr val="accent6"/>
                </a:solidFill>
              </a:rPr>
              <a:t/>
            </a:r>
            <a:br>
              <a:rPr lang="de-AT" dirty="0">
                <a:solidFill>
                  <a:schemeClr val="accent6"/>
                </a:solidFill>
              </a:rPr>
            </a:br>
            <a:r>
              <a:rPr lang="de-AT" dirty="0" smtClean="0">
                <a:solidFill>
                  <a:schemeClr val="accent6"/>
                </a:solidFill>
              </a:rPr>
              <a:t/>
            </a:r>
            <a:br>
              <a:rPr lang="de-AT" dirty="0" smtClean="0">
                <a:solidFill>
                  <a:schemeClr val="accent6"/>
                </a:solidFill>
              </a:rPr>
            </a:br>
            <a:r>
              <a:rPr lang="de-AT" dirty="0" smtClean="0">
                <a:solidFill>
                  <a:schemeClr val="accent6"/>
                </a:solidFill>
              </a:rPr>
              <a:t>Methodology:</a:t>
            </a:r>
            <a:br>
              <a:rPr lang="de-AT" dirty="0" smtClean="0">
                <a:solidFill>
                  <a:schemeClr val="accent6"/>
                </a:solidFill>
              </a:rPr>
            </a:br>
            <a:r>
              <a:rPr lang="de-AT" dirty="0" smtClean="0">
                <a:solidFill>
                  <a:schemeClr val="accent6"/>
                </a:solidFill>
              </a:rPr>
              <a:t/>
            </a:r>
            <a:br>
              <a:rPr lang="de-AT" dirty="0" smtClean="0">
                <a:solidFill>
                  <a:schemeClr val="accent6"/>
                </a:solidFill>
              </a:rPr>
            </a:br>
            <a:r>
              <a:rPr lang="en-AU" sz="1400" dirty="0" smtClean="0">
                <a:solidFill>
                  <a:schemeClr val="tx1"/>
                </a:solidFill>
              </a:rPr>
              <a:t>Aim:  </a:t>
            </a:r>
            <a:r>
              <a:rPr lang="en-AU" sz="1400" dirty="0">
                <a:solidFill>
                  <a:schemeClr val="tx1"/>
                </a:solidFill>
              </a:rPr>
              <a:t>T</a:t>
            </a:r>
            <a:r>
              <a:rPr lang="en-AU" sz="1400" dirty="0" smtClean="0">
                <a:solidFill>
                  <a:schemeClr val="tx1"/>
                </a:solidFill>
              </a:rPr>
              <a:t>o </a:t>
            </a:r>
            <a:r>
              <a:rPr lang="en-AU" sz="1400" dirty="0">
                <a:solidFill>
                  <a:schemeClr val="tx1"/>
                </a:solidFill>
              </a:rPr>
              <a:t>assess the Airbnb campaign “</a:t>
            </a:r>
            <a:r>
              <a:rPr lang="en-AU" sz="1400" dirty="0" err="1">
                <a:solidFill>
                  <a:schemeClr val="tx1"/>
                </a:solidFill>
              </a:rPr>
              <a:t>OneLessStranger</a:t>
            </a:r>
            <a:r>
              <a:rPr lang="en-AU" sz="1400" dirty="0">
                <a:solidFill>
                  <a:schemeClr val="tx1"/>
                </a:solidFill>
              </a:rPr>
              <a:t>” on engagement potential </a:t>
            </a:r>
            <a:r>
              <a:rPr lang="en-AU" sz="1400" dirty="0" smtClean="0">
                <a:solidFill>
                  <a:schemeClr val="tx1"/>
                </a:solidFill>
              </a:rPr>
              <a:t>customers</a:t>
            </a:r>
            <a:br>
              <a:rPr lang="en-AU" sz="1400" dirty="0" smtClean="0">
                <a:solidFill>
                  <a:schemeClr val="tx1"/>
                </a:solidFill>
              </a:rPr>
            </a:br>
            <a:r>
              <a:rPr lang="en-AU" sz="1400" dirty="0">
                <a:solidFill>
                  <a:schemeClr val="tx1"/>
                </a:solidFill>
              </a:rPr>
              <a:t/>
            </a:r>
            <a:br>
              <a:rPr lang="en-AU" sz="1400" dirty="0">
                <a:solidFill>
                  <a:schemeClr val="tx1"/>
                </a:solidFill>
              </a:rPr>
            </a:br>
            <a:r>
              <a:rPr lang="en-AU" sz="1400" dirty="0" smtClean="0">
                <a:solidFill>
                  <a:schemeClr val="tx1"/>
                </a:solidFill>
              </a:rPr>
              <a:t>Social Media Platforms: Facebook</a:t>
            </a:r>
            <a:r>
              <a:rPr lang="en-AU" sz="1400" dirty="0">
                <a:solidFill>
                  <a:schemeClr val="tx1"/>
                </a:solidFill>
              </a:rPr>
              <a:t>, Twitter and </a:t>
            </a:r>
            <a:r>
              <a:rPr lang="en-AU" sz="1400" dirty="0" smtClean="0">
                <a:solidFill>
                  <a:schemeClr val="tx1"/>
                </a:solidFill>
              </a:rPr>
              <a:t>YouTube</a:t>
            </a:r>
            <a:br>
              <a:rPr lang="en-AU" sz="1400" dirty="0" smtClean="0">
                <a:solidFill>
                  <a:schemeClr val="tx1"/>
                </a:solidFill>
              </a:rPr>
            </a:br>
            <a:r>
              <a:rPr lang="en-AU" sz="1400" dirty="0" smtClean="0">
                <a:solidFill>
                  <a:schemeClr val="tx1"/>
                </a:solidFill>
              </a:rPr>
              <a:t/>
            </a:r>
            <a:br>
              <a:rPr lang="en-AU" sz="1400" dirty="0" smtClean="0">
                <a:solidFill>
                  <a:schemeClr val="tx1"/>
                </a:solidFill>
              </a:rPr>
            </a:br>
            <a:r>
              <a:rPr lang="en-AU" sz="1400" dirty="0" smtClean="0">
                <a:solidFill>
                  <a:schemeClr val="tx1"/>
                </a:solidFill>
              </a:rPr>
              <a:t>Sample Size: </a:t>
            </a:r>
            <a:r>
              <a:rPr lang="en-AU" sz="1400" dirty="0">
                <a:solidFill>
                  <a:schemeClr val="tx1"/>
                </a:solidFill>
              </a:rPr>
              <a:t> </a:t>
            </a:r>
            <a:r>
              <a:rPr lang="en-AU" sz="1400" dirty="0" smtClean="0">
                <a:solidFill>
                  <a:schemeClr val="tx1"/>
                </a:solidFill>
              </a:rPr>
              <a:t>Six (6) </a:t>
            </a:r>
            <a:r>
              <a:rPr lang="en-AU" sz="1400" dirty="0">
                <a:solidFill>
                  <a:schemeClr val="tx1"/>
                </a:solidFill>
              </a:rPr>
              <a:t>other Services Industry campaigns who were finalists of the ‘Social Good’ category of the 2015 ‘Shorty Awards’.</a:t>
            </a:r>
            <a:br>
              <a:rPr lang="en-AU" sz="1400" dirty="0">
                <a:solidFill>
                  <a:schemeClr val="tx1"/>
                </a:solidFill>
              </a:rPr>
            </a:br>
            <a:r>
              <a:rPr lang="en-AU" sz="1400" dirty="0" smtClean="0">
                <a:solidFill>
                  <a:schemeClr val="tx1"/>
                </a:solidFill>
              </a:rPr>
              <a:t/>
            </a:r>
            <a:br>
              <a:rPr lang="en-AU" sz="1400" dirty="0" smtClean="0">
                <a:solidFill>
                  <a:schemeClr val="tx1"/>
                </a:solidFill>
              </a:rPr>
            </a:br>
            <a:r>
              <a:rPr lang="en-AU" sz="1400" dirty="0" smtClean="0">
                <a:solidFill>
                  <a:schemeClr val="tx1"/>
                </a:solidFill>
              </a:rPr>
              <a:t>Terminology : Facebook </a:t>
            </a:r>
            <a:r>
              <a:rPr lang="en-AU" sz="1400" dirty="0">
                <a:solidFill>
                  <a:schemeClr val="tx1"/>
                </a:solidFill>
              </a:rPr>
              <a:t>and Twitter, the “Likes” were replaced with “Favourites” and “Shares” with </a:t>
            </a:r>
            <a:r>
              <a:rPr lang="en-AU" sz="1400" dirty="0" smtClean="0">
                <a:solidFill>
                  <a:schemeClr val="tx1"/>
                </a:solidFill>
              </a:rPr>
              <a:t> “</a:t>
            </a:r>
            <a:r>
              <a:rPr lang="en-AU" sz="1400" dirty="0">
                <a:solidFill>
                  <a:schemeClr val="tx1"/>
                </a:solidFill>
              </a:rPr>
              <a:t>Retreats</a:t>
            </a:r>
            <a:r>
              <a:rPr lang="en-AU" sz="1400" dirty="0" smtClean="0">
                <a:solidFill>
                  <a:schemeClr val="tx1"/>
                </a:solidFill>
              </a:rPr>
              <a:t>”</a:t>
            </a:r>
            <a:br>
              <a:rPr lang="en-AU" sz="1400" dirty="0" smtClean="0">
                <a:solidFill>
                  <a:schemeClr val="tx1"/>
                </a:solidFill>
              </a:rPr>
            </a:br>
            <a:r>
              <a:rPr lang="en-AU" sz="1400" dirty="0" smtClean="0">
                <a:solidFill>
                  <a:schemeClr val="tx1"/>
                </a:solidFill>
              </a:rPr>
              <a:t/>
            </a:r>
            <a:br>
              <a:rPr lang="en-AU" sz="1400" dirty="0" smtClean="0">
                <a:solidFill>
                  <a:schemeClr val="tx1"/>
                </a:solidFill>
              </a:rPr>
            </a:br>
            <a:r>
              <a:rPr lang="en-AU" sz="1400" b="1" dirty="0" smtClean="0">
                <a:solidFill>
                  <a:schemeClr val="tx1"/>
                </a:solidFill>
              </a:rPr>
              <a:t>Table 1. : Facebook and Twitter Category and Criteria </a:t>
            </a:r>
            <a:r>
              <a:rPr lang="en-GB" sz="1400" b="1" dirty="0">
                <a:solidFill>
                  <a:schemeClr val="tx1"/>
                </a:solidFill>
              </a:rPr>
              <a:t/>
            </a:r>
            <a:br>
              <a:rPr lang="en-GB" sz="1400" b="1" dirty="0">
                <a:solidFill>
                  <a:schemeClr val="tx1"/>
                </a:solidFill>
              </a:rPr>
            </a:br>
            <a:r>
              <a:rPr lang="de-AT" dirty="0" smtClean="0">
                <a:solidFill>
                  <a:schemeClr val="tx1"/>
                </a:solidFill>
              </a:rPr>
              <a:t/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dirty="0" smtClean="0">
                <a:solidFill>
                  <a:schemeClr val="accent6"/>
                </a:solidFill>
              </a:rPr>
              <a:t/>
            </a:r>
            <a:br>
              <a:rPr lang="de-AT" dirty="0" smtClean="0">
                <a:solidFill>
                  <a:schemeClr val="accent6"/>
                </a:solidFill>
              </a:rPr>
            </a:b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03" y="18863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559296"/>
              </p:ext>
            </p:extLst>
          </p:nvPr>
        </p:nvGraphicFramePr>
        <p:xfrm>
          <a:off x="2987824" y="3988308"/>
          <a:ext cx="56261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r:id="rId6" imgW="5626100" imgH="2159000" progId="Word.Document.12">
                  <p:link updateAutomatic="1"/>
                </p:oleObj>
              </mc:Choice>
              <mc:Fallback>
                <p:oleObj name="Document" r:id="rId6" imgW="5626100" imgH="21590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87824" y="3988308"/>
                        <a:ext cx="5626100" cy="215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504864"/>
            <a:ext cx="7772400" cy="4114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22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789859"/>
            <a:ext cx="4267200" cy="762000"/>
          </a:xfrm>
        </p:spPr>
        <p:txBody>
          <a:bodyPr/>
          <a:lstStyle/>
          <a:p>
            <a:r>
              <a:rPr lang="de-AT" dirty="0" smtClean="0">
                <a:solidFill>
                  <a:schemeClr val="accent6"/>
                </a:solidFill>
              </a:rPr>
              <a:t>Methodology (2)</a:t>
            </a:r>
            <a:br>
              <a:rPr lang="de-AT" dirty="0" smtClean="0">
                <a:solidFill>
                  <a:schemeClr val="accent6"/>
                </a:solidFill>
              </a:rPr>
            </a:br>
            <a:r>
              <a:rPr lang="de-AT" dirty="0" smtClean="0">
                <a:solidFill>
                  <a:schemeClr val="accent6"/>
                </a:solidFill>
              </a:rPr>
              <a:t/>
            </a:r>
            <a:br>
              <a:rPr lang="de-AT" dirty="0" smtClean="0">
                <a:solidFill>
                  <a:schemeClr val="accent6"/>
                </a:solidFill>
              </a:rPr>
            </a:br>
            <a:r>
              <a:rPr lang="de-AT" sz="1400" b="1" dirty="0" smtClean="0">
                <a:solidFill>
                  <a:schemeClr val="tx1"/>
                </a:solidFill>
              </a:rPr>
              <a:t>Table 2: YouTube Criteria</a:t>
            </a:r>
            <a:endParaRPr lang="de-AT" sz="1400" b="1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Content Placeholder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7983884"/>
              </p:ext>
            </p:extLst>
          </p:nvPr>
        </p:nvGraphicFramePr>
        <p:xfrm>
          <a:off x="1547664" y="3167013"/>
          <a:ext cx="56261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Document" r:id="rId5" imgW="5626100" imgH="2514600" progId="Word.Document.12">
                  <p:link updateAutomatic="1"/>
                </p:oleObj>
              </mc:Choice>
              <mc:Fallback>
                <p:oleObj name="Document" r:id="rId5" imgW="5626100" imgH="25146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7664" y="3167013"/>
                        <a:ext cx="5626100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Content Placeholder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959980"/>
              </p:ext>
            </p:extLst>
          </p:nvPr>
        </p:nvGraphicFramePr>
        <p:xfrm>
          <a:off x="1466180" y="1750070"/>
          <a:ext cx="56261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Document" r:id="rId7" imgW="5626100" imgH="927100" progId="Word.Document.12">
                  <p:link updateAutomatic="1"/>
                </p:oleObj>
              </mc:Choice>
              <mc:Fallback>
                <p:oleObj name="Document" r:id="rId7" imgW="5626100" imgH="9271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66180" y="1750070"/>
                        <a:ext cx="5626100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470" y="2537592"/>
            <a:ext cx="2647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b="1" dirty="0">
                <a:latin typeface="+mj-lt"/>
              </a:rPr>
              <a:t>Table </a:t>
            </a:r>
            <a:r>
              <a:rPr lang="de-AT" sz="1400" b="1" dirty="0" smtClean="0">
                <a:latin typeface="+mj-lt"/>
              </a:rPr>
              <a:t>3: Engagement </a:t>
            </a:r>
            <a:r>
              <a:rPr lang="de-AT" sz="1400" b="1" dirty="0">
                <a:latin typeface="+mj-lt"/>
              </a:rPr>
              <a:t>Criteria</a:t>
            </a:r>
            <a:endParaRPr lang="en-GB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05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67200" cy="762000"/>
          </a:xfrm>
        </p:spPr>
        <p:txBody>
          <a:bodyPr/>
          <a:lstStyle/>
          <a:p>
            <a:r>
              <a:rPr lang="de-AT" dirty="0" smtClean="0">
                <a:solidFill>
                  <a:schemeClr val="accent6"/>
                </a:solidFill>
              </a:rPr>
              <a:t>Methodology (3)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Content Placeholder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64107"/>
              </p:ext>
            </p:extLst>
          </p:nvPr>
        </p:nvGraphicFramePr>
        <p:xfrm>
          <a:off x="1331640" y="4025292"/>
          <a:ext cx="56261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Document" r:id="rId5" imgW="5626100" imgH="1689100" progId="Word.Document.12">
                  <p:link updateAutomatic="1"/>
                </p:oleObj>
              </mc:Choice>
              <mc:Fallback>
                <p:oleObj name="Document" r:id="rId5" imgW="5626100" imgH="16891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1640" y="4025292"/>
                        <a:ext cx="5626100" cy="168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441228"/>
              </p:ext>
            </p:extLst>
          </p:nvPr>
        </p:nvGraphicFramePr>
        <p:xfrm>
          <a:off x="395536" y="2193640"/>
          <a:ext cx="56261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Document" r:id="rId7" imgW="5626100" imgH="1206500" progId="Word.Document.12">
                  <p:link updateAutomatic="1"/>
                </p:oleObj>
              </mc:Choice>
              <mc:Fallback>
                <p:oleObj name="Document" r:id="rId7" imgW="5626100" imgH="12065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5536" y="2193640"/>
                        <a:ext cx="5626100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1679685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Table 4: Coding Method</a:t>
            </a:r>
            <a:endParaRPr lang="en-GB" sz="14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342" y="3539420"/>
            <a:ext cx="316253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Table </a:t>
            </a:r>
            <a:r>
              <a:rPr lang="en-US" sz="1400" b="1" dirty="0" smtClean="0">
                <a:latin typeface="+mj-lt"/>
              </a:rPr>
              <a:t>5: Campaign Scoring </a:t>
            </a:r>
            <a:r>
              <a:rPr lang="en-US" sz="1400" b="1" dirty="0">
                <a:latin typeface="+mj-lt"/>
              </a:rPr>
              <a:t>Method</a:t>
            </a:r>
            <a:endParaRPr lang="en-GB" sz="1400" b="1" dirty="0">
              <a:latin typeface="+mj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23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67200" cy="762000"/>
          </a:xfrm>
        </p:spPr>
        <p:txBody>
          <a:bodyPr/>
          <a:lstStyle/>
          <a:p>
            <a:r>
              <a:rPr lang="de-AT" dirty="0" smtClean="0">
                <a:solidFill>
                  <a:schemeClr val="accent6"/>
                </a:solidFill>
              </a:rPr>
              <a:t>Results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3568" y="1617917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400" dirty="0" smtClean="0">
                <a:solidFill>
                  <a:schemeClr val="tx1"/>
                </a:solidFill>
              </a:rPr>
              <a:t>Facebook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The most engaging campaign is “</a:t>
            </a:r>
            <a:r>
              <a:rPr lang="en-GB" sz="2000" dirty="0" err="1">
                <a:solidFill>
                  <a:schemeClr val="tx1"/>
                </a:solidFill>
              </a:rPr>
              <a:t>OneLessStranger</a:t>
            </a:r>
            <a:r>
              <a:rPr lang="en-GB" sz="2000" dirty="0">
                <a:solidFill>
                  <a:schemeClr val="tx1"/>
                </a:solidFill>
              </a:rPr>
              <a:t>”</a:t>
            </a:r>
          </a:p>
          <a:p>
            <a:r>
              <a:rPr lang="en-GB" sz="2000" dirty="0">
                <a:solidFill>
                  <a:schemeClr val="tx1"/>
                </a:solidFill>
              </a:rPr>
              <a:t>Video based vs. Picture based</a:t>
            </a:r>
          </a:p>
          <a:p>
            <a:r>
              <a:rPr lang="en-GB" sz="2000" dirty="0">
                <a:solidFill>
                  <a:schemeClr val="tx1"/>
                </a:solidFill>
              </a:rPr>
              <a:t>Emotional, inspirational and original content</a:t>
            </a:r>
          </a:p>
          <a:p>
            <a:r>
              <a:rPr lang="en-GB" sz="2000" dirty="0">
                <a:solidFill>
                  <a:schemeClr val="tx1"/>
                </a:solidFill>
              </a:rPr>
              <a:t>Correlation between Engagement score and likes is very weak</a:t>
            </a:r>
          </a:p>
          <a:p>
            <a:r>
              <a:rPr lang="en-GB" sz="2000" dirty="0">
                <a:solidFill>
                  <a:schemeClr val="tx1"/>
                </a:solidFill>
              </a:rPr>
              <a:t>Correlation between Engagement score and comments, shares and “Take an Action” is </a:t>
            </a:r>
            <a:r>
              <a:rPr lang="en-GB" sz="2000" dirty="0" smtClean="0">
                <a:solidFill>
                  <a:schemeClr val="tx1"/>
                </a:solidFill>
              </a:rPr>
              <a:t>strong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39" y="1598531"/>
            <a:ext cx="653058" cy="653058"/>
          </a:xfrm>
          <a:prstGeom prst="rect">
            <a:avLst/>
          </a:prstGeom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720741680"/>
              </p:ext>
            </p:extLst>
          </p:nvPr>
        </p:nvGraphicFramePr>
        <p:xfrm>
          <a:off x="2775022" y="4728093"/>
          <a:ext cx="3240360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1789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67200" cy="762000"/>
          </a:xfrm>
        </p:spPr>
        <p:txBody>
          <a:bodyPr/>
          <a:lstStyle/>
          <a:p>
            <a:r>
              <a:rPr lang="de-AT" dirty="0" smtClean="0">
                <a:solidFill>
                  <a:schemeClr val="accent6"/>
                </a:solidFill>
              </a:rPr>
              <a:t>Results (2)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3568" y="166504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      </a:t>
            </a:r>
            <a:r>
              <a:rPr lang="en-US" sz="2400" dirty="0" smtClean="0">
                <a:solidFill>
                  <a:schemeClr val="tx1"/>
                </a:solidFill>
              </a:rPr>
              <a:t>Twitter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Mostly text type of content</a:t>
            </a:r>
          </a:p>
          <a:p>
            <a:r>
              <a:rPr lang="en-GB" sz="2000" dirty="0">
                <a:solidFill>
                  <a:schemeClr val="tx1"/>
                </a:solidFill>
              </a:rPr>
              <a:t>No correlation between engagement score and type of content</a:t>
            </a:r>
          </a:p>
          <a:p>
            <a:r>
              <a:rPr lang="en-GB" sz="2000" dirty="0">
                <a:solidFill>
                  <a:schemeClr val="tx1"/>
                </a:solidFill>
              </a:rPr>
              <a:t>Correlation between Engagement score and likes, comments and shares is very strong</a:t>
            </a:r>
          </a:p>
          <a:p>
            <a:r>
              <a:rPr lang="en-GB" sz="2000" dirty="0">
                <a:solidFill>
                  <a:schemeClr val="tx1"/>
                </a:solidFill>
              </a:rPr>
              <a:t>Correlation between Engagement score and “Take an Action” is weak</a:t>
            </a:r>
          </a:p>
          <a:p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19" y="1412776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9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67200" cy="762000"/>
          </a:xfrm>
        </p:spPr>
        <p:txBody>
          <a:bodyPr/>
          <a:lstStyle/>
          <a:p>
            <a:r>
              <a:rPr lang="de-AT" dirty="0" smtClean="0">
                <a:solidFill>
                  <a:schemeClr val="accent6"/>
                </a:solidFill>
              </a:rPr>
              <a:t>Results (3)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         </a:t>
            </a:r>
            <a:r>
              <a:rPr lang="en-US" sz="2400" dirty="0" smtClean="0">
                <a:solidFill>
                  <a:schemeClr val="tx1"/>
                </a:solidFill>
              </a:rPr>
              <a:t>YouTube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err="1" smtClean="0">
                <a:solidFill>
                  <a:schemeClr val="tx1"/>
                </a:solidFill>
              </a:rPr>
              <a:t>AirBnB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is more active on YouTube than other campaigns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AirBnB’s</a:t>
            </a:r>
            <a:r>
              <a:rPr lang="en-US" sz="2000" dirty="0">
                <a:solidFill>
                  <a:schemeClr val="tx1"/>
                </a:solidFill>
              </a:rPr>
              <a:t> channel is highly interactive</a:t>
            </a:r>
          </a:p>
          <a:p>
            <a:r>
              <a:rPr lang="en-US" sz="2000" dirty="0">
                <a:solidFill>
                  <a:schemeClr val="tx1"/>
                </a:solidFill>
              </a:rPr>
              <a:t>Correlation between Engagement score and likes, comments is weak</a:t>
            </a:r>
          </a:p>
          <a:p>
            <a:r>
              <a:rPr lang="en-US" sz="2000" dirty="0">
                <a:solidFill>
                  <a:schemeClr val="tx1"/>
                </a:solidFill>
              </a:rPr>
              <a:t>Correlation </a:t>
            </a:r>
            <a:r>
              <a:rPr lang="en-US" sz="2000" dirty="0" err="1">
                <a:solidFill>
                  <a:schemeClr val="tx1"/>
                </a:solidFill>
              </a:rPr>
              <a:t>betweem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Engagament</a:t>
            </a:r>
            <a:r>
              <a:rPr lang="en-US" sz="2000" dirty="0">
                <a:solidFill>
                  <a:schemeClr val="tx1"/>
                </a:solidFill>
              </a:rPr>
              <a:t> score and “Take an Action” is very strong</a:t>
            </a:r>
          </a:p>
          <a:p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1" y="1613387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Larissa-Design 1">
      <a:dk1>
        <a:srgbClr val="000000"/>
      </a:dk1>
      <a:lt1>
        <a:srgbClr val="FFFFFF"/>
      </a:lt1>
      <a:dk2>
        <a:srgbClr val="990033"/>
      </a:dk2>
      <a:lt2>
        <a:srgbClr val="808080"/>
      </a:lt2>
      <a:accent1>
        <a:srgbClr val="505050"/>
      </a:accent1>
      <a:accent2>
        <a:srgbClr val="990033"/>
      </a:accent2>
      <a:accent3>
        <a:srgbClr val="FFFFFF"/>
      </a:accent3>
      <a:accent4>
        <a:srgbClr val="000000"/>
      </a:accent4>
      <a:accent5>
        <a:srgbClr val="B3B3B3"/>
      </a:accent5>
      <a:accent6>
        <a:srgbClr val="8A002D"/>
      </a:accent6>
      <a:hlink>
        <a:srgbClr val="990033"/>
      </a:hlink>
      <a:folHlink>
        <a:srgbClr val="505050"/>
      </a:folHlink>
    </a:clrScheme>
    <a:fontScheme name="Larissa-Desig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24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990033"/>
        </a:dk2>
        <a:lt2>
          <a:srgbClr val="808080"/>
        </a:lt2>
        <a:accent1>
          <a:srgbClr val="505050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B3B3B3"/>
        </a:accent5>
        <a:accent6>
          <a:srgbClr val="8A002D"/>
        </a:accent6>
        <a:hlink>
          <a:srgbClr val="990033"/>
        </a:hlink>
        <a:folHlink>
          <a:srgbClr val="50505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879</TotalTime>
  <Words>388</Words>
  <Application>Microsoft Office PowerPoint</Application>
  <PresentationFormat>On-screen Show (4:3)</PresentationFormat>
  <Paragraphs>92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Links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Times New Roman</vt:lpstr>
      <vt:lpstr>ヒラギノ角ゴ Pro W3</vt:lpstr>
      <vt:lpstr>Arial</vt:lpstr>
      <vt:lpstr>blank</vt:lpstr>
      <vt:lpstr>\\localhost\Users\Fathiya\Documents\Macintosh HD:Users:Fathiya:Downloads:Services Industry. An Assessment of Social Media Campaigns and the Importance of Consumer Engagement CONFERENCE (2).docx!OLE_LINK1</vt:lpstr>
      <vt:lpstr>\\localhost\Users\Fathiya\Documents\Macintosh HD:Users:Fathiya:Downloads:Services Industry. An Assessment of Social Media Campaigns and the Importance of Consumer Engagement CONFERENCE (2).docx!OLE_LINK3</vt:lpstr>
      <vt:lpstr>\\localhost\Users\Fathiya\Documents\Macintosh HD:Users:Fathiya:Downloads:Services Industry. An Assessment of Social Media Campaigns and the Importance of Consumer Engagement CONFERENCE (2).docx!OLE_LINK2</vt:lpstr>
      <vt:lpstr>\\localhost\Users\Fathiya\Documents\Macintosh HD:Users:Fathiya:Downloads:Services Industry. An Assessment of Social Media Campaigns and the Importance of Consumer Engagement CONFERENCE (2).docx!OLE_LINK5</vt:lpstr>
      <vt:lpstr>\\localhost\Users\Fathiya\Documents\Macintosh HD:Users:Fathiya:Downloads:Services Industry. An Assessment of Social Media Campaigns and the Importance of Consumer Engagement CONFERENCE (2).docx!OLE_LINK4</vt:lpstr>
      <vt:lpstr>Services Industry: An Assessment of Social Media Campaigns and the Importance of Consumer Engagement </vt:lpstr>
      <vt:lpstr>Agenda</vt:lpstr>
      <vt:lpstr>Literature review</vt:lpstr>
      <vt:lpstr>   Methodology:  Aim:  To assess the Airbnb campaign “OneLessStranger” on engagement potential customers  Social Media Platforms: Facebook, Twitter and YouTube  Sample Size:  Six (6) other Services Industry campaigns who were finalists of the ‘Social Good’ category of the 2015 ‘Shorty Awards’.  Terminology : Facebook and Twitter, the “Likes” were replaced with “Favourites” and “Shares” with  “Retreats”  Table 1. : Facebook and Twitter Category and Criteria    </vt:lpstr>
      <vt:lpstr>Methodology (2)  Table 2: YouTube Criteria</vt:lpstr>
      <vt:lpstr>Methodology (3)</vt:lpstr>
      <vt:lpstr>Results</vt:lpstr>
      <vt:lpstr>Results (2)</vt:lpstr>
      <vt:lpstr>Results (3)</vt:lpstr>
      <vt:lpstr>Discussion</vt:lpstr>
      <vt:lpstr>Discussion (2)</vt:lpstr>
      <vt:lpstr>Discussion (3)</vt:lpstr>
      <vt:lpstr>Any questions? </vt:lpstr>
    </vt:vector>
  </TitlesOfParts>
  <Company>Fachhochschule Salzburg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Stumtner Nina</dc:creator>
  <cp:lastModifiedBy>Neringa Rackauskaite</cp:lastModifiedBy>
  <cp:revision>37</cp:revision>
  <dcterms:created xsi:type="dcterms:W3CDTF">2013-02-12T16:09:26Z</dcterms:created>
  <dcterms:modified xsi:type="dcterms:W3CDTF">2016-05-24T13:00:53Z</dcterms:modified>
</cp:coreProperties>
</file>