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2" r:id="rId3"/>
    <p:sldId id="259" r:id="rId4"/>
    <p:sldId id="260" r:id="rId5"/>
    <p:sldId id="273" r:id="rId6"/>
    <p:sldId id="276" r:id="rId7"/>
    <p:sldId id="274" r:id="rId8"/>
    <p:sldId id="275" r:id="rId9"/>
    <p:sldId id="277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8" r:id="rId19"/>
  </p:sldIdLst>
  <p:sldSz cx="9144000" cy="6858000" type="screen4x3"/>
  <p:notesSz cx="6858000" cy="9144000"/>
  <p:embeddedFontLst>
    <p:embeddedFont>
      <p:font typeface="Cordia New" panose="020B0304020202020204" pitchFamily="34" charset="-34"/>
      <p:regular r:id="rId22"/>
      <p:bold r:id="rId23"/>
      <p:italic r:id="rId24"/>
      <p:boldItalic r:id="rId25"/>
    </p:embeddedFont>
    <p:embeddedFont>
      <p:font typeface="SimSun" panose="02010600030101010101" pitchFamily="2" charset="-122"/>
      <p:regular r:id="rId26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4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1" d="100"/>
          <a:sy n="81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Respondents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工作表1!$B$2:$B$3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Using Applications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knowledgeable</c:v>
                </c:pt>
                <c:pt idx="1">
                  <c:v>Not knowledgeable</c:v>
                </c:pt>
              </c:strCache>
            </c:str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0.70899999999999996</c:v>
                </c:pt>
                <c:pt idx="1">
                  <c:v>0.29099999999999998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Using technology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1194348315322398E-2"/>
                  <c:y val="0.108806504050714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Had knowledge</c:v>
                </c:pt>
                <c:pt idx="1">
                  <c:v>Had some knowledge</c:v>
                </c:pt>
                <c:pt idx="2">
                  <c:v>Did not have knowledge</c:v>
                </c:pt>
              </c:strCache>
            </c:strRef>
          </c:cat>
          <c:val>
            <c:numRef>
              <c:f>工作表1!$B$2:$B$4</c:f>
              <c:numCache>
                <c:formatCode>0.00%</c:formatCode>
                <c:ptCount val="3"/>
                <c:pt idx="0" formatCode="0%">
                  <c:v>0.46</c:v>
                </c:pt>
                <c:pt idx="1">
                  <c:v>0.41599999999999998</c:v>
                </c:pt>
                <c:pt idx="2">
                  <c:v>0.124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03.06.2016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26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26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2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2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2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2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2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2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HK" sz="1200" dirty="0" smtClean="0"/>
              <a:t>Usefulness: useful, practical and functional </a:t>
            </a:r>
          </a:p>
          <a:p>
            <a:r>
              <a:rPr lang="en-GB" altLang="zh-HK" sz="1200" dirty="0" smtClean="0"/>
              <a:t>Hedonic: enjoyable, adventurous, joyful and escape-like shopping trip</a:t>
            </a:r>
          </a:p>
          <a:p>
            <a:r>
              <a:rPr lang="en-GB" altLang="zh-HK" sz="1200" dirty="0" smtClean="0"/>
              <a:t>Utilitarian: was assessed by inquiring whether using the application assisted the respondents in purchasing what they intended to get or accomplishing what they planned for the shopping trip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26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2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2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2C39-8BC7-4D6C-B471-84BC1A349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00174"/>
            <a:ext cx="7772400" cy="471490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2FDD-24A7-4272-8E9E-74C655B8E2A5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476380"/>
            <a:ext cx="1943100" cy="47387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476380"/>
            <a:ext cx="5676900" cy="47387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24E1-601A-462A-AF19-1D2622A19A70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FE50-300C-43BC-87AA-BB9A66A05B56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200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2456-3859-4301-9A06-B395F484B319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BE6D-6C14-4ADF-9DD2-3DAB3CB525FD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6ED18-9F19-45B6-99BE-FF7B0FF24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2672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8FEE-CBF9-453D-A54B-9C8A6133C25E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A6201-6C0A-45C0-A20A-D4D777C995B7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0034" y="2786058"/>
            <a:ext cx="3000396" cy="3340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E1C2-E546-492B-8821-8AD9A253B40C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8F788-D136-4C63-A341-553C0FC0B54A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685800" y="6553200"/>
            <a:ext cx="2266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3448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990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CFF933-4CCF-400C-B85E-213ACAFF80D4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99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6200" y="836712"/>
            <a:ext cx="7772400" cy="1470025"/>
          </a:xfrm>
        </p:spPr>
        <p:txBody>
          <a:bodyPr/>
          <a:lstStyle/>
          <a:p>
            <a:pPr algn="ctr"/>
            <a:r>
              <a:rPr lang="de-AT" sz="3000" dirty="0" smtClean="0">
                <a:solidFill>
                  <a:srgbClr val="990033"/>
                </a:solidFill>
              </a:rPr>
              <a:t>Analysis of the Usefulness, Hedonic and Utilitarian Attitudes of Smartphone Users toward Mobile Tracking Applications</a:t>
            </a:r>
            <a:endParaRPr lang="de-AT" sz="3000" dirty="0">
              <a:solidFill>
                <a:srgbClr val="990033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645038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990033"/>
                </a:solidFill>
              </a:rPr>
              <a:t>www.tourism-student-conference.com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400" y="4293096"/>
            <a:ext cx="7200000" cy="20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996320" y="2424336"/>
            <a:ext cx="3767438" cy="1872208"/>
          </a:xfrm>
        </p:spPr>
        <p:txBody>
          <a:bodyPr numCol="1"/>
          <a:lstStyle/>
          <a:p>
            <a:r>
              <a:rPr lang="en-GB" sz="2000" dirty="0" smtClean="0">
                <a:solidFill>
                  <a:schemeClr val="tx1"/>
                </a:solidFill>
              </a:rPr>
              <a:t>Sheila Koo</a:t>
            </a:r>
          </a:p>
          <a:p>
            <a:r>
              <a:rPr lang="en-GB" sz="2000" dirty="0" err="1">
                <a:solidFill>
                  <a:schemeClr val="tx1"/>
                </a:solidFill>
              </a:rPr>
              <a:t>Ioana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Muntean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err="1" smtClean="0">
                <a:solidFill>
                  <a:schemeClr val="tx1"/>
                </a:solidFill>
              </a:rPr>
              <a:t>Oi</a:t>
            </a:r>
            <a:r>
              <a:rPr lang="en-GB" sz="2000" dirty="0" smtClean="0">
                <a:solidFill>
                  <a:schemeClr val="tx1"/>
                </a:solidFill>
              </a:rPr>
              <a:t> Lam </a:t>
            </a:r>
            <a:r>
              <a:rPr lang="en-GB" sz="2000" dirty="0" err="1" smtClean="0">
                <a:solidFill>
                  <a:schemeClr val="tx1"/>
                </a:solidFill>
              </a:rPr>
              <a:t>Ho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err="1" smtClean="0">
                <a:solidFill>
                  <a:schemeClr val="tx1"/>
                </a:solidFill>
              </a:rPr>
              <a:t>Jinwoo</a:t>
            </a:r>
            <a:r>
              <a:rPr lang="en-GB" sz="2000" dirty="0" smtClean="0">
                <a:solidFill>
                  <a:schemeClr val="tx1"/>
                </a:solidFill>
              </a:rPr>
              <a:t> Kang</a:t>
            </a:r>
          </a:p>
          <a:p>
            <a:r>
              <a:rPr lang="en-GB" sz="2000" dirty="0" err="1" smtClean="0">
                <a:solidFill>
                  <a:schemeClr val="tx1"/>
                </a:solidFill>
              </a:rPr>
              <a:t>Malina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Gangut</a:t>
            </a:r>
            <a:endParaRPr lang="en-GB" sz="20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</p:txBody>
      </p:sp>
      <p:pic>
        <p:nvPicPr>
          <p:cNvPr id="15" name="Picture 2" descr="http://ufp.uk.com/wp-content/uploads/2014/12/x626y230-university-of-surrey-surrey-storm-partners.png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30" y="2364511"/>
            <a:ext cx="3197349" cy="117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88630" y="3585210"/>
            <a:ext cx="339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University of Surrey</a:t>
            </a:r>
          </a:p>
          <a:p>
            <a:pPr algn="ctr"/>
            <a:r>
              <a:rPr lang="en-GB" sz="2000" dirty="0" smtClean="0"/>
              <a:t>United Kingdom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585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33128"/>
            <a:ext cx="7918648" cy="4904184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CN" sz="2400" b="1" dirty="0" smtClean="0"/>
              <a:t>H1a-b:</a:t>
            </a:r>
            <a:r>
              <a:rPr lang="en-US" altLang="zh-CN" sz="2400" dirty="0" smtClean="0"/>
              <a:t> Heavy smartphone users will find mobile tracking applications such as a) </a:t>
            </a:r>
            <a:r>
              <a:rPr lang="en-US" altLang="zh-CN" sz="2400" i="1" dirty="0" err="1" smtClean="0"/>
              <a:t>Timego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and b) </a:t>
            </a:r>
            <a:r>
              <a:rPr lang="en-US" altLang="zh-CN" sz="2400" i="1" dirty="0" err="1" smtClean="0"/>
              <a:t>TrackMyTour</a:t>
            </a:r>
            <a:r>
              <a:rPr lang="en-US" altLang="zh-CN" sz="2400" dirty="0" smtClean="0"/>
              <a:t> more </a:t>
            </a:r>
            <a:r>
              <a:rPr lang="en-US" altLang="zh-CN" sz="2400" b="1" u="sng" dirty="0" smtClean="0"/>
              <a:t>useful</a:t>
            </a:r>
            <a:r>
              <a:rPr lang="en-US" altLang="zh-CN" sz="2400" dirty="0" smtClean="0"/>
              <a:t> than light users.</a:t>
            </a:r>
          </a:p>
          <a:p>
            <a:pPr marL="0" indent="0" algn="just">
              <a:buNone/>
            </a:pPr>
            <a:endParaRPr lang="en-US" altLang="zh-CN" sz="1200" dirty="0" smtClean="0"/>
          </a:p>
          <a:p>
            <a:pPr marL="0" indent="0" algn="just">
              <a:buNone/>
            </a:pPr>
            <a:r>
              <a:rPr lang="en-US" altLang="zh-CN" sz="2400" b="1" dirty="0" smtClean="0"/>
              <a:t>H2a-b:</a:t>
            </a:r>
            <a:r>
              <a:rPr lang="en-US" altLang="zh-CN" sz="2400" dirty="0" smtClean="0"/>
              <a:t> Heavy smartphone users will have </a:t>
            </a:r>
            <a:r>
              <a:rPr lang="en-US" altLang="zh-CN" sz="2400" b="1" u="sng" dirty="0" smtClean="0"/>
              <a:t>stronger hedonic attitudes</a:t>
            </a:r>
            <a:r>
              <a:rPr lang="en-US" altLang="zh-CN" sz="2400" dirty="0" smtClean="0"/>
              <a:t> in a </a:t>
            </a:r>
            <a:r>
              <a:rPr lang="en-US" altLang="zh-CN" sz="2400" b="1" u="sng" dirty="0" smtClean="0"/>
              <a:t>shopping</a:t>
            </a:r>
            <a:r>
              <a:rPr lang="en-US" altLang="zh-CN" sz="2400" dirty="0" smtClean="0"/>
              <a:t> trip when using mobile tracking applications such as a) </a:t>
            </a:r>
            <a:r>
              <a:rPr lang="en-US" altLang="zh-CN" sz="2400" i="1" dirty="0" err="1" smtClean="0"/>
              <a:t>Timego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and b) </a:t>
            </a:r>
            <a:r>
              <a:rPr lang="en-US" altLang="zh-CN" sz="2400" i="1" dirty="0" err="1" smtClean="0"/>
              <a:t>TrackMyTour</a:t>
            </a:r>
            <a:r>
              <a:rPr lang="en-US" altLang="zh-CN" sz="2400" i="1" dirty="0" smtClean="0"/>
              <a:t>.</a:t>
            </a:r>
          </a:p>
          <a:p>
            <a:pPr marL="0" indent="0" algn="just">
              <a:buNone/>
            </a:pPr>
            <a:endParaRPr lang="en-US" altLang="zh-CN" sz="1200" i="1" dirty="0" smtClean="0"/>
          </a:p>
          <a:p>
            <a:pPr marL="0" indent="0" algn="just">
              <a:buNone/>
            </a:pPr>
            <a:r>
              <a:rPr lang="en-US" altLang="zh-CN" sz="2400" b="1" dirty="0" smtClean="0"/>
              <a:t>H3a-b:</a:t>
            </a:r>
            <a:r>
              <a:rPr lang="en-US" altLang="zh-CN" sz="2400" dirty="0" smtClean="0"/>
              <a:t> Heavy smartphone users will have </a:t>
            </a:r>
            <a:r>
              <a:rPr lang="en-US" altLang="zh-CN" sz="2400" b="1" u="sng" dirty="0" smtClean="0"/>
              <a:t>stronger utilitarian attitudes</a:t>
            </a:r>
            <a:r>
              <a:rPr lang="en-US" altLang="zh-CN" sz="2400" dirty="0" smtClean="0"/>
              <a:t> in a </a:t>
            </a:r>
            <a:r>
              <a:rPr lang="en-US" altLang="zh-CN" sz="2400" b="1" u="sng" dirty="0" smtClean="0"/>
              <a:t>shopping</a:t>
            </a:r>
            <a:r>
              <a:rPr lang="en-US" altLang="zh-CN" sz="2400" dirty="0" smtClean="0"/>
              <a:t> trip when using mobile tracking applications such as a)</a:t>
            </a:r>
            <a:r>
              <a:rPr lang="en-US" altLang="zh-CN" sz="2400" i="1" dirty="0" smtClean="0"/>
              <a:t> </a:t>
            </a:r>
            <a:r>
              <a:rPr lang="en-US" altLang="zh-CN" sz="2400" i="1" dirty="0" err="1" smtClean="0"/>
              <a:t>Timego</a:t>
            </a:r>
            <a:r>
              <a:rPr lang="en-US" altLang="zh-CN" sz="2400" dirty="0" smtClean="0"/>
              <a:t> and b) </a:t>
            </a:r>
            <a:r>
              <a:rPr lang="en-US" altLang="zh-CN" sz="2400" i="1" dirty="0" err="1" smtClean="0"/>
              <a:t>TrackMyTour</a:t>
            </a:r>
            <a:r>
              <a:rPr lang="en-US" altLang="zh-CN" sz="2400" i="1" dirty="0" smtClean="0"/>
              <a:t>.</a:t>
            </a:r>
            <a:endParaRPr lang="zh-CN" altLang="en-US" sz="24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548680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Hypotheses</a:t>
            </a:r>
            <a:endParaRPr lang="de-A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Methodology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464496"/>
          </a:xfrm>
        </p:spPr>
        <p:txBody>
          <a:bodyPr/>
          <a:lstStyle/>
          <a:p>
            <a:r>
              <a:rPr lang="en-GB" altLang="zh-HK" sz="2000" dirty="0"/>
              <a:t>An </a:t>
            </a:r>
            <a:r>
              <a:rPr lang="en-GB" altLang="zh-HK" sz="2000" dirty="0" smtClean="0"/>
              <a:t>anonymous online </a:t>
            </a:r>
            <a:r>
              <a:rPr lang="en-GB" altLang="zh-HK" sz="2000" dirty="0"/>
              <a:t>survey of </a:t>
            </a:r>
            <a:r>
              <a:rPr lang="en-GB" altLang="zh-HK" sz="2000" dirty="0" smtClean="0"/>
              <a:t>36 questions was distributed </a:t>
            </a:r>
          </a:p>
          <a:p>
            <a:r>
              <a:rPr lang="en-GB" altLang="zh-HK" sz="2000" dirty="0"/>
              <a:t>Random sampling </a:t>
            </a:r>
            <a:r>
              <a:rPr lang="en-GB" altLang="zh-HK" sz="2000" dirty="0" smtClean="0"/>
              <a:t>method</a:t>
            </a:r>
          </a:p>
          <a:p>
            <a:r>
              <a:rPr lang="en-GB" altLang="zh-HK" sz="2000" dirty="0" smtClean="0"/>
              <a:t>Type of questions:</a:t>
            </a:r>
            <a:br>
              <a:rPr lang="en-GB" altLang="zh-HK" sz="2000" dirty="0" smtClean="0"/>
            </a:br>
            <a:r>
              <a:rPr lang="en-GB" altLang="zh-HK" sz="2000" dirty="0" smtClean="0"/>
              <a:t>- 6-points </a:t>
            </a:r>
            <a:r>
              <a:rPr lang="en-GB" altLang="zh-HK" sz="2000" dirty="0" err="1"/>
              <a:t>Likert</a:t>
            </a:r>
            <a:r>
              <a:rPr lang="en-GB" altLang="zh-HK" sz="2000" dirty="0"/>
              <a:t> </a:t>
            </a:r>
            <a:r>
              <a:rPr lang="en-GB" altLang="zh-HK" sz="2000" dirty="0" smtClean="0"/>
              <a:t>Scale</a:t>
            </a:r>
            <a:br>
              <a:rPr lang="en-GB" altLang="zh-HK" sz="2000" dirty="0" smtClean="0"/>
            </a:br>
            <a:endParaRPr lang="en-GB" altLang="zh-HK" sz="2000" dirty="0" smtClean="0"/>
          </a:p>
          <a:p>
            <a:endParaRPr lang="en-GB" altLang="zh-HK" sz="2000" dirty="0"/>
          </a:p>
          <a:p>
            <a:endParaRPr lang="en-GB" altLang="zh-HK" sz="2000" dirty="0" smtClean="0"/>
          </a:p>
          <a:p>
            <a:endParaRPr lang="en-GB" altLang="zh-HK" sz="2000" dirty="0" smtClean="0"/>
          </a:p>
          <a:p>
            <a:endParaRPr lang="en-GB" altLang="zh-HK" sz="2000" dirty="0" smtClean="0"/>
          </a:p>
          <a:p>
            <a:endParaRPr lang="en-GB" altLang="zh-HK" sz="2000" dirty="0"/>
          </a:p>
          <a:p>
            <a:r>
              <a:rPr lang="en-GB" altLang="zh-HK" sz="2000" dirty="0" smtClean="0"/>
              <a:t>To analyse the data:</a:t>
            </a:r>
            <a:br>
              <a:rPr lang="en-GB" altLang="zh-HK" sz="2000" dirty="0" smtClean="0"/>
            </a:br>
            <a:r>
              <a:rPr lang="en-GB" altLang="zh-HK" sz="2000" dirty="0" smtClean="0"/>
              <a:t>- frequency </a:t>
            </a:r>
            <a:r>
              <a:rPr lang="en-GB" altLang="zh-HK" sz="2000" dirty="0"/>
              <a:t>distribution of the </a:t>
            </a:r>
            <a:r>
              <a:rPr lang="en-GB" altLang="zh-HK" sz="2000" dirty="0" smtClean="0"/>
              <a:t>variables are used.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40396"/>
            <a:ext cx="78867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1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5472608" cy="762000"/>
          </a:xfrm>
        </p:spPr>
        <p:txBody>
          <a:bodyPr/>
          <a:lstStyle/>
          <a:p>
            <a:pPr lvl="1"/>
            <a:r>
              <a:rPr lang="de-AT" dirty="0" smtClean="0">
                <a:solidFill>
                  <a:schemeClr val="accent6"/>
                </a:solidFill>
              </a:rPr>
              <a:t>Results – 696 Respondents‘ profile</a:t>
            </a:r>
            <a:endParaRPr lang="zh-TW" altLang="zh-HK" dirty="0"/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30013"/>
              </p:ext>
            </p:extLst>
          </p:nvPr>
        </p:nvGraphicFramePr>
        <p:xfrm>
          <a:off x="395536" y="2852936"/>
          <a:ext cx="2952328" cy="252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785829"/>
              </p:ext>
            </p:extLst>
          </p:nvPr>
        </p:nvGraphicFramePr>
        <p:xfrm>
          <a:off x="827584" y="1700808"/>
          <a:ext cx="3384376" cy="792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2188"/>
                <a:gridCol w="1692188"/>
              </a:tblGrid>
              <a:tr h="396044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HK" dirty="0" err="1" smtClean="0"/>
                        <a:t>Timego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HK" dirty="0" err="1" smtClean="0"/>
                        <a:t>TrackMyTour</a:t>
                      </a:r>
                      <a:endParaRPr lang="zh-HK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HK" dirty="0" smtClean="0"/>
                        <a:t>386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HK" dirty="0" smtClean="0"/>
                        <a:t>310</a:t>
                      </a:r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77997"/>
              </p:ext>
            </p:extLst>
          </p:nvPr>
        </p:nvGraphicFramePr>
        <p:xfrm>
          <a:off x="4572000" y="1700808"/>
          <a:ext cx="3384376" cy="792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2188"/>
                <a:gridCol w="1692188"/>
              </a:tblGrid>
              <a:tr h="396044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HK" dirty="0" smtClean="0"/>
                        <a:t>Light Users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HK" dirty="0" smtClean="0"/>
                        <a:t>Heavy Users</a:t>
                      </a:r>
                      <a:endParaRPr lang="zh-HK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HK" dirty="0" smtClean="0"/>
                        <a:t>290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HK" dirty="0" smtClean="0"/>
                        <a:t>406</a:t>
                      </a:r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908314"/>
              </p:ext>
            </p:extLst>
          </p:nvPr>
        </p:nvGraphicFramePr>
        <p:xfrm>
          <a:off x="3491880" y="2996952"/>
          <a:ext cx="4627072" cy="24194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40360"/>
                <a:gridCol w="1386712"/>
              </a:tblGrid>
              <a:tr h="604866">
                <a:tc>
                  <a:txBody>
                    <a:bodyPr/>
                    <a:lstStyle/>
                    <a:p>
                      <a:pPr algn="ctr"/>
                      <a:r>
                        <a:rPr lang="en-US" altLang="zh-HK" b="0" dirty="0" smtClean="0"/>
                        <a:t>Primary</a:t>
                      </a:r>
                      <a:endParaRPr lang="zh-HK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0" dirty="0" smtClean="0"/>
                        <a:t>2%</a:t>
                      </a:r>
                      <a:endParaRPr lang="zh-HK" altLang="en-US" b="0" dirty="0"/>
                    </a:p>
                  </a:txBody>
                  <a:tcPr/>
                </a:tc>
              </a:tr>
              <a:tr h="604866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Secondary</a:t>
                      </a:r>
                      <a:r>
                        <a:rPr lang="en-US" altLang="zh-HK" baseline="0" dirty="0" smtClean="0"/>
                        <a:t> and college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48.3%</a:t>
                      </a:r>
                      <a:endParaRPr lang="zh-HK" altLang="en-US" dirty="0"/>
                    </a:p>
                  </a:txBody>
                  <a:tcPr/>
                </a:tc>
              </a:tr>
              <a:tr h="604866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Undergraduates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35.9%</a:t>
                      </a:r>
                      <a:endParaRPr lang="zh-HK" altLang="en-US" dirty="0"/>
                    </a:p>
                  </a:txBody>
                  <a:tcPr/>
                </a:tc>
              </a:tr>
              <a:tr h="604866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Postgraduates</a:t>
                      </a:r>
                      <a:r>
                        <a:rPr lang="en-US" altLang="zh-HK" baseline="0" dirty="0" smtClean="0"/>
                        <a:t> and above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10.6%</a:t>
                      </a:r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3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912768" cy="762000"/>
          </a:xfrm>
        </p:spPr>
        <p:txBody>
          <a:bodyPr/>
          <a:lstStyle/>
          <a:p>
            <a:r>
              <a:rPr lang="de-AT" altLang="zh-HK" dirty="0">
                <a:solidFill>
                  <a:schemeClr val="accent6"/>
                </a:solidFill>
              </a:rPr>
              <a:t>Results – 696 Respondents‘ profile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072217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03321"/>
              </p:ext>
            </p:extLst>
          </p:nvPr>
        </p:nvGraphicFramePr>
        <p:xfrm>
          <a:off x="683568" y="1556792"/>
          <a:ext cx="3456384" cy="18591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28192"/>
                <a:gridCol w="1728192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1800" b="0" u="none" strike="noStrike" kern="1200" baseline="0" dirty="0" smtClean="0"/>
                        <a:t>iPhone</a:t>
                      </a:r>
                      <a:endParaRPr lang="zh-HK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1800" b="0" u="none" strike="noStrike" kern="1200" baseline="0" dirty="0" smtClean="0"/>
                        <a:t>59.40%</a:t>
                      </a:r>
                      <a:endParaRPr lang="zh-HK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1800" u="none" strike="noStrike" kern="1200" baseline="0" dirty="0" smtClean="0"/>
                        <a:t>Android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1800" u="none" strike="noStrike" kern="1200" baseline="0" dirty="0" smtClean="0"/>
                        <a:t>35.70%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1800" u="none" strike="noStrike" kern="1200" baseline="0" dirty="0" smtClean="0"/>
                        <a:t>Windows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1800" u="none" strike="noStrike" kern="1200" baseline="0" dirty="0" smtClean="0"/>
                        <a:t>2.70%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1800" u="none" strike="noStrike" kern="1200" baseline="0" dirty="0" smtClean="0"/>
                        <a:t>Blackberry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1800" u="none" strike="noStrike" kern="1200" baseline="0" dirty="0" smtClean="0"/>
                        <a:t>1.60%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1800" u="none" strike="noStrike" kern="1200" baseline="0" dirty="0" smtClean="0"/>
                        <a:t>Others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1800" u="none" strike="noStrike" kern="1200" baseline="0" dirty="0" smtClean="0"/>
                        <a:t>0.40%</a:t>
                      </a:r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圖表 11"/>
          <p:cNvGraphicFramePr/>
          <p:nvPr>
            <p:extLst>
              <p:ext uri="{D42A27DB-BD31-4B8C-83A1-F6EECF244321}">
                <p14:modId xmlns:p14="http://schemas.microsoft.com/office/powerpoint/2010/main" val="2528703925"/>
              </p:ext>
            </p:extLst>
          </p:nvPr>
        </p:nvGraphicFramePr>
        <p:xfrm>
          <a:off x="683568" y="3573016"/>
          <a:ext cx="4968552" cy="277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圖表 13"/>
          <p:cNvGraphicFramePr/>
          <p:nvPr>
            <p:extLst>
              <p:ext uri="{D42A27DB-BD31-4B8C-83A1-F6EECF244321}">
                <p14:modId xmlns:p14="http://schemas.microsoft.com/office/powerpoint/2010/main" val="2709025523"/>
              </p:ext>
            </p:extLst>
          </p:nvPr>
        </p:nvGraphicFramePr>
        <p:xfrm>
          <a:off x="3995936" y="1772816"/>
          <a:ext cx="5652120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546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501202"/>
            <a:ext cx="4267200" cy="762000"/>
          </a:xfrm>
        </p:spPr>
        <p:txBody>
          <a:bodyPr/>
          <a:lstStyle/>
          <a:p>
            <a:r>
              <a:rPr lang="de-AT" altLang="zh-HK" dirty="0">
                <a:solidFill>
                  <a:schemeClr val="accent6"/>
                </a:solidFill>
              </a:rPr>
              <a:t>Results </a:t>
            </a:r>
            <a:r>
              <a:rPr lang="de-AT" altLang="zh-HK" dirty="0" smtClean="0">
                <a:solidFill>
                  <a:schemeClr val="accent6"/>
                </a:solidFill>
              </a:rPr>
              <a:t>– Usefulness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464496"/>
          </a:xfrm>
        </p:spPr>
        <p:txBody>
          <a:bodyPr/>
          <a:lstStyle/>
          <a:p>
            <a:r>
              <a:rPr lang="de-AT" sz="2000" dirty="0" smtClean="0">
                <a:solidFill>
                  <a:schemeClr val="tx1"/>
                </a:solidFill>
              </a:rPr>
              <a:t>Table 1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800905"/>
              </p:ext>
            </p:extLst>
          </p:nvPr>
        </p:nvGraphicFramePr>
        <p:xfrm>
          <a:off x="683568" y="1033759"/>
          <a:ext cx="7992889" cy="539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9756"/>
                <a:gridCol w="1329024"/>
                <a:gridCol w="1328087"/>
                <a:gridCol w="1068468"/>
                <a:gridCol w="977554"/>
              </a:tblGrid>
              <a:tr h="11802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H1: USEFULNESS</a:t>
                      </a:r>
                      <a:endParaRPr lang="zh-TW" sz="16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692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</a:rPr>
                        <a:t>Variables</a:t>
                      </a:r>
                      <a:endParaRPr lang="zh-TW" sz="18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</a:rPr>
                        <a:t>Light users (mean)</a:t>
                      </a:r>
                      <a:endParaRPr lang="zh-TW" sz="18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rgbClr val="C00000"/>
                          </a:solidFill>
                          <a:effectLst/>
                        </a:rPr>
                        <a:t>Heavy users (mean)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p-value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rgbClr val="C00000"/>
                          </a:solidFill>
                          <a:effectLst/>
                        </a:rPr>
                        <a:t>Support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29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H1a: Timego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zh-TW" sz="16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zh-TW" sz="16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29739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I find the tracking app useful.</a:t>
                      </a:r>
                      <a:endParaRPr lang="zh-TW" sz="16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3.74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4.24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&lt;0.001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59480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I find the services offered by the tracking app practical.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3.85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4.26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&lt;0.001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59480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I find the tracking app functional.</a:t>
                      </a:r>
                      <a:endParaRPr lang="zh-TW" sz="16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3.95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4.30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0.005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89220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Overall, I find the tracking app useful.</a:t>
                      </a:r>
                      <a:endParaRPr lang="zh-TW" sz="1600" kern="100">
                        <a:effectLst/>
                      </a:endParaRPr>
                    </a:p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3.92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4.29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0.004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29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H1b: TrackMyTour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29739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I find the tracking app useful.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3.85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4.25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0.005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59480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I find the services offered by the tracking app practical.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3.87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4.18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0.029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59480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I find the tracking app functional.</a:t>
                      </a:r>
                      <a:endParaRPr lang="zh-TW" sz="16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3.95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4.27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0.029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59480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Overall, I find the tracking app useful.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3.95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4.27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0.025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9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99592" y="442122"/>
            <a:ext cx="4267200" cy="762000"/>
          </a:xfrm>
        </p:spPr>
        <p:txBody>
          <a:bodyPr/>
          <a:lstStyle/>
          <a:p>
            <a:r>
              <a:rPr lang="de-AT" altLang="zh-HK" dirty="0">
                <a:solidFill>
                  <a:schemeClr val="accent6"/>
                </a:solidFill>
              </a:rPr>
              <a:t>Results – </a:t>
            </a:r>
            <a:r>
              <a:rPr lang="de-AT" altLang="zh-HK" dirty="0" smtClean="0">
                <a:solidFill>
                  <a:schemeClr val="accent6"/>
                </a:solidFill>
              </a:rPr>
              <a:t>Hedonism</a:t>
            </a:r>
            <a:endParaRPr lang="de-AT" dirty="0">
              <a:solidFill>
                <a:schemeClr val="accent6"/>
              </a:solidFill>
            </a:endParaRP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813456"/>
              </p:ext>
            </p:extLst>
          </p:nvPr>
        </p:nvGraphicFramePr>
        <p:xfrm>
          <a:off x="391394" y="1024802"/>
          <a:ext cx="8361211" cy="5594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1352"/>
                <a:gridCol w="1390267"/>
                <a:gridCol w="1389286"/>
                <a:gridCol w="1117705"/>
                <a:gridCol w="1022601"/>
              </a:tblGrid>
              <a:tr h="11175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</a:rPr>
                        <a:t>H2: HEDONISM</a:t>
                      </a:r>
                      <a:endParaRPr lang="zh-TW" sz="12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502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Variables</a:t>
                      </a:r>
                      <a:endParaRPr lang="zh-TW" sz="14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Light users (mean)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Heavy users (mean)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p-value</a:t>
                      </a:r>
                      <a:endParaRPr lang="zh-TW" sz="16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Support</a:t>
                      </a:r>
                      <a:endParaRPr lang="zh-TW" sz="16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6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H2a: Timego</a:t>
                      </a:r>
                      <a:endParaRPr lang="zh-TW" sz="14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13995">
                <a:tc>
                  <a:txBody>
                    <a:bodyPr/>
                    <a:lstStyle/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I enjoyed being immersed in shopping.</a:t>
                      </a:r>
                      <a:endParaRPr lang="zh-TW" sz="14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3.72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4.20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&lt;0.001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02224">
                <a:tc>
                  <a:txBody>
                    <a:bodyPr/>
                    <a:lstStyle/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Compared to other things, the time I spent shopping was truly enjoyable.</a:t>
                      </a:r>
                      <a:endParaRPr lang="zh-TW" sz="14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3.68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4.19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&lt;0.001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13995">
                <a:tc>
                  <a:txBody>
                    <a:bodyPr/>
                    <a:lstStyle/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This shopping trip felt like an escape.</a:t>
                      </a:r>
                      <a:endParaRPr lang="zh-TW" sz="14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3.37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4.00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&lt;0.001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13995">
                <a:tc>
                  <a:txBody>
                    <a:bodyPr/>
                    <a:lstStyle/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While shopping, I felt a sense of adventure.</a:t>
                      </a:r>
                      <a:endParaRPr lang="zh-TW" sz="14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3.52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4.16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&lt;0.001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02224">
                <a:tc>
                  <a:txBody>
                    <a:bodyPr/>
                    <a:lstStyle/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This shopping trip was truly a joy.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3.55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4.04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&lt;0.001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95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H2b: </a:t>
                      </a:r>
                      <a:r>
                        <a:rPr lang="en-GB" sz="1400" kern="100" dirty="0" err="1">
                          <a:effectLst/>
                        </a:rPr>
                        <a:t>TrackMyTour</a:t>
                      </a:r>
                      <a:endParaRPr lang="zh-TW" sz="14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 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 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13995">
                <a:tc>
                  <a:txBody>
                    <a:bodyPr/>
                    <a:lstStyle/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I enjoyed being immersed in shopping.</a:t>
                      </a:r>
                      <a:endParaRPr lang="zh-TW" sz="14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3.97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4.25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0.077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No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02224">
                <a:tc>
                  <a:txBody>
                    <a:bodyPr/>
                    <a:lstStyle/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Compared to other things, the time I spent shopping was truly enjoyable.</a:t>
                      </a:r>
                      <a:endParaRPr lang="zh-TW" sz="14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3.77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4.15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0.013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13995">
                <a:tc>
                  <a:txBody>
                    <a:bodyPr/>
                    <a:lstStyle/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This shopping trip felt like an escape.</a:t>
                      </a:r>
                      <a:endParaRPr lang="zh-TW" sz="14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3.40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4.06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&lt;0.001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13995">
                <a:tc>
                  <a:txBody>
                    <a:bodyPr/>
                    <a:lstStyle/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While shopping, I felt a sense of adventure.</a:t>
                      </a:r>
                      <a:endParaRPr lang="zh-TW" sz="14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3.79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4.15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0.021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34816">
                <a:tc>
                  <a:txBody>
                    <a:bodyPr/>
                    <a:lstStyle/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This shopping trip was truly a joy.</a:t>
                      </a:r>
                      <a:endParaRPr lang="zh-TW" sz="14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3.68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4.19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0.001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990033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635896" y="659919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442122"/>
            <a:ext cx="4267200" cy="762000"/>
          </a:xfrm>
        </p:spPr>
        <p:txBody>
          <a:bodyPr/>
          <a:lstStyle/>
          <a:p>
            <a:r>
              <a:rPr lang="de-AT" altLang="zh-HK" dirty="0">
                <a:solidFill>
                  <a:schemeClr val="accent6"/>
                </a:solidFill>
              </a:rPr>
              <a:t>Results – </a:t>
            </a:r>
            <a:r>
              <a:rPr lang="de-AT" altLang="zh-HK" dirty="0" smtClean="0">
                <a:solidFill>
                  <a:schemeClr val="accent6"/>
                </a:solidFill>
              </a:rPr>
              <a:t>Utilitarianism</a:t>
            </a:r>
            <a:endParaRPr lang="de-AT" dirty="0">
              <a:solidFill>
                <a:schemeClr val="accent6"/>
              </a:solidFill>
            </a:endParaRP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708959"/>
              </p:ext>
            </p:extLst>
          </p:nvPr>
        </p:nvGraphicFramePr>
        <p:xfrm>
          <a:off x="268416" y="1052735"/>
          <a:ext cx="8580823" cy="5419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3584"/>
                <a:gridCol w="1008112"/>
                <a:gridCol w="1296144"/>
                <a:gridCol w="924797"/>
                <a:gridCol w="1048186"/>
              </a:tblGrid>
              <a:tr h="26531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</a:rPr>
                        <a:t>H3: UTILITARIANISM</a:t>
                      </a:r>
                      <a:endParaRPr lang="zh-TW" sz="18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723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Variables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Light users (mean)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Heavy users (mean)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p-value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Support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65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H3a: Timego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30620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While shopping, I found the item(s) I was looking for.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4.13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C00000"/>
                          </a:solidFill>
                          <a:effectLst/>
                        </a:rPr>
                        <a:t>4.29</a:t>
                      </a:r>
                      <a:endParaRPr lang="zh-TW" sz="2000" kern="10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0.203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No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85840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I couldn’t buy what I really needed.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3.06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C00000"/>
                          </a:solidFill>
                          <a:effectLst/>
                        </a:rPr>
                        <a:t>3.68</a:t>
                      </a:r>
                      <a:endParaRPr lang="zh-TW" sz="2000" kern="10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&lt;0.001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81278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I accomplished just what I wanted to do on this shopping trip.</a:t>
                      </a:r>
                      <a:endParaRPr lang="zh-TW" sz="1800" kern="100">
                        <a:effectLst/>
                      </a:endParaRPr>
                    </a:p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4.09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C00000"/>
                          </a:solidFill>
                          <a:effectLst/>
                        </a:rPr>
                        <a:t>4.32</a:t>
                      </a:r>
                      <a:endParaRPr lang="zh-TW" sz="2000" kern="10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0.084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No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65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H3b: TrackMyTour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zh-TW" sz="2000" kern="10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30620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While shopping, I found the item(s) I was looking for.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4.06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C00000"/>
                          </a:solidFill>
                          <a:effectLst/>
                        </a:rPr>
                        <a:t>4.43</a:t>
                      </a:r>
                      <a:endParaRPr lang="zh-TW" sz="2000" kern="10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0.019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zh-TW" sz="2000" kern="10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82647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I couldn’t buy what I really needed.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3.40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solidFill>
                            <a:srgbClr val="C00000"/>
                          </a:solidFill>
                          <a:effectLst/>
                        </a:rPr>
                        <a:t>3.76</a:t>
                      </a:r>
                      <a:endParaRPr lang="zh-TW" sz="2000" kern="10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0.034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723971">
                <a:tc>
                  <a:txBody>
                    <a:bodyPr/>
                    <a:lstStyle/>
                    <a:p>
                      <a:pPr marL="102235"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</a:rPr>
                        <a:t>I accomplished just what I wanted to do on this shopping trip.</a:t>
                      </a:r>
                      <a:endParaRPr lang="zh-TW" sz="18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4.10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solidFill>
                            <a:srgbClr val="C00000"/>
                          </a:solidFill>
                          <a:effectLst/>
                        </a:rPr>
                        <a:t>4.40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</a:rPr>
                        <a:t>0.054</a:t>
                      </a:r>
                      <a:endParaRPr lang="zh-TW" sz="2000" kern="10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</a:rPr>
                        <a:t>No</a:t>
                      </a:r>
                      <a:endParaRPr lang="zh-TW" sz="2000" kern="100" dirty="0">
                        <a:effectLst/>
                        <a:latin typeface="Times New Roman"/>
                        <a:ea typeface="SimSu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3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Conclusion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348880"/>
            <a:ext cx="2052240" cy="289919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 bwMode="auto">
          <a:xfrm>
            <a:off x="2062488" y="1624870"/>
            <a:ext cx="1555966" cy="1314180"/>
          </a:xfrm>
          <a:prstGeom prst="wedgeEllipseCallout">
            <a:avLst>
              <a:gd name="adj1" fmla="val -70959"/>
              <a:gd name="adj2" fmla="val 50088"/>
            </a:avLst>
          </a:prstGeom>
          <a:gradFill flip="none" rotWithShape="1">
            <a:gsLst>
              <a:gs pos="0">
                <a:srgbClr val="C3EEFD"/>
              </a:gs>
              <a:gs pos="50000">
                <a:srgbClr val="D9E9EF"/>
              </a:gs>
              <a:gs pos="100000">
                <a:srgbClr val="97E6FF"/>
              </a:gs>
            </a:gsLst>
            <a:lin ang="5400000" scaled="1"/>
            <a:tileRect/>
          </a:gra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2686906" y="2968574"/>
            <a:ext cx="1597062" cy="1502183"/>
          </a:xfrm>
          <a:prstGeom prst="wedgeEllipseCallout">
            <a:avLst>
              <a:gd name="adj1" fmla="val -128500"/>
              <a:gd name="adj2" fmla="val 2950"/>
            </a:avLst>
          </a:prstGeom>
          <a:gradFill flip="none" rotWithShape="1">
            <a:gsLst>
              <a:gs pos="0">
                <a:schemeClr val="accent3"/>
              </a:gs>
              <a:gs pos="50000">
                <a:srgbClr val="D9E9EF"/>
              </a:gs>
              <a:gs pos="100000">
                <a:srgbClr val="C3EEFD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2686906" y="4609639"/>
            <a:ext cx="1453046" cy="1411649"/>
          </a:xfrm>
          <a:prstGeom prst="wedgeEllipseCallout">
            <a:avLst>
              <a:gd name="adj1" fmla="val -115603"/>
              <a:gd name="adj2" fmla="val -72690"/>
            </a:avLst>
          </a:prstGeom>
          <a:gradFill flip="none" rotWithShape="1">
            <a:gsLst>
              <a:gs pos="0">
                <a:schemeClr val="accent3"/>
              </a:gs>
              <a:gs pos="50000">
                <a:srgbClr val="D9E9EF"/>
              </a:gs>
              <a:gs pos="100000">
                <a:srgbClr val="C3EEFD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pic>
        <p:nvPicPr>
          <p:cNvPr id="1028" name="Picture 4" descr="http://www.pointfm.co.uk/wp-content/uploads/2013/07/Best-Weather-App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38" y="1732346"/>
            <a:ext cx="1140865" cy="105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4.bp.blogspot.com/-jg7Nbbsx0DU/Th25MPyMz8I/AAAAAAAAAIU/3DX2XL2Q2l8/s1600/Screen%2Bshot%2B2011-07-13%2Bat%2B8.25.21%2BA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18355" r="59026" b="37200"/>
          <a:stretch/>
        </p:blipFill>
        <p:spPr bwMode="auto">
          <a:xfrm>
            <a:off x="2913612" y="3140968"/>
            <a:ext cx="1170894" cy="11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2zc3z69edcakr.cloudfront.net/wp-content/uploads/2014/06/wpid-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38" y="4699476"/>
            <a:ext cx="1196258" cy="119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59926" y="2660658"/>
            <a:ext cx="4389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Focus on demands of heavy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Provide adequate relevant features</a:t>
            </a:r>
            <a:endParaRPr lang="en-US" altLang="zh-CN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Improve ease of use for light users</a:t>
            </a:r>
          </a:p>
        </p:txBody>
      </p:sp>
    </p:spTree>
    <p:extLst>
      <p:ext uri="{BB962C8B-B14F-4D97-AF65-F5344CB8AC3E}">
        <p14:creationId xmlns:p14="http://schemas.microsoft.com/office/powerpoint/2010/main" val="16727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28863"/>
            <a:ext cx="7772400" cy="2000275"/>
          </a:xfrm>
        </p:spPr>
        <p:txBody>
          <a:bodyPr/>
          <a:lstStyle/>
          <a:p>
            <a:pPr algn="ctr"/>
            <a:r>
              <a:rPr lang="en-US" altLang="zh-CN" dirty="0" smtClean="0"/>
              <a:t>Thank you For you Attention!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24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Agenda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sz="2400" dirty="0" smtClean="0">
                <a:sym typeface="Wingdings" panose="05000000000000000000" pitchFamily="2" charset="2"/>
              </a:rPr>
              <a:t>Introduction</a:t>
            </a:r>
          </a:p>
          <a:p>
            <a:r>
              <a:rPr lang="en-GB" altLang="zh-CN" sz="2400" dirty="0" smtClean="0">
                <a:sym typeface="Wingdings" panose="05000000000000000000" pitchFamily="2" charset="2"/>
              </a:rPr>
              <a:t>Literature Review</a:t>
            </a:r>
          </a:p>
          <a:p>
            <a:r>
              <a:rPr lang="en-GB" altLang="zh-CN" sz="2400" dirty="0" smtClean="0">
                <a:sym typeface="Wingdings" panose="05000000000000000000" pitchFamily="2" charset="2"/>
              </a:rPr>
              <a:t>Methodology</a:t>
            </a:r>
          </a:p>
          <a:p>
            <a:r>
              <a:rPr lang="en-GB" altLang="zh-CN" sz="2400" smtClean="0">
                <a:sym typeface="Wingdings" panose="05000000000000000000" pitchFamily="2" charset="2"/>
              </a:rPr>
              <a:t>Results</a:t>
            </a:r>
            <a:endParaRPr lang="en-GB" altLang="zh-CN" sz="2400" dirty="0" smtClean="0">
              <a:sym typeface="Wingdings" panose="05000000000000000000" pitchFamily="2" charset="2"/>
            </a:endParaRPr>
          </a:p>
          <a:p>
            <a:r>
              <a:rPr lang="en-GB" altLang="zh-CN" sz="2400" dirty="0" smtClean="0">
                <a:sym typeface="Wingdings" panose="05000000000000000000" pitchFamily="2" charset="2"/>
              </a:rPr>
              <a:t>Conclusion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tatic.wixstatic.com/media/e05475_581d344191b84845a30ddab047006f43.png_256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23" y="1981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Introduction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981200"/>
            <a:ext cx="8381696" cy="4114800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Potential for the mobile tracking application market to grow</a:t>
            </a:r>
          </a:p>
          <a:p>
            <a:pPr marL="579438" lvl="1">
              <a:buFont typeface="Wingdings" pitchFamily="2" charset="2"/>
              <a:buChar char="à"/>
            </a:pPr>
            <a:r>
              <a:rPr lang="en-GB" altLang="zh-CN" sz="2300" dirty="0" smtClean="0">
                <a:sym typeface="Wingdings" panose="05000000000000000000" pitchFamily="2" charset="2"/>
              </a:rPr>
              <a:t>Analyse </a:t>
            </a:r>
            <a:r>
              <a:rPr lang="en-GB" altLang="zh-CN" sz="2300" b="1" u="sng" dirty="0" smtClean="0">
                <a:sym typeface="Wingdings" panose="05000000000000000000" pitchFamily="2" charset="2"/>
              </a:rPr>
              <a:t>consumers‘ attitudes</a:t>
            </a:r>
            <a:r>
              <a:rPr lang="en-GB" altLang="zh-CN" sz="2300" b="1" dirty="0" smtClean="0">
                <a:sym typeface="Wingdings" panose="05000000000000000000" pitchFamily="2" charset="2"/>
              </a:rPr>
              <a:t> </a:t>
            </a:r>
            <a:r>
              <a:rPr lang="en-GB" altLang="zh-CN" sz="2300" dirty="0" smtClean="0">
                <a:sym typeface="Wingdings" panose="05000000000000000000" pitchFamily="2" charset="2"/>
              </a:rPr>
              <a:t>in the context of </a:t>
            </a:r>
            <a:r>
              <a:rPr lang="en-GB" altLang="zh-CN" sz="2300" b="1" u="sng" dirty="0" smtClean="0">
                <a:sym typeface="Wingdings" panose="05000000000000000000" pitchFamily="2" charset="2"/>
              </a:rPr>
              <a:t>travelling</a:t>
            </a:r>
          </a:p>
          <a:p>
            <a:pPr lvl="1">
              <a:buFont typeface="Wingdings" pitchFamily="2" charset="2"/>
              <a:buChar char="à"/>
            </a:pPr>
            <a:endParaRPr lang="de-AT" altLang="zh-CN" sz="2400" b="1" u="sng" dirty="0">
              <a:sym typeface="Wingdings" panose="05000000000000000000" pitchFamily="2" charset="2"/>
            </a:endParaRPr>
          </a:p>
          <a:p>
            <a:pPr lvl="1">
              <a:buFont typeface="Wingdings" pitchFamily="2" charset="2"/>
              <a:buChar char="à"/>
            </a:pPr>
            <a:endParaRPr lang="de-AT" altLang="zh-CN" sz="2400" b="1" u="sng" dirty="0" smtClean="0">
              <a:sym typeface="Wingdings" panose="05000000000000000000" pitchFamily="2" charset="2"/>
            </a:endParaRPr>
          </a:p>
          <a:p>
            <a:pPr lvl="1">
              <a:buFont typeface="Wingdings" pitchFamily="2" charset="2"/>
              <a:buChar char="à"/>
            </a:pPr>
            <a:endParaRPr lang="de-AT" altLang="zh-CN" sz="2400" b="1" u="sng" dirty="0">
              <a:sym typeface="Wingdings" panose="05000000000000000000" pitchFamily="2" charset="2"/>
            </a:endParaRPr>
          </a:p>
          <a:p>
            <a:pPr lvl="1">
              <a:buFont typeface="Wingdings" pitchFamily="2" charset="2"/>
              <a:buChar char="à"/>
            </a:pPr>
            <a:endParaRPr lang="de-AT" altLang="zh-CN" sz="2400" b="1" u="sng" dirty="0" smtClean="0">
              <a:sym typeface="Wingdings" panose="05000000000000000000" pitchFamily="2" charset="2"/>
            </a:endParaRPr>
          </a:p>
          <a:p>
            <a:pPr lvl="1">
              <a:buFont typeface="Wingdings" pitchFamily="2" charset="2"/>
              <a:buChar char="à"/>
            </a:pPr>
            <a:endParaRPr lang="de-AT" altLang="zh-CN" sz="2400" b="1" u="sng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de-AT" altLang="zh-CN" sz="2400" b="1" u="sng" dirty="0" smtClean="0">
              <a:sym typeface="Wingdings" panose="05000000000000000000" pitchFamily="2" charset="2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3408" y="3212976"/>
            <a:ext cx="25971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USEFULNESS</a:t>
            </a:r>
            <a:endParaRPr lang="en-US" altLang="zh-CN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0072" y="3738697"/>
            <a:ext cx="61238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HEDONISM AND UTILITARIANISM</a:t>
            </a:r>
            <a:endParaRPr lang="en-US" altLang="zh-C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0603" y="4581650"/>
            <a:ext cx="3882794" cy="57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EXTENT OF USAGE</a:t>
            </a:r>
            <a:endParaRPr lang="en-US" altLang="zh-CN" sz="28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Introduction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51960" y="2492896"/>
            <a:ext cx="25971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USEFULNESS</a:t>
            </a:r>
            <a:endParaRPr lang="en-US" altLang="zh-CN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0807" y="3121804"/>
            <a:ext cx="21194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HEDONISM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691" y="1537628"/>
            <a:ext cx="81106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LIGHT USERS vs HEAVY USERS</a:t>
            </a:r>
            <a:endParaRPr lang="en-US" altLang="zh-CN" sz="40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4846" y="3717032"/>
            <a:ext cx="3051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UTILITARIANISM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99592" y="4509120"/>
            <a:ext cx="1492166" cy="1706706"/>
            <a:chOff x="899592" y="4509120"/>
            <a:chExt cx="1492166" cy="1706706"/>
          </a:xfrm>
        </p:grpSpPr>
        <p:pic>
          <p:nvPicPr>
            <p:cNvPr id="1026" name="Picture 2" descr="https://pbs.twimg.com/profile_images/3080925335/3643145335fcb4b0ca40611e71c833d0_400x4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675" y="4509120"/>
              <a:ext cx="1332220" cy="1332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99592" y="5877272"/>
              <a:ext cx="1492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err="1" smtClean="0"/>
                <a:t>TrackMyTour</a:t>
              </a:r>
              <a:endParaRPr lang="zh-CN" alt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10911" y="4496483"/>
            <a:ext cx="1492166" cy="1683411"/>
            <a:chOff x="2610911" y="4496483"/>
            <a:chExt cx="1492166" cy="1683411"/>
          </a:xfrm>
        </p:grpSpPr>
        <p:pic>
          <p:nvPicPr>
            <p:cNvPr id="1028" name="Picture 4" descr="http://www.12fly.com.my/images/lifestyle/Gadgets/BestTravelApp/TimeGo%20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751" y="4496483"/>
              <a:ext cx="1358486" cy="1344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610911" y="5841340"/>
              <a:ext cx="1492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err="1" smtClean="0"/>
                <a:t>Timego</a:t>
              </a:r>
              <a:endParaRPr lang="zh-CN" altLang="en-US" sz="1600" dirty="0"/>
            </a:p>
          </p:txBody>
        </p:sp>
      </p:grpSp>
      <p:pic>
        <p:nvPicPr>
          <p:cNvPr id="1032" name="Picture 8" descr="C:\Users\Sheila\AppData\Local\Microsoft\Windows\INetCache\IE\6CCW255E\travel[1]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00" y="4098467"/>
            <a:ext cx="2986723" cy="22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8319" y="980728"/>
            <a:ext cx="8280921" cy="762000"/>
          </a:xfr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Literature Review 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Technology </a:t>
            </a:r>
            <a:r>
              <a:rPr lang="en-GB" dirty="0">
                <a:solidFill>
                  <a:schemeClr val="tx1"/>
                </a:solidFill>
              </a:rPr>
              <a:t>Acceptance Model (Davis, 1989)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95536" y="3118511"/>
            <a:ext cx="1271438" cy="117458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rPr>
              <a:t>External Variables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38760" y="1943928"/>
            <a:ext cx="2121940" cy="3523749"/>
            <a:chOff x="1238760" y="1943928"/>
            <a:chExt cx="2121940" cy="3523749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962479" y="4293094"/>
              <a:ext cx="1355960" cy="117458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rPr>
                <a:t>Perceived Ease</a:t>
              </a:r>
              <a:r>
                <a:rPr kumimoji="0" lang="en-GB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rPr>
                <a:t> of Use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920218" y="1943928"/>
              <a:ext cx="1440482" cy="117458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rPr>
                <a:t>Perceived Usefulness</a:t>
              </a:r>
            </a:p>
          </p:txBody>
        </p:sp>
        <p:sp>
          <p:nvSpPr>
            <p:cNvPr id="29" name="Right Arrow 28"/>
            <p:cNvSpPr/>
            <p:nvPr/>
          </p:nvSpPr>
          <p:spPr bwMode="auto">
            <a:xfrm rot="18870199">
              <a:off x="1080554" y="2448432"/>
              <a:ext cx="792088" cy="4703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  <p:sp>
          <p:nvSpPr>
            <p:cNvPr id="30" name="Right Arrow 29"/>
            <p:cNvSpPr/>
            <p:nvPr/>
          </p:nvSpPr>
          <p:spPr bwMode="auto">
            <a:xfrm rot="2804238">
              <a:off x="1077902" y="4529279"/>
              <a:ext cx="792088" cy="4703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</p:grpSp>
      <p:sp>
        <p:nvSpPr>
          <p:cNvPr id="31" name="Right Arrow 30"/>
          <p:cNvSpPr/>
          <p:nvPr/>
        </p:nvSpPr>
        <p:spPr bwMode="auto">
          <a:xfrm rot="16200000">
            <a:off x="2244414" y="3495465"/>
            <a:ext cx="792088" cy="47037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263716" y="3118510"/>
            <a:ext cx="1832435" cy="1174583"/>
            <a:chOff x="7263716" y="3118510"/>
            <a:chExt cx="1832435" cy="1174583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970760" y="3118510"/>
              <a:ext cx="1125391" cy="117458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rPr>
                <a:t>Actual System Use</a:t>
              </a:r>
            </a:p>
          </p:txBody>
        </p:sp>
        <p:sp>
          <p:nvSpPr>
            <p:cNvPr id="33" name="Right Arrow 32"/>
            <p:cNvSpPr/>
            <p:nvPr/>
          </p:nvSpPr>
          <p:spPr bwMode="auto">
            <a:xfrm>
              <a:off x="7263716" y="3495464"/>
              <a:ext cx="792088" cy="4703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76056" y="3118511"/>
            <a:ext cx="2187660" cy="1174583"/>
            <a:chOff x="5076056" y="3118511"/>
            <a:chExt cx="2187660" cy="117458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679540" y="3118511"/>
              <a:ext cx="1584176" cy="117458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rPr>
                <a:t>Behavioural Intention to Use</a:t>
              </a:r>
            </a:p>
          </p:txBody>
        </p:sp>
        <p:sp>
          <p:nvSpPr>
            <p:cNvPr id="34" name="Right Arrow 33"/>
            <p:cNvSpPr/>
            <p:nvPr/>
          </p:nvSpPr>
          <p:spPr bwMode="auto">
            <a:xfrm>
              <a:off x="5076056" y="3495464"/>
              <a:ext cx="792088" cy="4703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56846" y="2432870"/>
            <a:ext cx="1619210" cy="2630504"/>
            <a:chOff x="3456846" y="2432870"/>
            <a:chExt cx="1619210" cy="2630504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716170" y="3118511"/>
              <a:ext cx="1359886" cy="117458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rPr>
                <a:t>Attitudes Towards Using</a:t>
              </a:r>
            </a:p>
          </p:txBody>
        </p:sp>
        <p:sp>
          <p:nvSpPr>
            <p:cNvPr id="36" name="Right Arrow 35"/>
            <p:cNvSpPr/>
            <p:nvPr/>
          </p:nvSpPr>
          <p:spPr bwMode="auto">
            <a:xfrm rot="2334454">
              <a:off x="3474714" y="2432870"/>
              <a:ext cx="792088" cy="4703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  <p:sp>
          <p:nvSpPr>
            <p:cNvPr id="37" name="Right Arrow 36"/>
            <p:cNvSpPr/>
            <p:nvPr/>
          </p:nvSpPr>
          <p:spPr bwMode="auto">
            <a:xfrm rot="18945519">
              <a:off x="3456846" y="4593003"/>
              <a:ext cx="792088" cy="4703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</p:grpSp>
      <p:sp>
        <p:nvSpPr>
          <p:cNvPr id="40" name="Bent-Up Arrow 39"/>
          <p:cNvSpPr/>
          <p:nvPr/>
        </p:nvSpPr>
        <p:spPr bwMode="auto">
          <a:xfrm rot="10800000" flipH="1">
            <a:off x="3448683" y="1991384"/>
            <a:ext cx="3254745" cy="1005568"/>
          </a:xfrm>
          <a:prstGeom prst="bentUpArrow">
            <a:avLst>
              <a:gd name="adj1" fmla="val 13991"/>
              <a:gd name="adj2" fmla="val 25000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696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1268760"/>
            <a:ext cx="6984776" cy="762000"/>
          </a:xfr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Literature Review 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Technology </a:t>
            </a:r>
            <a:r>
              <a:rPr lang="en-GB" dirty="0">
                <a:solidFill>
                  <a:schemeClr val="tx1"/>
                </a:solidFill>
              </a:rPr>
              <a:t>Acceptance Model (Davis, 1989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in the context of travelling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7504" y="2895982"/>
            <a:ext cx="1498512" cy="2373311"/>
            <a:chOff x="409192" y="2895982"/>
            <a:chExt cx="1498512" cy="237331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409192" y="2895982"/>
              <a:ext cx="1498512" cy="117458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rPr>
                <a:t>Trip Experience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19695" y="4117165"/>
              <a:ext cx="1488009" cy="11521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rPr>
                <a:t>Technology Embracing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20908" y="2744787"/>
            <a:ext cx="1705474" cy="2630504"/>
            <a:chOff x="3456846" y="2432870"/>
            <a:chExt cx="1705474" cy="2630504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716169" y="3118511"/>
              <a:ext cx="1446151" cy="12648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rPr>
                <a:t>Tourists’ Views Towards Using</a:t>
              </a:r>
            </a:p>
          </p:txBody>
        </p:sp>
        <p:sp>
          <p:nvSpPr>
            <p:cNvPr id="48" name="Right Arrow 47"/>
            <p:cNvSpPr/>
            <p:nvPr/>
          </p:nvSpPr>
          <p:spPr bwMode="auto">
            <a:xfrm rot="2584028">
              <a:off x="3474714" y="2432870"/>
              <a:ext cx="792088" cy="4703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  <p:sp>
          <p:nvSpPr>
            <p:cNvPr id="49" name="Right Arrow 48"/>
            <p:cNvSpPr/>
            <p:nvPr/>
          </p:nvSpPr>
          <p:spPr bwMode="auto">
            <a:xfrm rot="19499289">
              <a:off x="3456846" y="4593003"/>
              <a:ext cx="792088" cy="4703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92080" y="3453265"/>
            <a:ext cx="2376264" cy="1245328"/>
            <a:chOff x="5076056" y="3118511"/>
            <a:chExt cx="2376264" cy="1245328"/>
          </a:xfrm>
        </p:grpSpPr>
        <p:sp>
          <p:nvSpPr>
            <p:cNvPr id="51" name="Rectangle 50"/>
            <p:cNvSpPr/>
            <p:nvPr/>
          </p:nvSpPr>
          <p:spPr bwMode="auto">
            <a:xfrm>
              <a:off x="5679540" y="3118511"/>
              <a:ext cx="1772780" cy="12453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rPr>
                <a:t>Willingness to Use in Travel Circumstance</a:t>
              </a:r>
            </a:p>
          </p:txBody>
        </p:sp>
        <p:sp>
          <p:nvSpPr>
            <p:cNvPr id="52" name="Right Arrow 51"/>
            <p:cNvSpPr/>
            <p:nvPr/>
          </p:nvSpPr>
          <p:spPr bwMode="auto">
            <a:xfrm>
              <a:off x="5076056" y="3495464"/>
              <a:ext cx="792088" cy="4703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668344" y="3459313"/>
            <a:ext cx="1427807" cy="1260939"/>
            <a:chOff x="7668344" y="3118510"/>
            <a:chExt cx="1427807" cy="1174583"/>
          </a:xfrm>
        </p:grpSpPr>
        <p:sp>
          <p:nvSpPr>
            <p:cNvPr id="54" name="Rectangle 53"/>
            <p:cNvSpPr/>
            <p:nvPr/>
          </p:nvSpPr>
          <p:spPr bwMode="auto">
            <a:xfrm>
              <a:off x="7970760" y="3118510"/>
              <a:ext cx="1125391" cy="117458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rPr>
                <a:t>Actual System Use</a:t>
              </a:r>
            </a:p>
          </p:txBody>
        </p:sp>
        <p:sp>
          <p:nvSpPr>
            <p:cNvPr id="55" name="Right Arrow 54"/>
            <p:cNvSpPr/>
            <p:nvPr/>
          </p:nvSpPr>
          <p:spPr bwMode="auto">
            <a:xfrm>
              <a:off x="7668344" y="3495464"/>
              <a:ext cx="387460" cy="4703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57524" y="2236301"/>
            <a:ext cx="2060908" cy="3491095"/>
            <a:chOff x="1757524" y="2236301"/>
            <a:chExt cx="2060908" cy="3491095"/>
          </a:xfrm>
        </p:grpSpPr>
        <p:grpSp>
          <p:nvGrpSpPr>
            <p:cNvPr id="32" name="Group 31"/>
            <p:cNvGrpSpPr/>
            <p:nvPr/>
          </p:nvGrpSpPr>
          <p:grpSpPr>
            <a:xfrm>
              <a:off x="1757524" y="2236301"/>
              <a:ext cx="2060908" cy="3491095"/>
              <a:chOff x="1161069" y="1943928"/>
              <a:chExt cx="2060908" cy="3491095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1838949" y="4260440"/>
                <a:ext cx="1355960" cy="117458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ヒラギノ角ゴ Pro W3" pitchFamily="124" charset="-128"/>
                  </a:rPr>
                  <a:t>Perceived Ease</a:t>
                </a:r>
                <a:r>
                  <a:rPr kumimoji="0" lang="en-GB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ヒラギノ角ゴ Pro W3" pitchFamily="124" charset="-128"/>
                  </a:rPr>
                  <a:t> of Use</a:t>
                </a:r>
                <a:endPara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781495" y="1943928"/>
                <a:ext cx="1440482" cy="117458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ヒラギノ角ゴ Pro W3" pitchFamily="124" charset="-128"/>
                  </a:rPr>
                  <a:t>Perceived Usefulness</a:t>
                </a:r>
              </a:p>
            </p:txBody>
          </p:sp>
          <p:sp>
            <p:nvSpPr>
              <p:cNvPr id="39" name="Right Arrow 38"/>
              <p:cNvSpPr/>
              <p:nvPr/>
            </p:nvSpPr>
            <p:spPr bwMode="auto">
              <a:xfrm rot="18870199">
                <a:off x="1002861" y="2448432"/>
                <a:ext cx="792088" cy="470371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endParaRPr>
              </a:p>
            </p:txBody>
          </p:sp>
          <p:sp>
            <p:nvSpPr>
              <p:cNvPr id="45" name="Right Arrow 44"/>
              <p:cNvSpPr/>
              <p:nvPr/>
            </p:nvSpPr>
            <p:spPr bwMode="auto">
              <a:xfrm rot="2804238">
                <a:off x="1000211" y="4434219"/>
                <a:ext cx="792088" cy="470371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24" charset="-128"/>
                </a:endParaRPr>
              </a:p>
            </p:txBody>
          </p:sp>
        </p:grpSp>
        <p:sp>
          <p:nvSpPr>
            <p:cNvPr id="56" name="Right Arrow 55"/>
            <p:cNvSpPr/>
            <p:nvPr/>
          </p:nvSpPr>
          <p:spPr bwMode="auto">
            <a:xfrm rot="16200000">
              <a:off x="2702147" y="3732902"/>
              <a:ext cx="792088" cy="4703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9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 bwMode="auto">
          <a:xfrm>
            <a:off x="4211960" y="1350289"/>
            <a:ext cx="3960440" cy="3374856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74706" y="1340768"/>
            <a:ext cx="3677213" cy="338437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4040188" cy="746139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Utilitarianism 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18558" y="2348880"/>
            <a:ext cx="4040188" cy="3840171"/>
          </a:xfrm>
        </p:spPr>
        <p:txBody>
          <a:bodyPr/>
          <a:lstStyle/>
          <a:p>
            <a:r>
              <a:rPr lang="en-GB" sz="2000" dirty="0" smtClean="0"/>
              <a:t>Rational</a:t>
            </a:r>
            <a:endParaRPr lang="en-GB" sz="2000" b="1" dirty="0" smtClean="0"/>
          </a:p>
          <a:p>
            <a:r>
              <a:rPr lang="en-GB" sz="2000" dirty="0" smtClean="0"/>
              <a:t>Effective</a:t>
            </a:r>
          </a:p>
          <a:p>
            <a:r>
              <a:rPr lang="en-GB" sz="2000" dirty="0" smtClean="0"/>
              <a:t>Task oriented</a:t>
            </a:r>
          </a:p>
          <a:p>
            <a:r>
              <a:rPr lang="en-GB" sz="2000" dirty="0" smtClean="0"/>
              <a:t>Focus on the functional features of a product</a:t>
            </a:r>
          </a:p>
          <a:p>
            <a:endParaRPr lang="en-GB" sz="2000" dirty="0" smtClean="0"/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Achieved only if the acquisition trip was concluded efficiently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5071392" y="1556792"/>
            <a:ext cx="4041775" cy="746139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Hedonism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572000" y="2348880"/>
            <a:ext cx="4041775" cy="3840171"/>
          </a:xfrm>
        </p:spPr>
        <p:txBody>
          <a:bodyPr/>
          <a:lstStyle/>
          <a:p>
            <a:r>
              <a:rPr lang="en-GB" sz="2000" dirty="0" smtClean="0"/>
              <a:t>Subjective</a:t>
            </a:r>
          </a:p>
          <a:p>
            <a:r>
              <a:rPr lang="en-GB" sz="2000" dirty="0" smtClean="0"/>
              <a:t>Affective</a:t>
            </a:r>
          </a:p>
          <a:p>
            <a:r>
              <a:rPr lang="en-GB" sz="2000" dirty="0" smtClean="0"/>
              <a:t>Possible entertainment and emotional benefit of a shopping experience</a:t>
            </a:r>
          </a:p>
          <a:p>
            <a:endParaRPr lang="en-GB" sz="2000" dirty="0"/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May be induced even </a:t>
            </a:r>
            <a:r>
              <a:rPr lang="en-GB" sz="2000" dirty="0">
                <a:solidFill>
                  <a:schemeClr val="tx1"/>
                </a:solidFill>
              </a:rPr>
              <a:t>if there is no intention of purchase</a:t>
            </a:r>
            <a:endParaRPr lang="en-GB" sz="2000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693176"/>
            <a:ext cx="4267200" cy="762000"/>
          </a:xfrm>
        </p:spPr>
        <p:txBody>
          <a:bodyPr/>
          <a:lstStyle/>
          <a:p>
            <a:r>
              <a:rPr lang="en-GB" dirty="0" smtClean="0">
                <a:solidFill>
                  <a:srgbClr val="990033"/>
                </a:solidFill>
              </a:rPr>
              <a:t>Literature</a:t>
            </a:r>
            <a:r>
              <a:rPr lang="en-GB" dirty="0" smtClean="0">
                <a:solidFill>
                  <a:schemeClr val="accent6"/>
                </a:solidFill>
              </a:rPr>
              <a:t> Review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62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534" y="1083747"/>
            <a:ext cx="7970760" cy="5278896"/>
            <a:chOff x="282534" y="836712"/>
            <a:chExt cx="7970760" cy="5278896"/>
          </a:xfrm>
        </p:grpSpPr>
        <p:sp>
          <p:nvSpPr>
            <p:cNvPr id="3" name="Heart 2"/>
            <p:cNvSpPr/>
            <p:nvPr/>
          </p:nvSpPr>
          <p:spPr bwMode="auto">
            <a:xfrm>
              <a:off x="282534" y="836712"/>
              <a:ext cx="7970760" cy="5278896"/>
            </a:xfrm>
            <a:prstGeom prst="hear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779912" y="1692001"/>
              <a:ext cx="3312368" cy="338437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1475656" y="1700808"/>
              <a:ext cx="3312368" cy="338437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endParaRPr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46548" y="1933874"/>
            <a:ext cx="2170584" cy="746139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Utilitarianism 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572000" y="1920226"/>
            <a:ext cx="4041775" cy="746139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Hedonism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57076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077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el 3"/>
          <p:cNvSpPr>
            <a:spLocks noGrp="1"/>
          </p:cNvSpPr>
          <p:nvPr>
            <p:ph type="title"/>
          </p:nvPr>
        </p:nvSpPr>
        <p:spPr>
          <a:xfrm>
            <a:off x="459088" y="558652"/>
            <a:ext cx="4267200" cy="762000"/>
          </a:xfrm>
        </p:spPr>
        <p:txBody>
          <a:bodyPr/>
          <a:lstStyle/>
          <a:p>
            <a:r>
              <a:rPr lang="en-GB" dirty="0" smtClean="0">
                <a:solidFill>
                  <a:srgbClr val="990033"/>
                </a:solidFill>
              </a:rPr>
              <a:t>Literature</a:t>
            </a:r>
            <a:r>
              <a:rPr lang="en-GB" dirty="0" smtClean="0">
                <a:solidFill>
                  <a:schemeClr val="accent6"/>
                </a:solidFill>
              </a:rPr>
              <a:t> Review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1675" y="2780928"/>
            <a:ext cx="50765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Values </a:t>
            </a:r>
            <a:r>
              <a:rPr lang="en-GB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interfere in the decision making </a:t>
            </a:r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processes</a:t>
            </a:r>
          </a:p>
          <a:p>
            <a:endParaRPr lang="en-GB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GB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Consumers choose products to please their hedonic wants and realise their utilitarian demands</a:t>
            </a:r>
          </a:p>
          <a:p>
            <a:endParaRPr lang="en-GB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084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39553" y="2285991"/>
            <a:ext cx="4752527" cy="3840171"/>
          </a:xfrm>
        </p:spPr>
        <p:txBody>
          <a:bodyPr/>
          <a:lstStyle/>
          <a:p>
            <a:pPr algn="just"/>
            <a:r>
              <a:rPr lang="en-GB" sz="2000" dirty="0"/>
              <a:t>N</a:t>
            </a:r>
            <a:r>
              <a:rPr lang="en-GB" sz="2000" dirty="0" smtClean="0"/>
              <a:t>ot </a:t>
            </a:r>
            <a:r>
              <a:rPr lang="en-GB" sz="2000" dirty="0"/>
              <a:t>all users are utilising the applications the same </a:t>
            </a:r>
            <a:r>
              <a:rPr lang="en-GB" sz="2000" dirty="0" smtClean="0"/>
              <a:t>way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It </a:t>
            </a:r>
            <a:r>
              <a:rPr lang="en-GB" sz="2000" dirty="0"/>
              <a:t>is likely that heavy smartphone users evoke stronger attitudes </a:t>
            </a:r>
            <a:r>
              <a:rPr lang="en-GB" sz="2000" dirty="0" smtClean="0"/>
              <a:t>toward </a:t>
            </a:r>
            <a:r>
              <a:rPr lang="en-GB" sz="2000" dirty="0"/>
              <a:t>the usage of mobile tracking </a:t>
            </a:r>
            <a:r>
              <a:rPr lang="en-GB" sz="2000" dirty="0" smtClean="0"/>
              <a:t>applications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6336704" cy="762000"/>
          </a:xfrm>
        </p:spPr>
        <p:txBody>
          <a:bodyPr/>
          <a:lstStyle/>
          <a:p>
            <a:r>
              <a:rPr lang="en-GB" dirty="0" smtClean="0">
                <a:solidFill>
                  <a:srgbClr val="990033"/>
                </a:solidFill>
              </a:rPr>
              <a:t>Literature</a:t>
            </a:r>
            <a:r>
              <a:rPr lang="en-GB" dirty="0" smtClean="0">
                <a:solidFill>
                  <a:schemeClr val="accent6"/>
                </a:solidFill>
              </a:rPr>
              <a:t> Review</a:t>
            </a:r>
            <a:br>
              <a:rPr lang="en-GB" dirty="0" smtClean="0">
                <a:solidFill>
                  <a:schemeClr val="accent6"/>
                </a:solidFill>
              </a:rPr>
            </a:br>
            <a:r>
              <a:rPr lang="en-GB" dirty="0" smtClean="0">
                <a:solidFill>
                  <a:schemeClr val="accent6"/>
                </a:solidFill>
              </a:rPr>
              <a:t/>
            </a:r>
            <a:br>
              <a:rPr lang="en-GB" dirty="0" smtClean="0">
                <a:solidFill>
                  <a:schemeClr val="accent6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Light and heavy smartphone users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218584" y="1625085"/>
            <a:ext cx="3747391" cy="3747391"/>
            <a:chOff x="2590800" y="1696013"/>
            <a:chExt cx="3747391" cy="3747391"/>
          </a:xfrm>
        </p:grpSpPr>
        <p:pic>
          <p:nvPicPr>
            <p:cNvPr id="1027" name="Picture 3" descr="D:\Users\ioana.muntean\AppData\Local\Microsoft\Windows\Temporary Internet Files\Content.IE5\67NUMJX2\logo[2]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9375"/>
                      </a14:imgEffect>
                      <a14:imgEffect>
                        <a14:saturation sat="2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96013"/>
              <a:ext cx="3747391" cy="374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Users\ioana.muntean\AppData\Local\Microsoft\Windows\Temporary Internet Files\Content.IE5\V8YLE91F\Smartphone-icon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83348">
              <a:off x="5782847" y="2751810"/>
              <a:ext cx="330145" cy="71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3262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-Design 1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505050"/>
      </a:accent1>
      <a:accent2>
        <a:srgbClr val="990033"/>
      </a:accent2>
      <a:accent3>
        <a:srgbClr val="FFFFFF"/>
      </a:accent3>
      <a:accent4>
        <a:srgbClr val="000000"/>
      </a:accent4>
      <a:accent5>
        <a:srgbClr val="B3B3B3"/>
      </a:accent5>
      <a:accent6>
        <a:srgbClr val="8A002D"/>
      </a:accent6>
      <a:hlink>
        <a:srgbClr val="990033"/>
      </a:hlink>
      <a:folHlink>
        <a:srgbClr val="505050"/>
      </a:folHlink>
    </a:clrScheme>
    <a:fontScheme name="Larissa-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50505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B3B3B3"/>
        </a:accent5>
        <a:accent6>
          <a:srgbClr val="8A002D"/>
        </a:accent6>
        <a:hlink>
          <a:srgbClr val="990033"/>
        </a:hlink>
        <a:folHlink>
          <a:srgbClr val="50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2388</TotalTime>
  <Words>908</Words>
  <Application>Microsoft Office PowerPoint</Application>
  <PresentationFormat>On-screen Show (4:3)</PresentationFormat>
  <Paragraphs>335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Cordia New</vt:lpstr>
      <vt:lpstr>Wingdings</vt:lpstr>
      <vt:lpstr>Times New Roman</vt:lpstr>
      <vt:lpstr>ヒラギノ角ゴ Pro W3</vt:lpstr>
      <vt:lpstr>SimSun</vt:lpstr>
      <vt:lpstr>Arial</vt:lpstr>
      <vt:lpstr>blank</vt:lpstr>
      <vt:lpstr>Analysis of the Usefulness, Hedonic and Utilitarian Attitudes of Smartphone Users toward Mobile Tracking Applications</vt:lpstr>
      <vt:lpstr>Agenda</vt:lpstr>
      <vt:lpstr>Introduction</vt:lpstr>
      <vt:lpstr>Introduction</vt:lpstr>
      <vt:lpstr>Literature Review  Technology Acceptance Model (Davis, 1989) </vt:lpstr>
      <vt:lpstr>Literature Review   Technology Acceptance Model (Davis, 1989) in the context of travelling </vt:lpstr>
      <vt:lpstr>Literature Review</vt:lpstr>
      <vt:lpstr>Literature Review</vt:lpstr>
      <vt:lpstr>Literature Review  Light and heavy smartphone users</vt:lpstr>
      <vt:lpstr>Hypotheses</vt:lpstr>
      <vt:lpstr>Methodology</vt:lpstr>
      <vt:lpstr>Results – 696 Respondents‘ profile</vt:lpstr>
      <vt:lpstr>Results – 696 Respondents‘ profile</vt:lpstr>
      <vt:lpstr>Results – Usefulness</vt:lpstr>
      <vt:lpstr>Results – Hedonism</vt:lpstr>
      <vt:lpstr>Results – Utilitarianism</vt:lpstr>
      <vt:lpstr>Conclusion</vt:lpstr>
      <vt:lpstr>Thank you For you Attention!</vt:lpstr>
    </vt:vector>
  </TitlesOfParts>
  <Company>Fachhochschule Salzburg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Stumtner Nina</dc:creator>
  <cp:lastModifiedBy>Ioana</cp:lastModifiedBy>
  <cp:revision>58</cp:revision>
  <dcterms:created xsi:type="dcterms:W3CDTF">2013-02-12T16:09:26Z</dcterms:created>
  <dcterms:modified xsi:type="dcterms:W3CDTF">2016-06-03T05:28:23Z</dcterms:modified>
</cp:coreProperties>
</file>