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7" r:id="rId2"/>
    <p:sldId id="260" r:id="rId3"/>
    <p:sldId id="259" r:id="rId4"/>
    <p:sldId id="262" r:id="rId5"/>
    <p:sldId id="263" r:id="rId6"/>
    <p:sldId id="265" r:id="rId7"/>
    <p:sldId id="269" r:id="rId8"/>
    <p:sldId id="270" r:id="rId9"/>
    <p:sldId id="273" r:id="rId10"/>
    <p:sldId id="268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264" r:id="rId20"/>
    <p:sldId id="271" r:id="rId21"/>
    <p:sldId id="319" r:id="rId22"/>
    <p:sldId id="320" r:id="rId23"/>
    <p:sldId id="316" r:id="rId24"/>
    <p:sldId id="266" r:id="rId25"/>
    <p:sldId id="272" r:id="rId26"/>
    <p:sldId id="274" r:id="rId27"/>
    <p:sldId id="275" r:id="rId28"/>
    <p:sldId id="278" r:id="rId29"/>
    <p:sldId id="279" r:id="rId30"/>
    <p:sldId id="280" r:id="rId31"/>
    <p:sldId id="276" r:id="rId32"/>
    <p:sldId id="281" r:id="rId33"/>
    <p:sldId id="282" r:id="rId34"/>
    <p:sldId id="283" r:id="rId35"/>
    <p:sldId id="285" r:id="rId36"/>
    <p:sldId id="284" r:id="rId37"/>
    <p:sldId id="286" r:id="rId38"/>
    <p:sldId id="287" r:id="rId39"/>
    <p:sldId id="288" r:id="rId40"/>
    <p:sldId id="289" r:id="rId41"/>
    <p:sldId id="291" r:id="rId42"/>
    <p:sldId id="318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21" r:id="rId53"/>
    <p:sldId id="301" r:id="rId54"/>
    <p:sldId id="302" r:id="rId55"/>
    <p:sldId id="303" r:id="rId56"/>
    <p:sldId id="290" r:id="rId57"/>
    <p:sldId id="317" r:id="rId58"/>
    <p:sldId id="277" r:id="rId59"/>
    <p:sldId id="304" r:id="rId60"/>
    <p:sldId id="305" r:id="rId61"/>
    <p:sldId id="306" r:id="rId62"/>
    <p:sldId id="307" r:id="rId6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990033"/>
    <a:srgbClr val="FFFFFF"/>
    <a:srgbClr val="64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66" autoAdjust="0"/>
    <p:restoredTop sz="90977" autoAdjust="0"/>
  </p:normalViewPr>
  <p:slideViewPr>
    <p:cSldViewPr>
      <p:cViewPr varScale="1">
        <p:scale>
          <a:sx n="70" d="100"/>
          <a:sy n="70" d="100"/>
        </p:scale>
        <p:origin x="-10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5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23/05/16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81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Markovic</a:t>
            </a:r>
            <a:r>
              <a:rPr lang="en-US" baseline="0" dirty="0" smtClean="0"/>
              <a:t> plays trumpet to Ciara Chaplin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0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32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2C39-8BC7-4D6C-B471-84BC1A349728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00174"/>
            <a:ext cx="7772400" cy="471490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2FDD-24A7-4272-8E9E-74C655B8E2A5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476380"/>
            <a:ext cx="1943100" cy="4738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476380"/>
            <a:ext cx="5676900" cy="4738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24E1-601A-462A-AF19-1D2622A19A70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FE50-300C-43BC-87AA-BB9A66A05B56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714741"/>
            <a:ext cx="7772400" cy="2000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1455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2456-3859-4301-9A06-B395F484B319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BE6D-6C14-4ADF-9DD2-3DAB3CB525FD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ED18-9F19-45B6-99BE-FF7B0FF24728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267200" cy="76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8FEE-CBF9-453D-A54B-9C8A6133C25E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A6201-6C0A-45C0-A20A-D4D777C995B7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00174"/>
            <a:ext cx="5111750" cy="4625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0034" y="2786058"/>
            <a:ext cx="3000396" cy="334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E1C2-E546-492B-8821-8AD9A253B40C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00173"/>
            <a:ext cx="5486400" cy="3227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F788-D136-4C63-A341-553C0FC0B54A}" type="slidenum">
              <a:rPr lang="de-DE"/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spect="1" noChangeArrowheads="1"/>
          </p:cNvSpPr>
          <p:nvPr>
            <p:ph type="dt" sz="half" idx="2"/>
          </p:nvPr>
        </p:nvSpPr>
        <p:spPr bwMode="auto">
          <a:xfrm>
            <a:off x="685800" y="6553200"/>
            <a:ext cx="2266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480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990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4CFF933-4CCF-400C-B85E-213ACAFF80D4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9900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kustu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r>
              <a:rPr lang="de-AT" sz="3200" dirty="0" err="1" smtClean="0">
                <a:solidFill>
                  <a:srgbClr val="990033"/>
                </a:solidFill>
              </a:rPr>
              <a:t>Three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Atractive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Examples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of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Viable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Tourism</a:t>
            </a:r>
            <a:r>
              <a:rPr lang="de-AT" sz="3200" dirty="0" smtClean="0">
                <a:solidFill>
                  <a:srgbClr val="990033"/>
                </a:solidFill>
              </a:rPr>
              <a:t> Systems in </a:t>
            </a:r>
            <a:r>
              <a:rPr lang="de-AT" sz="3200" dirty="0" err="1" smtClean="0">
                <a:solidFill>
                  <a:srgbClr val="990033"/>
                </a:solidFill>
              </a:rPr>
              <a:t>Serbia</a:t>
            </a:r>
            <a:endParaRPr lang="de-AT" sz="3200" dirty="0">
              <a:solidFill>
                <a:srgbClr val="99003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1070998"/>
          </a:xfrm>
        </p:spPr>
        <p:txBody>
          <a:bodyPr/>
          <a:lstStyle/>
          <a:p>
            <a:r>
              <a:rPr lang="de-AT" sz="2400" dirty="0" smtClean="0">
                <a:solidFill>
                  <a:schemeClr val="tx1"/>
                </a:solidFill>
              </a:rPr>
              <a:t>Jelena </a:t>
            </a:r>
            <a:r>
              <a:rPr lang="de-AT" sz="2400" dirty="0" err="1" smtClean="0">
                <a:solidFill>
                  <a:schemeClr val="tx1"/>
                </a:solidFill>
              </a:rPr>
              <a:t>Kovačević</a:t>
            </a:r>
            <a:r>
              <a:rPr lang="de-AT" sz="2400" dirty="0" smtClean="0">
                <a:solidFill>
                  <a:schemeClr val="tx1"/>
                </a:solidFill>
              </a:rPr>
              <a:t>, </a:t>
            </a:r>
            <a:r>
              <a:rPr lang="de-AT" sz="2400" dirty="0" err="1" smtClean="0">
                <a:solidFill>
                  <a:schemeClr val="tx1"/>
                </a:solidFill>
              </a:rPr>
              <a:t>Singidunum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>
                <a:solidFill>
                  <a:schemeClr val="tx1"/>
                </a:solidFill>
              </a:rPr>
              <a:t>U</a:t>
            </a:r>
            <a:r>
              <a:rPr lang="de-AT" sz="2400" dirty="0" smtClean="0">
                <a:solidFill>
                  <a:schemeClr val="tx1"/>
                </a:solidFill>
              </a:rPr>
              <a:t>niversity, </a:t>
            </a:r>
            <a:r>
              <a:rPr lang="de-AT" sz="2400" dirty="0" err="1" smtClean="0">
                <a:solidFill>
                  <a:schemeClr val="tx1"/>
                </a:solidFill>
              </a:rPr>
              <a:t>Serbia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400" y="4293096"/>
            <a:ext cx="7200000" cy="20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85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exit2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 descr="13674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b="10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8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14697933634e147685a7304626484162_orig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9" r="-12569"/>
          <a:stretch>
            <a:fillRect/>
          </a:stretch>
        </p:blipFill>
        <p:spPr>
          <a:xfrm>
            <a:off x="282861" y="1484784"/>
            <a:ext cx="9113013" cy="4824536"/>
          </a:xfrm>
        </p:spPr>
      </p:pic>
    </p:spTree>
    <p:extLst>
      <p:ext uri="{BB962C8B-B14F-4D97-AF65-F5344CB8AC3E}">
        <p14:creationId xmlns:p14="http://schemas.microsoft.com/office/powerpoint/2010/main" val="32995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exit-3-exit-3_50f976a203cc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3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images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 b="100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19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konferencija 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5" r="-15385"/>
          <a:stretch>
            <a:fillRect/>
          </a:stretch>
        </p:blipFill>
        <p:spPr>
          <a:xfrm>
            <a:off x="282862" y="1412776"/>
            <a:ext cx="9249028" cy="4896544"/>
          </a:xfrm>
        </p:spPr>
      </p:pic>
    </p:spTree>
    <p:extLst>
      <p:ext uri="{BB962C8B-B14F-4D97-AF65-F5344CB8AC3E}">
        <p14:creationId xmlns:p14="http://schemas.microsoft.com/office/powerpoint/2010/main" val="39770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12072015 - State Of EXIT Zone - Panel 4 - aktivizam i socijalno preduzetnistvo (1)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b="5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59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EXIT-640-x-427-pixel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89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558013_orig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10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66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ExitFestival2011-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10724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6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 dir="u"/>
      </p:transition>
    </mc:Choice>
    <mc:Fallback xmlns="">
      <p:transition xmlns:p14="http://schemas.microsoft.com/office/powerpoint/2010/main" spd="slow" advClick="0" advTm="2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/ GUČA / KÜSTENDORF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marL="0" indent="0" algn="r">
              <a:buNone/>
            </a:pPr>
            <a:r>
              <a:rPr lang="en-GB" sz="2000" i="1" dirty="0"/>
              <a:t>Ah, music… a magic beyond all we do here!</a:t>
            </a:r>
            <a:endParaRPr lang="en-US" sz="2000" dirty="0"/>
          </a:p>
          <a:p>
            <a:pPr marL="0" indent="0" algn="r">
              <a:buNone/>
            </a:pPr>
            <a:r>
              <a:rPr lang="en-GB" sz="2000" dirty="0"/>
              <a:t>J.K. </a:t>
            </a:r>
            <a:r>
              <a:rPr lang="en-GB" sz="2000" dirty="0" smtClean="0"/>
              <a:t>Rowling</a:t>
            </a:r>
          </a:p>
          <a:p>
            <a:pPr marL="0" indent="0" algn="r">
              <a:buNone/>
            </a:pPr>
            <a:r>
              <a:rPr lang="en-US" sz="2000" dirty="0" smtClean="0"/>
              <a:t> </a:t>
            </a:r>
            <a:endParaRPr lang="de-AT" sz="2000" dirty="0" smtClean="0">
              <a:solidFill>
                <a:schemeClr val="tx1"/>
              </a:solidFill>
            </a:endParaRPr>
          </a:p>
          <a:p>
            <a:r>
              <a:rPr lang="de-AT" sz="2800" dirty="0" smtClean="0">
                <a:solidFill>
                  <a:schemeClr val="tx1"/>
                </a:solidFill>
              </a:rPr>
              <a:t>Annual </a:t>
            </a:r>
            <a:r>
              <a:rPr lang="de-AT" sz="2800" dirty="0" err="1" smtClean="0">
                <a:solidFill>
                  <a:schemeClr val="tx1"/>
                </a:solidFill>
              </a:rPr>
              <a:t>events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with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festive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and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musical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character</a:t>
            </a:r>
            <a:endParaRPr lang="de-AT" sz="2800" dirty="0" smtClean="0">
              <a:solidFill>
                <a:schemeClr val="tx1"/>
              </a:solidFill>
            </a:endParaRPr>
          </a:p>
          <a:p>
            <a:r>
              <a:rPr lang="de-AT" sz="2800" dirty="0" err="1" smtClean="0">
                <a:solidFill>
                  <a:schemeClr val="tx1"/>
                </a:solidFill>
              </a:rPr>
              <a:t>Local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festivals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that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grew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and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became</a:t>
            </a:r>
            <a:r>
              <a:rPr lang="de-AT" sz="2800" dirty="0" smtClean="0">
                <a:solidFill>
                  <a:schemeClr val="tx1"/>
                </a:solidFill>
              </a:rPr>
              <a:t> international</a:t>
            </a:r>
          </a:p>
          <a:p>
            <a:r>
              <a:rPr lang="de-AT" sz="2800" dirty="0" smtClean="0">
                <a:solidFill>
                  <a:schemeClr val="tx1"/>
                </a:solidFill>
              </a:rPr>
              <a:t>Take </a:t>
            </a:r>
            <a:r>
              <a:rPr lang="de-AT" sz="2800" dirty="0" err="1" smtClean="0">
                <a:solidFill>
                  <a:schemeClr val="tx1"/>
                </a:solidFill>
              </a:rPr>
              <a:t>place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away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from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the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capital</a:t>
            </a:r>
            <a:endParaRPr lang="de-AT" sz="2800" dirty="0" smtClean="0">
              <a:solidFill>
                <a:schemeClr val="tx1"/>
              </a:solidFill>
            </a:endParaRPr>
          </a:p>
          <a:p>
            <a:r>
              <a:rPr lang="de-AT" sz="2800" dirty="0" smtClean="0">
                <a:solidFill>
                  <a:schemeClr val="tx1"/>
                </a:solidFill>
              </a:rPr>
              <a:t>An </a:t>
            </a:r>
            <a:r>
              <a:rPr lang="de-AT" sz="2800" dirty="0" err="1" smtClean="0">
                <a:solidFill>
                  <a:schemeClr val="tx1"/>
                </a:solidFill>
              </a:rPr>
              <a:t>opportunity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to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foster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tourism</a:t>
            </a:r>
            <a:r>
              <a:rPr lang="de-AT" sz="2800" dirty="0" smtClean="0">
                <a:solidFill>
                  <a:schemeClr val="tx1"/>
                </a:solidFill>
              </a:rPr>
              <a:t> in </a:t>
            </a:r>
            <a:r>
              <a:rPr lang="de-AT" sz="2800" dirty="0" err="1" smtClean="0">
                <a:solidFill>
                  <a:schemeClr val="tx1"/>
                </a:solidFill>
              </a:rPr>
              <a:t>their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respective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r>
              <a:rPr lang="de-AT" sz="2800" dirty="0" err="1" smtClean="0">
                <a:solidFill>
                  <a:schemeClr val="tx1"/>
                </a:solidFill>
              </a:rPr>
              <a:t>regions</a:t>
            </a:r>
            <a:r>
              <a:rPr lang="de-AT" sz="2800" dirty="0" smtClean="0">
                <a:solidFill>
                  <a:schemeClr val="tx1"/>
                </a:solidFill>
              </a:rPr>
              <a:t> 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63888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9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15-godina-EXIT-620x350thankYouSerbia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3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57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 dir="u"/>
      </p:transition>
    </mc:Choice>
    <mc:Fallback xmlns="">
      <p:transition xmlns:p14="http://schemas.microsoft.com/office/powerpoint/2010/main" spd="slow" advClick="0" advTm="2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108012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r>
              <a:rPr lang="de-AT" dirty="0" smtClean="0">
                <a:solidFill>
                  <a:schemeClr val="accent6"/>
                </a:solidFill>
              </a:rPr>
              <a:t/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dirty="0" smtClean="0">
                <a:solidFill>
                  <a:schemeClr val="accent6"/>
                </a:solidFill>
              </a:rPr>
              <a:t/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sz="2000" dirty="0" err="1" smtClean="0">
                <a:solidFill>
                  <a:schemeClr val="tx1"/>
                </a:solidFill>
              </a:rPr>
              <a:t>Latin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dance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competition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 descr="IMG_678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0" b="11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57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 dir="u"/>
      </p:transition>
    </mc:Choice>
    <mc:Fallback xmlns="">
      <p:transition xmlns:p14="http://schemas.microsoft.com/office/powerpoint/2010/main" spd="slow" advClick="0" advTm="2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108012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nowadays</a:t>
            </a:r>
            <a:r>
              <a:rPr lang="de-AT" dirty="0" smtClean="0">
                <a:solidFill>
                  <a:schemeClr val="accent6"/>
                </a:solidFill>
              </a:rPr>
              <a:t/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dirty="0" smtClean="0">
                <a:solidFill>
                  <a:schemeClr val="accent6"/>
                </a:solidFill>
              </a:rPr>
              <a:t/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sz="2000" dirty="0" smtClean="0">
                <a:solidFill>
                  <a:schemeClr val="tx1"/>
                </a:solidFill>
              </a:rPr>
              <a:t>LARP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 descr="IMG_6784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b="17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 dir="u"/>
      </p:transition>
    </mc:Choice>
    <mc:Fallback xmlns="">
      <p:transition xmlns:p14="http://schemas.microsoft.com/office/powerpoint/2010/main" spd="slow" advClick="0" advTm="2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– </a:t>
            </a:r>
            <a:r>
              <a:rPr lang="de-AT" dirty="0" err="1" smtClean="0">
                <a:solidFill>
                  <a:schemeClr val="accent6"/>
                </a:solidFill>
              </a:rPr>
              <a:t>Petrovaradin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Fortest</a:t>
            </a:r>
            <a:r>
              <a:rPr lang="de-AT" dirty="0" smtClean="0">
                <a:solidFill>
                  <a:schemeClr val="accent6"/>
                </a:solidFill>
              </a:rPr>
              <a:t>; </a:t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sz="2000" dirty="0" smtClean="0">
                <a:solidFill>
                  <a:schemeClr val="accent6"/>
                </a:solidFill>
              </a:rPr>
              <a:t>Novi </a:t>
            </a:r>
            <a:r>
              <a:rPr lang="de-AT" sz="2000" dirty="0" err="1" smtClean="0">
                <a:solidFill>
                  <a:schemeClr val="accent6"/>
                </a:solidFill>
              </a:rPr>
              <a:t>Sad</a:t>
            </a:r>
            <a:r>
              <a:rPr lang="de-AT" sz="2000" dirty="0" smtClean="0">
                <a:solidFill>
                  <a:schemeClr val="accent6"/>
                </a:solidFill>
              </a:rPr>
              <a:t> in </a:t>
            </a:r>
            <a:r>
              <a:rPr lang="de-AT" sz="2000" dirty="0" err="1" smtClean="0">
                <a:solidFill>
                  <a:schemeClr val="accent6"/>
                </a:solidFill>
              </a:rPr>
              <a:t>the</a:t>
            </a:r>
            <a:r>
              <a:rPr lang="de-AT" sz="2000" dirty="0" smtClean="0">
                <a:solidFill>
                  <a:schemeClr val="accent6"/>
                </a:solidFill>
              </a:rPr>
              <a:t> </a:t>
            </a:r>
            <a:r>
              <a:rPr lang="de-AT" sz="2000" dirty="0" err="1" smtClean="0">
                <a:solidFill>
                  <a:schemeClr val="accent6"/>
                </a:solidFill>
              </a:rPr>
              <a:t>background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novi_sad_petrovaradi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 b="3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23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 in </a:t>
            </a:r>
            <a:r>
              <a:rPr lang="de-AT" dirty="0" err="1" smtClean="0">
                <a:solidFill>
                  <a:schemeClr val="accent6"/>
                </a:solidFill>
              </a:rPr>
              <a:t>the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past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10" b="-33410"/>
          <a:stretch>
            <a:fillRect/>
          </a:stretch>
        </p:blipFill>
        <p:spPr>
          <a:xfrm>
            <a:off x="611560" y="1772816"/>
            <a:ext cx="7772400" cy="418680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6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randomBar dir="vert"/>
      </p:transition>
    </mc:Choice>
    <mc:Fallback xmlns="">
      <p:transition xmlns:p14="http://schemas.microsoft.com/office/powerpoint/2010/main" spd="slow" advClick="0" advTm="2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6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3081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19010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1" r="-10711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8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11" r="-86111"/>
          <a:stretch>
            <a:fillRect/>
          </a:stretch>
        </p:blipFill>
        <p:spPr>
          <a:xfrm>
            <a:off x="685800" y="908720"/>
            <a:ext cx="9657072" cy="511256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229200"/>
            <a:ext cx="2765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Boban</a:t>
            </a:r>
            <a:r>
              <a:rPr lang="en-US" sz="2000" dirty="0" smtClean="0"/>
              <a:t> </a:t>
            </a:r>
            <a:r>
              <a:rPr lang="en-US" sz="2000" dirty="0" err="1" smtClean="0"/>
              <a:t>Marković</a:t>
            </a:r>
            <a:endParaRPr lang="en-US" sz="2000" dirty="0" smtClean="0"/>
          </a:p>
          <a:p>
            <a:r>
              <a:rPr lang="en-US" sz="2000" dirty="0"/>
              <a:t>p</a:t>
            </a:r>
            <a:r>
              <a:rPr lang="en-US" sz="2000" dirty="0" smtClean="0"/>
              <a:t>lays for </a:t>
            </a:r>
            <a:r>
              <a:rPr lang="en-US" sz="2000" dirty="0" err="1" smtClean="0"/>
              <a:t>Kiera</a:t>
            </a:r>
            <a:r>
              <a:rPr lang="en-US" sz="2000" dirty="0" smtClean="0"/>
              <a:t> Chaplin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24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11096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1484784"/>
            <a:ext cx="162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Winners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6984776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Festivals </a:t>
            </a:r>
            <a:r>
              <a:rPr lang="de-AT" dirty="0" err="1" smtClean="0">
                <a:solidFill>
                  <a:schemeClr val="accent6"/>
                </a:solidFill>
              </a:rPr>
              <a:t>take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part</a:t>
            </a:r>
            <a:r>
              <a:rPr lang="de-AT" dirty="0" smtClean="0">
                <a:solidFill>
                  <a:schemeClr val="accent6"/>
                </a:solidFill>
              </a:rPr>
              <a:t> in </a:t>
            </a:r>
            <a:r>
              <a:rPr lang="de-AT" dirty="0" err="1" smtClean="0">
                <a:solidFill>
                  <a:schemeClr val="accent6"/>
                </a:solidFill>
              </a:rPr>
              <a:t>cultural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heritage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of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Serbia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400" dirty="0" smtClean="0">
                <a:solidFill>
                  <a:schemeClr val="tx1"/>
                </a:solidFill>
              </a:rPr>
              <a:t>EXIT </a:t>
            </a:r>
          </a:p>
          <a:p>
            <a:pPr marL="0" indent="0">
              <a:buNone/>
            </a:pPr>
            <a:r>
              <a:rPr lang="de-AT" sz="2400" dirty="0" smtClean="0">
                <a:solidFill>
                  <a:schemeClr val="tx1"/>
                </a:solidFill>
              </a:rPr>
              <a:t>– </a:t>
            </a:r>
            <a:r>
              <a:rPr lang="de-AT" sz="2400" dirty="0" err="1" smtClean="0">
                <a:solidFill>
                  <a:schemeClr val="tx1"/>
                </a:solidFill>
              </a:rPr>
              <a:t>youth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and</a:t>
            </a:r>
            <a:r>
              <a:rPr lang="de-AT" sz="2400" dirty="0" smtClean="0">
                <a:solidFill>
                  <a:schemeClr val="tx1"/>
                </a:solidFill>
              </a:rPr>
              <a:t> urban </a:t>
            </a:r>
            <a:r>
              <a:rPr lang="de-AT" sz="2400" dirty="0" err="1" smtClean="0">
                <a:solidFill>
                  <a:schemeClr val="tx1"/>
                </a:solidFill>
              </a:rPr>
              <a:t>heritage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of</a:t>
            </a:r>
            <a:r>
              <a:rPr lang="de-AT" sz="2400" dirty="0" smtClean="0">
                <a:solidFill>
                  <a:schemeClr val="tx1"/>
                </a:solidFill>
              </a:rPr>
              <a:t> Novi </a:t>
            </a:r>
            <a:r>
              <a:rPr lang="de-AT" sz="2400" dirty="0" err="1" smtClean="0">
                <a:solidFill>
                  <a:schemeClr val="tx1"/>
                </a:solidFill>
              </a:rPr>
              <a:t>Sad</a:t>
            </a:r>
            <a:endParaRPr lang="de-AT" sz="2400" dirty="0" smtClean="0">
              <a:solidFill>
                <a:schemeClr val="tx1"/>
              </a:solidFill>
            </a:endParaRPr>
          </a:p>
          <a:p>
            <a:endParaRPr lang="de-AT" sz="2400" dirty="0" smtClean="0">
              <a:solidFill>
                <a:schemeClr val="tx1"/>
              </a:solidFill>
            </a:endParaRPr>
          </a:p>
          <a:p>
            <a:r>
              <a:rPr lang="de-AT" sz="2400" dirty="0" smtClean="0">
                <a:solidFill>
                  <a:schemeClr val="tx1"/>
                </a:solidFill>
              </a:rPr>
              <a:t>GUČA </a:t>
            </a:r>
          </a:p>
          <a:p>
            <a:pPr marL="0" indent="0">
              <a:buNone/>
            </a:pPr>
            <a:r>
              <a:rPr lang="de-AT" sz="2400" dirty="0" smtClean="0">
                <a:solidFill>
                  <a:schemeClr val="tx1"/>
                </a:solidFill>
              </a:rPr>
              <a:t>– rural </a:t>
            </a:r>
            <a:r>
              <a:rPr lang="de-AT" sz="2400" dirty="0" err="1" smtClean="0">
                <a:solidFill>
                  <a:schemeClr val="tx1"/>
                </a:solidFill>
              </a:rPr>
              <a:t>heritage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of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the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region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Dragačevo</a:t>
            </a:r>
            <a:r>
              <a:rPr lang="de-AT" sz="2400" dirty="0" smtClean="0">
                <a:solidFill>
                  <a:schemeClr val="tx1"/>
                </a:solidFill>
              </a:rPr>
              <a:t>, </a:t>
            </a:r>
            <a:r>
              <a:rPr lang="de-AT" sz="2400" dirty="0" err="1" smtClean="0">
                <a:solidFill>
                  <a:schemeClr val="tx1"/>
                </a:solidFill>
              </a:rPr>
              <a:t>and</a:t>
            </a:r>
            <a:r>
              <a:rPr lang="de-AT" sz="2400" dirty="0" smtClean="0">
                <a:solidFill>
                  <a:schemeClr val="tx1"/>
                </a:solidFill>
              </a:rPr>
              <a:t> wider</a:t>
            </a:r>
          </a:p>
          <a:p>
            <a:endParaRPr lang="de-AT" sz="2400" dirty="0" smtClean="0">
              <a:solidFill>
                <a:schemeClr val="tx1"/>
              </a:solidFill>
            </a:endParaRPr>
          </a:p>
          <a:p>
            <a:r>
              <a:rPr lang="de-AT" sz="2400" dirty="0" smtClean="0">
                <a:solidFill>
                  <a:schemeClr val="tx1"/>
                </a:solidFill>
              </a:rPr>
              <a:t>KÜSTENDORF </a:t>
            </a:r>
          </a:p>
          <a:p>
            <a:pPr marL="0" indent="0">
              <a:buNone/>
            </a:pPr>
            <a:r>
              <a:rPr lang="de-AT" sz="2400" dirty="0" smtClean="0">
                <a:solidFill>
                  <a:schemeClr val="tx1"/>
                </a:solidFill>
              </a:rPr>
              <a:t>– </a:t>
            </a:r>
            <a:r>
              <a:rPr lang="de-AT" sz="2400" dirty="0" err="1" smtClean="0">
                <a:solidFill>
                  <a:schemeClr val="tx1"/>
                </a:solidFill>
              </a:rPr>
              <a:t>natural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and</a:t>
            </a:r>
            <a:r>
              <a:rPr lang="de-AT" sz="2400" dirty="0" smtClean="0">
                <a:solidFill>
                  <a:schemeClr val="tx1"/>
                </a:solidFill>
              </a:rPr>
              <a:t> (</a:t>
            </a:r>
            <a:r>
              <a:rPr lang="de-AT" sz="2400" dirty="0" err="1" smtClean="0">
                <a:solidFill>
                  <a:schemeClr val="tx1"/>
                </a:solidFill>
              </a:rPr>
              <a:t>new</a:t>
            </a:r>
            <a:r>
              <a:rPr lang="de-AT" sz="2400" dirty="0" smtClean="0">
                <a:solidFill>
                  <a:schemeClr val="tx1"/>
                </a:solidFill>
              </a:rPr>
              <a:t>) </a:t>
            </a:r>
            <a:r>
              <a:rPr lang="de-AT" sz="2400" dirty="0" err="1" smtClean="0">
                <a:solidFill>
                  <a:schemeClr val="tx1"/>
                </a:solidFill>
              </a:rPr>
              <a:t>artistic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centre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of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the</a:t>
            </a:r>
            <a:r>
              <a:rPr lang="de-AT" sz="2400" dirty="0" smtClean="0">
                <a:solidFill>
                  <a:schemeClr val="tx1"/>
                </a:solidFill>
              </a:rPr>
              <a:t> western </a:t>
            </a:r>
            <a:r>
              <a:rPr lang="de-AT" sz="2400" dirty="0" err="1" smtClean="0">
                <a:solidFill>
                  <a:schemeClr val="tx1"/>
                </a:solidFill>
              </a:rPr>
              <a:t>Serbia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4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4542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8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42" r="-21842"/>
          <a:stretch>
            <a:fillRect/>
          </a:stretch>
        </p:blipFill>
        <p:spPr>
          <a:xfrm>
            <a:off x="563556" y="1052736"/>
            <a:ext cx="9521058" cy="504056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013176"/>
            <a:ext cx="1698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Emir </a:t>
            </a:r>
            <a:r>
              <a:rPr lang="en-US" sz="1800" dirty="0" err="1" smtClean="0"/>
              <a:t>Kusturica</a:t>
            </a:r>
            <a:endParaRPr lang="en-US" sz="1800" dirty="0" smtClean="0"/>
          </a:p>
          <a:p>
            <a:pPr algn="ctr"/>
            <a:r>
              <a:rPr lang="en-US" sz="1800" dirty="0"/>
              <a:t>w</a:t>
            </a:r>
            <a:r>
              <a:rPr lang="en-US" sz="1800" dirty="0" smtClean="0"/>
              <a:t>ith </a:t>
            </a:r>
          </a:p>
          <a:p>
            <a:pPr algn="ctr"/>
            <a:r>
              <a:rPr lang="en-US" sz="1800" dirty="0"/>
              <a:t>t</a:t>
            </a:r>
            <a:r>
              <a:rPr lang="en-US" sz="1800" dirty="0" smtClean="0"/>
              <a:t>rumpet band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15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3" name="Content Placeholder 2" descr="IMG_09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09" r="-16509"/>
          <a:stretch>
            <a:fillRect/>
          </a:stretch>
        </p:blipFill>
        <p:spPr>
          <a:xfrm>
            <a:off x="563555" y="908720"/>
            <a:ext cx="9385042" cy="4968552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5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51" r="-28751"/>
          <a:stretch>
            <a:fillRect/>
          </a:stretch>
        </p:blipFill>
        <p:spPr>
          <a:xfrm>
            <a:off x="30988" y="980728"/>
            <a:ext cx="9113012" cy="4824536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0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err="1" smtClean="0">
                <a:solidFill>
                  <a:schemeClr val="accent6"/>
                </a:solidFill>
              </a:rPr>
              <a:t>Goocha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7" r="-19747"/>
          <a:stretch>
            <a:fillRect/>
          </a:stretch>
        </p:blipFill>
        <p:spPr>
          <a:xfrm>
            <a:off x="685799" y="1340768"/>
            <a:ext cx="8982105" cy="4755232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27" r="-113627"/>
          <a:stretch>
            <a:fillRect/>
          </a:stretch>
        </p:blipFill>
        <p:spPr>
          <a:xfrm>
            <a:off x="685799" y="836712"/>
            <a:ext cx="9934211" cy="525928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7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5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4" b="19304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5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87" r="-123287"/>
          <a:stretch>
            <a:fillRect/>
          </a:stretch>
        </p:blipFill>
        <p:spPr>
          <a:xfrm>
            <a:off x="685800" y="980728"/>
            <a:ext cx="9662180" cy="5115272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016" r="-98016"/>
          <a:stretch>
            <a:fillRect/>
          </a:stretch>
        </p:blipFill>
        <p:spPr>
          <a:xfrm>
            <a:off x="685799" y="980728"/>
            <a:ext cx="9662179" cy="5115271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4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9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4560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5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sz="20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AT" sz="2400" i="1" dirty="0" smtClean="0">
                <a:solidFill>
                  <a:schemeClr val="tx1"/>
                </a:solidFill>
              </a:rPr>
              <a:t>The </a:t>
            </a:r>
            <a:r>
              <a:rPr lang="de-AT" sz="2400" i="1" dirty="0" err="1" smtClean="0">
                <a:solidFill>
                  <a:schemeClr val="tx1"/>
                </a:solidFill>
              </a:rPr>
              <a:t>best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results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can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be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achieved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if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tourism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were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to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be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treated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as</a:t>
            </a:r>
            <a:r>
              <a:rPr lang="de-AT" sz="2400" i="1" dirty="0" smtClean="0">
                <a:solidFill>
                  <a:schemeClr val="tx1"/>
                </a:solidFill>
              </a:rPr>
              <a:t> a </a:t>
            </a:r>
            <a:r>
              <a:rPr lang="de-AT" sz="2400" i="1" dirty="0" err="1" smtClean="0">
                <a:solidFill>
                  <a:schemeClr val="tx1"/>
                </a:solidFill>
              </a:rPr>
              <a:t>subsystem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of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the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socio-cultural</a:t>
            </a:r>
            <a:r>
              <a:rPr lang="de-AT" sz="2400" i="1" dirty="0" smtClean="0">
                <a:solidFill>
                  <a:schemeClr val="tx1"/>
                </a:solidFill>
              </a:rPr>
              <a:t> </a:t>
            </a:r>
            <a:r>
              <a:rPr lang="de-AT" sz="2400" i="1" dirty="0" err="1" smtClean="0">
                <a:solidFill>
                  <a:schemeClr val="tx1"/>
                </a:solidFill>
              </a:rPr>
              <a:t>system</a:t>
            </a:r>
            <a:r>
              <a:rPr lang="de-AT" sz="2000" i="1" dirty="0" smtClean="0">
                <a:solidFill>
                  <a:schemeClr val="tx1"/>
                </a:solidFill>
              </a:rPr>
              <a:t>.</a:t>
            </a:r>
            <a:endParaRPr lang="de-AT" sz="2000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de-AT" sz="2000" dirty="0" err="1" smtClean="0">
                <a:solidFill>
                  <a:schemeClr val="tx1"/>
                </a:solidFill>
              </a:rPr>
              <a:t>Tadeja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Jere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Jakulin</a:t>
            </a: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2071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06" r="-40706"/>
          <a:stretch>
            <a:fillRect/>
          </a:stretch>
        </p:blipFill>
        <p:spPr>
          <a:xfrm>
            <a:off x="685799" y="836712"/>
            <a:ext cx="9934211" cy="525928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3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" advTm="2000">
        <p:wipe/>
      </p:transition>
    </mc:Choice>
    <mc:Fallback xmlns="">
      <p:transition xmlns:p14="http://schemas.microsoft.com/office/powerpoint/2010/main" spd="slow" advTm="2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9546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5233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2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>
                <a:solidFill>
                  <a:schemeClr val="accent6"/>
                </a:solidFill>
              </a:rPr>
              <a:t>KÜSTENDORF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72816"/>
            <a:ext cx="7772400" cy="4114800"/>
          </a:xfrm>
        </p:spPr>
        <p:txBody>
          <a:bodyPr/>
          <a:lstStyle/>
          <a:p>
            <a:pPr marL="0" indent="0" algn="r">
              <a:buNone/>
            </a:pPr>
            <a:r>
              <a:rPr lang="en-GB" sz="2400" dirty="0">
                <a:solidFill>
                  <a:srgbClr val="000000"/>
                </a:solidFill>
              </a:rPr>
              <a:t>“</a:t>
            </a:r>
            <a:r>
              <a:rPr lang="en-GB" sz="2400" i="1" dirty="0">
                <a:solidFill>
                  <a:srgbClr val="000000"/>
                </a:solidFill>
              </a:rPr>
              <a:t>I lost my city [Sarajevo] during the war. That is why I wished to build my own village. It bears a German name: </a:t>
            </a:r>
            <a:r>
              <a:rPr lang="en-GB" sz="2400" i="1" dirty="0" err="1">
                <a:solidFill>
                  <a:srgbClr val="000000"/>
                </a:solidFill>
              </a:rPr>
              <a:t>Küstendorf</a:t>
            </a:r>
            <a:r>
              <a:rPr lang="en-GB" sz="2400" i="1" dirty="0">
                <a:solidFill>
                  <a:srgbClr val="000000"/>
                </a:solidFill>
              </a:rPr>
              <a:t>. I will organize seminars there, for people who want to learn how to make cinema, concerts, ceramics, painting. It is the place where I will live and where some people will be able to come from time to time. There will be of course some other inhabitants who will work. I dream of an open place with cultural diversity which sets up against globalization</a:t>
            </a:r>
            <a:r>
              <a:rPr lang="en-GB" sz="2400" dirty="0">
                <a:solidFill>
                  <a:srgbClr val="000000"/>
                </a:solidFill>
              </a:rPr>
              <a:t>.“ </a:t>
            </a:r>
            <a:r>
              <a:rPr lang="en-GB" sz="2400" dirty="0" smtClean="0">
                <a:solidFill>
                  <a:srgbClr val="000000"/>
                </a:solidFill>
              </a:rPr>
              <a:t>Emir </a:t>
            </a:r>
            <a:r>
              <a:rPr lang="en-GB" sz="2400" dirty="0" err="1" smtClean="0">
                <a:solidFill>
                  <a:srgbClr val="000000"/>
                </a:solidFill>
              </a:rPr>
              <a:t>Kusturica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r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(</a:t>
            </a:r>
            <a:r>
              <a:rPr lang="en-GB" sz="2400" u="sng" dirty="0">
                <a:solidFill>
                  <a:srgbClr val="000000"/>
                </a:solidFill>
                <a:hlinkClick r:id="rId4"/>
              </a:rPr>
              <a:t>http://kustu.com</a:t>
            </a:r>
            <a:r>
              <a:rPr lang="en-GB" sz="2400" dirty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33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boljsoj-festival-mecavnik-1379199167-3663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b="10817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8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1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4560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43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4560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43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46" r="-76446"/>
          <a:stretch>
            <a:fillRect/>
          </a:stretch>
        </p:blipFill>
        <p:spPr>
          <a:xfrm>
            <a:off x="685800" y="980728"/>
            <a:ext cx="9662180" cy="5115272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7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43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4542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09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05" r="-20505"/>
          <a:stretch>
            <a:fillRect/>
          </a:stretch>
        </p:blipFill>
        <p:spPr>
          <a:xfrm>
            <a:off x="685800" y="1446312"/>
            <a:ext cx="8782744" cy="464968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4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009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05" r="-20505"/>
          <a:stretch>
            <a:fillRect/>
          </a:stretch>
        </p:blipFill>
        <p:spPr>
          <a:xfrm>
            <a:off x="685800" y="1556792"/>
            <a:ext cx="8574060" cy="453920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7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err="1" smtClean="0">
                <a:solidFill>
                  <a:schemeClr val="accent6"/>
                </a:solidFill>
              </a:rPr>
              <a:t>Viable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system</a:t>
            </a:r>
            <a:r>
              <a:rPr lang="de-AT" dirty="0" smtClean="0">
                <a:solidFill>
                  <a:schemeClr val="accent6"/>
                </a:solidFill>
              </a:rPr>
              <a:t>...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sz="2000" dirty="0" smtClean="0">
                <a:solidFill>
                  <a:schemeClr val="tx1"/>
                </a:solidFill>
              </a:rPr>
              <a:t>...</a:t>
            </a:r>
            <a:r>
              <a:rPr lang="de-AT" sz="2000" dirty="0" err="1" smtClean="0">
                <a:solidFill>
                  <a:schemeClr val="tx1"/>
                </a:solidFill>
              </a:rPr>
              <a:t>is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any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organism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or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organisation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that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is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capable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of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b="1" i="1" dirty="0" err="1" smtClean="0">
                <a:solidFill>
                  <a:schemeClr val="tx1"/>
                </a:solidFill>
              </a:rPr>
              <a:t>maintaining</a:t>
            </a:r>
            <a:r>
              <a:rPr lang="de-AT" sz="2000" b="1" i="1" dirty="0" smtClean="0">
                <a:solidFill>
                  <a:schemeClr val="tx1"/>
                </a:solidFill>
              </a:rPr>
              <a:t> </a:t>
            </a:r>
            <a:r>
              <a:rPr lang="de-AT" sz="2000" b="1" i="1" dirty="0" err="1" smtClean="0">
                <a:solidFill>
                  <a:schemeClr val="tx1"/>
                </a:solidFill>
              </a:rPr>
              <a:t>its</a:t>
            </a:r>
            <a:r>
              <a:rPr lang="de-AT" sz="2000" b="1" i="1" dirty="0" smtClean="0">
                <a:solidFill>
                  <a:schemeClr val="tx1"/>
                </a:solidFill>
              </a:rPr>
              <a:t> </a:t>
            </a:r>
            <a:r>
              <a:rPr lang="de-AT" sz="2000" b="1" i="1" dirty="0" err="1" smtClean="0">
                <a:solidFill>
                  <a:schemeClr val="tx1"/>
                </a:solidFill>
              </a:rPr>
              <a:t>identity</a:t>
            </a:r>
            <a:r>
              <a:rPr lang="de-AT" sz="2000" b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independently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of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other</a:t>
            </a:r>
            <a:r>
              <a:rPr lang="de-AT" sz="2000" i="1" dirty="0" smtClean="0">
                <a:solidFill>
                  <a:schemeClr val="tx1"/>
                </a:solidFill>
              </a:rPr>
              <a:t> such </a:t>
            </a:r>
            <a:r>
              <a:rPr lang="de-AT" sz="2000" i="1" dirty="0" err="1" smtClean="0">
                <a:solidFill>
                  <a:schemeClr val="tx1"/>
                </a:solidFill>
              </a:rPr>
              <a:t>organism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within</a:t>
            </a:r>
            <a:r>
              <a:rPr lang="de-AT" sz="2000" i="1" dirty="0" smtClean="0">
                <a:solidFill>
                  <a:schemeClr val="tx1"/>
                </a:solidFill>
              </a:rPr>
              <a:t> a </a:t>
            </a:r>
            <a:r>
              <a:rPr lang="de-AT" sz="2000" i="1" dirty="0" err="1" smtClean="0">
                <a:solidFill>
                  <a:schemeClr val="tx1"/>
                </a:solidFill>
              </a:rPr>
              <a:t>shared</a:t>
            </a:r>
            <a:r>
              <a:rPr lang="de-AT" sz="2000" i="1" dirty="0" smtClean="0">
                <a:solidFill>
                  <a:schemeClr val="tx1"/>
                </a:solidFill>
              </a:rPr>
              <a:t> </a:t>
            </a:r>
            <a:r>
              <a:rPr lang="de-AT" sz="2000" i="1" dirty="0" err="1" smtClean="0">
                <a:solidFill>
                  <a:schemeClr val="tx1"/>
                </a:solidFill>
              </a:rPr>
              <a:t>environment</a:t>
            </a:r>
            <a:r>
              <a:rPr lang="de-AT" sz="2000" i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r">
              <a:buNone/>
            </a:pPr>
            <a:r>
              <a:rPr lang="de-AT" sz="2000" dirty="0" smtClean="0">
                <a:solidFill>
                  <a:schemeClr val="tx1"/>
                </a:solidFill>
              </a:rPr>
              <a:t>Stafford Beer</a:t>
            </a: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5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11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4542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9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IMG_11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46" r="-76446"/>
          <a:stretch>
            <a:fillRect/>
          </a:stretch>
        </p:blipFill>
        <p:spPr>
          <a:xfrm>
            <a:off x="685799" y="1052736"/>
            <a:ext cx="9526165" cy="5043264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 descr="IMG_1145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46" r="-76446"/>
          <a:stretch>
            <a:fillRect/>
          </a:stretch>
        </p:blipFill>
        <p:spPr>
          <a:xfrm>
            <a:off x="685799" y="1052736"/>
            <a:ext cx="9526165" cy="5043264"/>
          </a:xfrm>
        </p:spPr>
      </p:pic>
    </p:spTree>
    <p:extLst>
      <p:ext uri="{BB962C8B-B14F-4D97-AF65-F5344CB8AC3E}">
        <p14:creationId xmlns:p14="http://schemas.microsoft.com/office/powerpoint/2010/main" val="726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IMG_4314 (1)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b="212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44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met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1497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9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908720"/>
            <a:ext cx="5040560" cy="1008112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KÜSTENDORF</a:t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dirty="0" smtClean="0">
                <a:solidFill>
                  <a:schemeClr val="accent6"/>
                </a:solidFill>
              </a:rPr>
              <a:t/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sz="2000" dirty="0" err="1" smtClean="0">
                <a:solidFill>
                  <a:srgbClr val="000000"/>
                </a:solidFill>
              </a:rPr>
              <a:t>concert</a:t>
            </a:r>
            <a:r>
              <a:rPr lang="de-AT" sz="2000" dirty="0" smtClean="0">
                <a:solidFill>
                  <a:srgbClr val="000000"/>
                </a:solidFill>
              </a:rPr>
              <a:t> in </a:t>
            </a:r>
            <a:r>
              <a:rPr lang="de-AT" sz="2000" dirty="0" err="1" smtClean="0">
                <a:solidFill>
                  <a:srgbClr val="000000"/>
                </a:solidFill>
              </a:rPr>
              <a:t>the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r>
              <a:rPr lang="de-AT" sz="2000" dirty="0" err="1" smtClean="0">
                <a:solidFill>
                  <a:srgbClr val="000000"/>
                </a:solidFill>
              </a:rPr>
              <a:t>café</a:t>
            </a:r>
            <a:endParaRPr lang="de-AT" sz="2000" dirty="0">
              <a:solidFill>
                <a:srgbClr val="000000"/>
              </a:solidFill>
            </a:endParaRPr>
          </a:p>
        </p:txBody>
      </p:sp>
      <p:pic>
        <p:nvPicPr>
          <p:cNvPr id="2" name="Content Placeholder 1" descr="IMG_44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b="14554"/>
          <a:stretch>
            <a:fillRect/>
          </a:stretch>
        </p:blipFill>
        <p:spPr>
          <a:xfrm>
            <a:off x="685800" y="2057400"/>
            <a:ext cx="7631113" cy="40386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0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>
                <a:solidFill>
                  <a:schemeClr val="accent6"/>
                </a:solidFill>
              </a:rPr>
              <a:t>KÜSTENDORF</a:t>
            </a:r>
          </a:p>
        </p:txBody>
      </p:sp>
      <p:pic>
        <p:nvPicPr>
          <p:cNvPr id="2" name="Content Placeholder 1" descr="IMG_11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4560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3744416" cy="792088"/>
          </a:xfrm>
        </p:spPr>
        <p:txBody>
          <a:bodyPr/>
          <a:lstStyle/>
          <a:p>
            <a:r>
              <a:rPr lang="de-AT" dirty="0" err="1" smtClean="0">
                <a:solidFill>
                  <a:schemeClr val="accent6"/>
                </a:solidFill>
              </a:rPr>
              <a:t>Tourism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development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and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dirty="0" err="1" smtClean="0">
                <a:solidFill>
                  <a:schemeClr val="accent6"/>
                </a:solidFill>
              </a:rPr>
              <a:t>threat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of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globalisation</a:t>
            </a:r>
            <a:r>
              <a:rPr lang="de-AT" dirty="0" smtClean="0">
                <a:solidFill>
                  <a:schemeClr val="accent6"/>
                </a:solidFill>
              </a:rPr>
              <a:t>?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3167" b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1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</a:t>
            </a:r>
            <a:r>
              <a:rPr lang="de-AT" dirty="0" err="1" smtClean="0">
                <a:solidFill>
                  <a:schemeClr val="accent6"/>
                </a:solidFill>
              </a:rPr>
              <a:t>Causal</a:t>
            </a:r>
            <a:r>
              <a:rPr lang="de-AT" dirty="0" smtClean="0">
                <a:solidFill>
                  <a:schemeClr val="accent6"/>
                </a:solidFill>
              </a:rPr>
              <a:t> Loop </a:t>
            </a:r>
            <a:r>
              <a:rPr lang="de-AT" dirty="0" err="1" smtClean="0">
                <a:solidFill>
                  <a:schemeClr val="accent6"/>
                </a:solidFill>
              </a:rPr>
              <a:t>Diagram</a:t>
            </a:r>
            <a:r>
              <a:rPr lang="de-AT" dirty="0" smtClean="0">
                <a:solidFill>
                  <a:schemeClr val="accent6"/>
                </a:solidFill>
              </a:rPr>
              <a:t> (CLD)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EXIT en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13" r="-29313"/>
          <a:stretch>
            <a:fillRect/>
          </a:stretch>
        </p:blipFill>
        <p:spPr>
          <a:xfrm>
            <a:off x="-1" y="1340768"/>
            <a:ext cx="9667905" cy="5118303"/>
          </a:xfrm>
        </p:spPr>
      </p:pic>
    </p:spTree>
    <p:extLst>
      <p:ext uri="{BB962C8B-B14F-4D97-AF65-F5344CB8AC3E}">
        <p14:creationId xmlns:p14="http://schemas.microsoft.com/office/powerpoint/2010/main" val="3383080540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GUČA </a:t>
            </a:r>
            <a:r>
              <a:rPr lang="de-AT" dirty="0" err="1" smtClean="0">
                <a:solidFill>
                  <a:schemeClr val="accent6"/>
                </a:solidFill>
              </a:rPr>
              <a:t>Causal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>
                <a:solidFill>
                  <a:schemeClr val="accent6"/>
                </a:solidFill>
              </a:rPr>
              <a:t>Loop </a:t>
            </a:r>
            <a:r>
              <a:rPr lang="de-AT" dirty="0" err="1">
                <a:solidFill>
                  <a:schemeClr val="accent6"/>
                </a:solidFill>
              </a:rPr>
              <a:t>Diagram</a:t>
            </a:r>
            <a:r>
              <a:rPr lang="de-AT" dirty="0">
                <a:solidFill>
                  <a:schemeClr val="accent6"/>
                </a:solidFill>
              </a:rPr>
              <a:t> (CLD)</a:t>
            </a:r>
          </a:p>
        </p:txBody>
      </p:sp>
      <p:pic>
        <p:nvPicPr>
          <p:cNvPr id="2" name="Content Placeholder 1" descr="Guca e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71" r="-26571"/>
          <a:stretch>
            <a:fillRect/>
          </a:stretch>
        </p:blipFill>
        <p:spPr>
          <a:xfrm>
            <a:off x="282861" y="1331946"/>
            <a:ext cx="9401707" cy="4977374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9643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in 2000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otpor-serb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881"/>
          <a:stretch>
            <a:fillRect/>
          </a:stretch>
        </p:blipFill>
        <p:spPr>
          <a:xfrm>
            <a:off x="683569" y="1412776"/>
            <a:ext cx="7779756" cy="4104456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wipe/>
      </p:transition>
    </mc:Choice>
    <mc:Fallback xmlns="">
      <p:transition xmlns:p14="http://schemas.microsoft.com/office/powerpoint/2010/main" spd="slow" advTm="3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52928" cy="762000"/>
          </a:xfrm>
        </p:spPr>
        <p:txBody>
          <a:bodyPr/>
          <a:lstStyle/>
          <a:p>
            <a:r>
              <a:rPr lang="de-AT" sz="2800" dirty="0" smtClean="0">
                <a:solidFill>
                  <a:schemeClr val="accent6"/>
                </a:solidFill>
              </a:rPr>
              <a:t>Mihaly </a:t>
            </a:r>
            <a:r>
              <a:rPr lang="de-AT" sz="2800" dirty="0" err="1" smtClean="0">
                <a:solidFill>
                  <a:schemeClr val="accent6"/>
                </a:solidFill>
              </a:rPr>
              <a:t>Csikszentmihalyi</a:t>
            </a:r>
            <a:r>
              <a:rPr lang="de-AT" sz="2800" dirty="0" smtClean="0">
                <a:solidFill>
                  <a:schemeClr val="accent6"/>
                </a:solidFill>
              </a:rPr>
              <a:t> </a:t>
            </a:r>
            <a:r>
              <a:rPr lang="de-AT" dirty="0" smtClean="0">
                <a:solidFill>
                  <a:schemeClr val="accent6"/>
                </a:solidFill>
              </a:rPr>
              <a:t>(1934–) </a:t>
            </a:r>
            <a:br>
              <a:rPr lang="de-AT" dirty="0" smtClean="0">
                <a:solidFill>
                  <a:schemeClr val="accent6"/>
                </a:solidFill>
              </a:rPr>
            </a:br>
            <a:r>
              <a:rPr lang="de-AT" dirty="0" err="1" smtClean="0">
                <a:solidFill>
                  <a:schemeClr val="accent6"/>
                </a:solidFill>
              </a:rPr>
              <a:t>psychologist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of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happiness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3568" y="2564904"/>
            <a:ext cx="7774632" cy="1519808"/>
          </a:xfrm>
        </p:spPr>
        <p:txBody>
          <a:bodyPr/>
          <a:lstStyle/>
          <a:p>
            <a:r>
              <a:rPr lang="de-AT" sz="2400" dirty="0" err="1" smtClean="0">
                <a:solidFill>
                  <a:schemeClr val="tx1"/>
                </a:solidFill>
              </a:rPr>
              <a:t>Psychology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of</a:t>
            </a:r>
            <a:r>
              <a:rPr lang="de-AT" sz="2400" dirty="0" smtClean="0">
                <a:solidFill>
                  <a:schemeClr val="tx1"/>
                </a:solidFill>
              </a:rPr>
              <a:t> optimal </a:t>
            </a:r>
            <a:r>
              <a:rPr lang="de-AT" sz="2400" dirty="0" err="1" smtClean="0">
                <a:solidFill>
                  <a:schemeClr val="tx1"/>
                </a:solidFill>
              </a:rPr>
              <a:t>experience</a:t>
            </a:r>
            <a:r>
              <a:rPr lang="de-AT" sz="2400" dirty="0" smtClean="0">
                <a:solidFill>
                  <a:schemeClr val="tx1"/>
                </a:solidFill>
              </a:rPr>
              <a:t> : </a:t>
            </a:r>
            <a:r>
              <a:rPr lang="de-AT" sz="2400" b="1" dirty="0" err="1" smtClean="0">
                <a:solidFill>
                  <a:schemeClr val="tx1"/>
                </a:solidFill>
              </a:rPr>
              <a:t>flow</a:t>
            </a:r>
            <a:endParaRPr lang="de-AT" sz="2400" b="1" dirty="0" smtClean="0">
              <a:solidFill>
                <a:schemeClr val="tx1"/>
              </a:solidFill>
            </a:endParaRPr>
          </a:p>
          <a:p>
            <a:r>
              <a:rPr lang="de-AT" sz="2400" dirty="0" err="1" smtClean="0">
                <a:solidFill>
                  <a:schemeClr val="tx1"/>
                </a:solidFill>
              </a:rPr>
              <a:t>Happiness</a:t>
            </a:r>
            <a:r>
              <a:rPr lang="de-AT" sz="2400" smtClean="0">
                <a:solidFill>
                  <a:schemeClr val="tx1"/>
                </a:solidFill>
              </a:rPr>
              <a:t> through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play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is</a:t>
            </a:r>
            <a:r>
              <a:rPr lang="de-AT" sz="2400" dirty="0" smtClean="0">
                <a:solidFill>
                  <a:schemeClr val="tx1"/>
                </a:solidFill>
              </a:rPr>
              <a:t> an individual </a:t>
            </a:r>
            <a:r>
              <a:rPr lang="de-AT" sz="2400" dirty="0" err="1" smtClean="0">
                <a:solidFill>
                  <a:schemeClr val="tx1"/>
                </a:solidFill>
              </a:rPr>
              <a:t>and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authentic</a:t>
            </a:r>
            <a:r>
              <a:rPr lang="de-AT" sz="2400" dirty="0" smtClean="0">
                <a:solidFill>
                  <a:schemeClr val="tx1"/>
                </a:solidFill>
              </a:rPr>
              <a:t> </a:t>
            </a:r>
            <a:r>
              <a:rPr lang="de-AT" sz="2400" dirty="0" err="1" smtClean="0">
                <a:solidFill>
                  <a:schemeClr val="tx1"/>
                </a:solidFill>
              </a:rPr>
              <a:t>need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8728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128792" cy="72008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6"/>
                </a:solidFill>
              </a:rPr>
              <a:t>Roger </a:t>
            </a:r>
            <a:r>
              <a:rPr lang="en-GB" sz="2800" dirty="0" err="1" smtClean="0">
                <a:solidFill>
                  <a:schemeClr val="accent6"/>
                </a:solidFill>
              </a:rPr>
              <a:t>Caillois</a:t>
            </a:r>
            <a:r>
              <a:rPr lang="en-GB" sz="2800" dirty="0" smtClean="0">
                <a:solidFill>
                  <a:schemeClr val="accent6"/>
                </a:solidFill>
              </a:rPr>
              <a:t> </a:t>
            </a:r>
            <a:r>
              <a:rPr lang="en-GB" dirty="0" smtClean="0">
                <a:solidFill>
                  <a:schemeClr val="accent6"/>
                </a:solidFill>
              </a:rPr>
              <a:t>(1913 – 1978)</a:t>
            </a:r>
            <a:r>
              <a:rPr lang="en-GB" dirty="0">
                <a:solidFill>
                  <a:schemeClr val="accent6"/>
                </a:solidFill>
              </a:rPr>
              <a:t>, </a:t>
            </a:r>
            <a:r>
              <a:rPr lang="en-GB" dirty="0" smtClean="0">
                <a:solidFill>
                  <a:schemeClr val="accent6"/>
                </a:solidFill>
              </a:rPr>
              <a:t>French </a:t>
            </a:r>
            <a:r>
              <a:rPr lang="en-GB" dirty="0" err="1" smtClean="0">
                <a:solidFill>
                  <a:schemeClr val="accent6"/>
                </a:solidFill>
              </a:rPr>
              <a:t>intelectual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sz="2000" dirty="0" smtClean="0">
                <a:solidFill>
                  <a:schemeClr val="tx1"/>
                </a:solidFill>
              </a:rPr>
              <a:t>FOUR TYPES OF PLAYS:</a:t>
            </a:r>
          </a:p>
          <a:p>
            <a:pPr marL="0" indent="0">
              <a:buNone/>
            </a:pPr>
            <a:endParaRPr lang="de-AT" sz="2000" dirty="0" smtClean="0">
              <a:solidFill>
                <a:schemeClr val="tx1"/>
              </a:solidFill>
            </a:endParaRPr>
          </a:p>
          <a:p>
            <a:r>
              <a:rPr lang="de-AT" sz="2800" dirty="0" smtClean="0">
                <a:solidFill>
                  <a:schemeClr val="tx1"/>
                </a:solidFill>
              </a:rPr>
              <a:t>Agon – </a:t>
            </a:r>
            <a:r>
              <a:rPr lang="de-AT" sz="2800" dirty="0" err="1" smtClean="0"/>
              <a:t>competition</a:t>
            </a:r>
            <a:endParaRPr lang="de-AT" sz="2800" dirty="0" smtClean="0"/>
          </a:p>
          <a:p>
            <a:r>
              <a:rPr lang="de-AT" sz="2800" dirty="0" err="1" smtClean="0">
                <a:solidFill>
                  <a:schemeClr val="tx1"/>
                </a:solidFill>
              </a:rPr>
              <a:t>Mimicry</a:t>
            </a:r>
            <a:r>
              <a:rPr lang="de-AT" sz="2800" dirty="0" smtClean="0">
                <a:solidFill>
                  <a:schemeClr val="tx1"/>
                </a:solidFill>
              </a:rPr>
              <a:t> – </a:t>
            </a:r>
            <a:r>
              <a:rPr lang="en-GB" sz="2800" dirty="0" smtClean="0"/>
              <a:t>illusion</a:t>
            </a:r>
            <a:r>
              <a:rPr lang="en-GB" sz="2800" dirty="0"/>
              <a:t>, role play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de-AT" sz="2800" dirty="0" err="1" smtClean="0">
                <a:solidFill>
                  <a:schemeClr val="tx1"/>
                </a:solidFill>
              </a:rPr>
              <a:t>Ilynx</a:t>
            </a:r>
            <a:r>
              <a:rPr lang="de-AT" sz="2800" dirty="0" smtClean="0">
                <a:solidFill>
                  <a:schemeClr val="tx1"/>
                </a:solidFill>
              </a:rPr>
              <a:t> – </a:t>
            </a:r>
            <a:r>
              <a:rPr lang="en-GB" sz="2800" dirty="0" smtClean="0"/>
              <a:t>vertigo </a:t>
            </a:r>
            <a:r>
              <a:rPr lang="en-GB" sz="2800" dirty="0"/>
              <a:t>effect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>
                <a:solidFill>
                  <a:schemeClr val="tx1"/>
                </a:solidFill>
              </a:rPr>
              <a:t>Alea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en-US" sz="2800" dirty="0" smtClean="0"/>
              <a:t>gambling</a:t>
            </a:r>
            <a:endParaRPr lang="de-AT" sz="2800" dirty="0"/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62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References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752528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de-AT" sz="1800" dirty="0">
                <a:solidFill>
                  <a:schemeClr val="tx1"/>
                </a:solidFill>
              </a:rPr>
              <a:t>Beer, Stafford (1984): „The </a:t>
            </a:r>
            <a:r>
              <a:rPr lang="de-AT" sz="1800" dirty="0" err="1">
                <a:solidFill>
                  <a:schemeClr val="tx1"/>
                </a:solidFill>
              </a:rPr>
              <a:t>Viable</a:t>
            </a:r>
            <a:r>
              <a:rPr lang="de-AT" sz="1800" dirty="0">
                <a:solidFill>
                  <a:schemeClr val="tx1"/>
                </a:solidFill>
              </a:rPr>
              <a:t> System Model: </a:t>
            </a:r>
            <a:r>
              <a:rPr lang="de-AT" sz="1800" dirty="0" err="1">
                <a:solidFill>
                  <a:schemeClr val="tx1"/>
                </a:solidFill>
              </a:rPr>
              <a:t>Its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Provenance</a:t>
            </a:r>
            <a:r>
              <a:rPr lang="de-AT" sz="1800" dirty="0">
                <a:solidFill>
                  <a:schemeClr val="tx1"/>
                </a:solidFill>
              </a:rPr>
              <a:t>, Development, </a:t>
            </a:r>
            <a:r>
              <a:rPr lang="de-AT" sz="1800" dirty="0" err="1">
                <a:solidFill>
                  <a:schemeClr val="tx1"/>
                </a:solidFill>
              </a:rPr>
              <a:t>Methodology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and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Pathology</a:t>
            </a:r>
            <a:r>
              <a:rPr lang="de-AT" sz="1800" dirty="0">
                <a:solidFill>
                  <a:schemeClr val="tx1"/>
                </a:solidFill>
              </a:rPr>
              <a:t>“ in </a:t>
            </a:r>
            <a:r>
              <a:rPr lang="de-AT" sz="1800" i="1" dirty="0">
                <a:solidFill>
                  <a:schemeClr val="tx1"/>
                </a:solidFill>
              </a:rPr>
              <a:t>Systems </a:t>
            </a:r>
            <a:r>
              <a:rPr lang="de-AT" sz="1800" i="1" dirty="0" err="1">
                <a:solidFill>
                  <a:schemeClr val="tx1"/>
                </a:solidFill>
              </a:rPr>
              <a:t>Thinking</a:t>
            </a:r>
            <a:r>
              <a:rPr lang="de-AT" sz="1800" dirty="0">
                <a:solidFill>
                  <a:schemeClr val="tx1"/>
                </a:solidFill>
              </a:rPr>
              <a:t>, Vol. II: Systems </a:t>
            </a:r>
            <a:r>
              <a:rPr lang="de-AT" sz="1800" dirty="0" err="1">
                <a:solidFill>
                  <a:schemeClr val="tx1"/>
                </a:solidFill>
              </a:rPr>
              <a:t>Theories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and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Modelling</a:t>
            </a:r>
            <a:r>
              <a:rPr lang="de-AT" sz="1800" dirty="0">
                <a:solidFill>
                  <a:schemeClr val="tx1"/>
                </a:solidFill>
              </a:rPr>
              <a:t>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 err="1" smtClean="0">
                <a:solidFill>
                  <a:schemeClr val="tx1"/>
                </a:solidFill>
              </a:rPr>
              <a:t>Caillois</a:t>
            </a:r>
            <a:r>
              <a:rPr lang="en-US" sz="1800" dirty="0" smtClean="0">
                <a:solidFill>
                  <a:schemeClr val="tx1"/>
                </a:solidFill>
              </a:rPr>
              <a:t>, Roger (1979): </a:t>
            </a:r>
            <a:r>
              <a:rPr lang="en-US" sz="1800" i="1" dirty="0" err="1" smtClean="0">
                <a:solidFill>
                  <a:schemeClr val="tx1"/>
                </a:solidFill>
              </a:rPr>
              <a:t>Igre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i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ljudi</a:t>
            </a:r>
            <a:r>
              <a:rPr lang="en-US" sz="1800" dirty="0" smtClean="0">
                <a:solidFill>
                  <a:schemeClr val="tx1"/>
                </a:solidFill>
              </a:rPr>
              <a:t>. Beograd, </a:t>
            </a:r>
            <a:r>
              <a:rPr lang="en-US" sz="1800" dirty="0" err="1" smtClean="0">
                <a:solidFill>
                  <a:schemeClr val="tx1"/>
                </a:solidFill>
              </a:rPr>
              <a:t>Nolit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 dirty="0" err="1" smtClean="0">
                <a:solidFill>
                  <a:schemeClr val="tx1"/>
                </a:solidFill>
              </a:rPr>
              <a:t>Csikszentmihalyi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Mihaly</a:t>
            </a:r>
            <a:r>
              <a:rPr lang="en-US" sz="1800" dirty="0" smtClean="0">
                <a:solidFill>
                  <a:schemeClr val="tx1"/>
                </a:solidFill>
              </a:rPr>
              <a:t> (1999): </a:t>
            </a:r>
            <a:r>
              <a:rPr lang="en-US" sz="1800" i="1" dirty="0" err="1" smtClean="0">
                <a:solidFill>
                  <a:schemeClr val="tx1"/>
                </a:solidFill>
              </a:rPr>
              <a:t>Tok</a:t>
            </a:r>
            <a:r>
              <a:rPr lang="en-US" sz="1800" i="1" dirty="0" smtClean="0">
                <a:solidFill>
                  <a:schemeClr val="tx1"/>
                </a:solidFill>
              </a:rPr>
              <a:t>. </a:t>
            </a:r>
            <a:r>
              <a:rPr lang="en-US" sz="1800" i="1" dirty="0" err="1" smtClean="0">
                <a:solidFill>
                  <a:schemeClr val="tx1"/>
                </a:solidFill>
              </a:rPr>
              <a:t>Psihologija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optimalnog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iskustva</a:t>
            </a:r>
            <a:r>
              <a:rPr lang="en-US" sz="1800" dirty="0" smtClean="0">
                <a:solidFill>
                  <a:schemeClr val="tx1"/>
                </a:solidFill>
              </a:rPr>
              <a:t>. Novi Sad, Forum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de-AT" sz="1800" i="1" dirty="0">
                <a:solidFill>
                  <a:schemeClr val="tx1"/>
                </a:solidFill>
              </a:rPr>
              <a:t>GUČA: </a:t>
            </a:r>
            <a:r>
              <a:rPr lang="de-AT" sz="1800" i="1" dirty="0" err="1">
                <a:solidFill>
                  <a:schemeClr val="tx1"/>
                </a:solidFill>
              </a:rPr>
              <a:t>pola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veka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sabora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trubača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u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Guči</a:t>
            </a:r>
            <a:r>
              <a:rPr lang="de-AT" sz="1800" i="1" dirty="0">
                <a:solidFill>
                  <a:schemeClr val="tx1"/>
                </a:solidFill>
              </a:rPr>
              <a:t> (1961–2010)</a:t>
            </a:r>
            <a:r>
              <a:rPr lang="de-AT" sz="1800" dirty="0">
                <a:solidFill>
                  <a:schemeClr val="tx1"/>
                </a:solidFill>
              </a:rPr>
              <a:t>. (2010). </a:t>
            </a:r>
            <a:r>
              <a:rPr lang="de-AT" sz="1800" dirty="0" err="1">
                <a:solidFill>
                  <a:schemeClr val="tx1"/>
                </a:solidFill>
              </a:rPr>
              <a:t>ed</a:t>
            </a:r>
            <a:r>
              <a:rPr lang="de-AT" sz="1800" dirty="0">
                <a:solidFill>
                  <a:schemeClr val="tx1"/>
                </a:solidFill>
              </a:rPr>
              <a:t>. </a:t>
            </a:r>
            <a:r>
              <a:rPr lang="de-AT" sz="1800" dirty="0" err="1">
                <a:solidFill>
                  <a:schemeClr val="tx1"/>
                </a:solidFill>
              </a:rPr>
              <a:t>Tadić</a:t>
            </a:r>
            <a:r>
              <a:rPr lang="de-AT" sz="1800" dirty="0">
                <a:solidFill>
                  <a:schemeClr val="tx1"/>
                </a:solidFill>
              </a:rPr>
              <a:t>, Adam et al. </a:t>
            </a:r>
            <a:r>
              <a:rPr lang="de-AT" sz="1800" dirty="0" err="1">
                <a:solidFill>
                  <a:schemeClr val="tx1"/>
                </a:solidFill>
              </a:rPr>
              <a:t>Guča</a:t>
            </a:r>
            <a:r>
              <a:rPr lang="de-AT" sz="1800" dirty="0">
                <a:solidFill>
                  <a:schemeClr val="tx1"/>
                </a:solidFill>
              </a:rPr>
              <a:t>–Beograd, </a:t>
            </a:r>
            <a:r>
              <a:rPr lang="de-AT" sz="1800" dirty="0" err="1">
                <a:solidFill>
                  <a:schemeClr val="tx1"/>
                </a:solidFill>
              </a:rPr>
              <a:t>Centar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za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kulturu</a:t>
            </a:r>
            <a:r>
              <a:rPr lang="de-AT" sz="1800" dirty="0">
                <a:solidFill>
                  <a:schemeClr val="tx1"/>
                </a:solidFill>
              </a:rPr>
              <a:t>, </a:t>
            </a:r>
            <a:r>
              <a:rPr lang="de-AT" sz="1800" dirty="0" err="1">
                <a:solidFill>
                  <a:schemeClr val="tx1"/>
                </a:solidFill>
              </a:rPr>
              <a:t>sport</a:t>
            </a:r>
            <a:r>
              <a:rPr lang="de-AT" sz="1800" dirty="0">
                <a:solidFill>
                  <a:schemeClr val="tx1"/>
                </a:solidFill>
              </a:rPr>
              <a:t> i </a:t>
            </a:r>
            <a:r>
              <a:rPr lang="de-AT" sz="1800" dirty="0" err="1">
                <a:solidFill>
                  <a:schemeClr val="tx1"/>
                </a:solidFill>
              </a:rPr>
              <a:t>turizam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opštine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Lučani</a:t>
            </a:r>
            <a:r>
              <a:rPr lang="de-AT" sz="1800" dirty="0">
                <a:solidFill>
                  <a:schemeClr val="tx1"/>
                </a:solidFill>
              </a:rPr>
              <a:t> “</a:t>
            </a:r>
            <a:r>
              <a:rPr lang="de-AT" sz="1800" dirty="0" err="1">
                <a:solidFill>
                  <a:schemeClr val="tx1"/>
                </a:solidFill>
              </a:rPr>
              <a:t>Dragačevo</a:t>
            </a:r>
            <a:r>
              <a:rPr lang="de-AT" sz="1800" dirty="0">
                <a:solidFill>
                  <a:schemeClr val="tx1"/>
                </a:solidFill>
              </a:rPr>
              <a:t>”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de-AT" sz="1800" dirty="0" err="1" smtClean="0">
                <a:solidFill>
                  <a:schemeClr val="tx1"/>
                </a:solidFill>
              </a:rPr>
              <a:t>Jere</a:t>
            </a:r>
            <a:r>
              <a:rPr lang="de-AT" sz="1800" dirty="0" smtClean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Jakulin</a:t>
            </a:r>
            <a:r>
              <a:rPr lang="de-AT" sz="1800" dirty="0">
                <a:solidFill>
                  <a:schemeClr val="tx1"/>
                </a:solidFill>
              </a:rPr>
              <a:t> [</a:t>
            </a:r>
            <a:r>
              <a:rPr lang="de-AT" sz="1800" dirty="0" err="1">
                <a:solidFill>
                  <a:schemeClr val="tx1"/>
                </a:solidFill>
              </a:rPr>
              <a:t>Lazanski</a:t>
            </a:r>
            <a:r>
              <a:rPr lang="de-AT" sz="1800" dirty="0">
                <a:solidFill>
                  <a:schemeClr val="tx1"/>
                </a:solidFill>
              </a:rPr>
              <a:t>], </a:t>
            </a:r>
            <a:r>
              <a:rPr lang="de-AT" sz="1800" dirty="0" err="1">
                <a:solidFill>
                  <a:schemeClr val="tx1"/>
                </a:solidFill>
              </a:rPr>
              <a:t>Tadeja</a:t>
            </a:r>
            <a:r>
              <a:rPr lang="de-AT" sz="1800" dirty="0">
                <a:solidFill>
                  <a:schemeClr val="tx1"/>
                </a:solidFill>
              </a:rPr>
              <a:t> (2009): </a:t>
            </a:r>
            <a:r>
              <a:rPr lang="de-AT" sz="1800" i="1" dirty="0" err="1">
                <a:solidFill>
                  <a:schemeClr val="tx1"/>
                </a:solidFill>
              </a:rPr>
              <a:t>Sistemski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pristop</a:t>
            </a:r>
            <a:r>
              <a:rPr lang="de-AT" sz="1800" i="1" dirty="0">
                <a:solidFill>
                  <a:schemeClr val="tx1"/>
                </a:solidFill>
              </a:rPr>
              <a:t> in </a:t>
            </a:r>
            <a:r>
              <a:rPr lang="de-AT" sz="1800" i="1" dirty="0" err="1">
                <a:solidFill>
                  <a:schemeClr val="tx1"/>
                </a:solidFill>
              </a:rPr>
              <a:t>modeliranje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kot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metodi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za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oblikovanje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strateških</a:t>
            </a:r>
            <a:r>
              <a:rPr lang="de-AT" sz="1800" i="1" dirty="0">
                <a:solidFill>
                  <a:schemeClr val="tx1"/>
                </a:solidFill>
              </a:rPr>
              <a:t> </a:t>
            </a:r>
            <a:r>
              <a:rPr lang="de-AT" sz="1800" i="1" dirty="0" err="1">
                <a:solidFill>
                  <a:schemeClr val="tx1"/>
                </a:solidFill>
              </a:rPr>
              <a:t>odločitev</a:t>
            </a:r>
            <a:r>
              <a:rPr lang="de-AT" sz="1800" i="1" dirty="0">
                <a:solidFill>
                  <a:schemeClr val="tx1"/>
                </a:solidFill>
              </a:rPr>
              <a:t> v </a:t>
            </a:r>
            <a:r>
              <a:rPr lang="de-AT" sz="1800" i="1" dirty="0" err="1">
                <a:solidFill>
                  <a:schemeClr val="tx1"/>
                </a:solidFill>
              </a:rPr>
              <a:t>turizmu</a:t>
            </a:r>
            <a:r>
              <a:rPr lang="de-AT" sz="1800" dirty="0">
                <a:solidFill>
                  <a:schemeClr val="tx1"/>
                </a:solidFill>
              </a:rPr>
              <a:t>. Ljubljana, </a:t>
            </a:r>
            <a:r>
              <a:rPr lang="de-AT" sz="1800" dirty="0" err="1">
                <a:solidFill>
                  <a:schemeClr val="tx1"/>
                </a:solidFill>
              </a:rPr>
              <a:t>Turistica</a:t>
            </a:r>
            <a:r>
              <a:rPr lang="de-AT" sz="1800" dirty="0">
                <a:solidFill>
                  <a:schemeClr val="tx1"/>
                </a:solidFill>
              </a:rPr>
              <a:t>, </a:t>
            </a:r>
            <a:r>
              <a:rPr lang="de-AT" sz="1800" dirty="0" err="1">
                <a:solidFill>
                  <a:schemeClr val="tx1"/>
                </a:solidFill>
              </a:rPr>
              <a:t>Visoka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šola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za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turizem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000" dirty="0" smtClean="0"/>
              <a:t>Photos: </a:t>
            </a:r>
            <a:r>
              <a:rPr lang="en-US" sz="2000" dirty="0" smtClean="0">
                <a:solidFill>
                  <a:srgbClr val="000000"/>
                </a:solidFill>
              </a:rPr>
              <a:t>personal archive; </a:t>
            </a:r>
            <a:r>
              <a:rPr lang="en-US" sz="2000" i="1" dirty="0" smtClean="0">
                <a:solidFill>
                  <a:srgbClr val="000000"/>
                </a:solidFill>
              </a:rPr>
              <a:t>GUČA</a:t>
            </a:r>
            <a:r>
              <a:rPr lang="en-US" sz="2000" dirty="0" smtClean="0">
                <a:solidFill>
                  <a:srgbClr val="000000"/>
                </a:solidFill>
              </a:rPr>
              <a:t> (book); web-sites of Hotel “</a:t>
            </a:r>
            <a:r>
              <a:rPr lang="en-US" sz="2000" dirty="0" err="1" smtClean="0">
                <a:solidFill>
                  <a:srgbClr val="000000"/>
                </a:solidFill>
              </a:rPr>
              <a:t>Mećavnik</a:t>
            </a:r>
            <a:r>
              <a:rPr lang="en-US" sz="2000" dirty="0" smtClean="0">
                <a:solidFill>
                  <a:srgbClr val="000000"/>
                </a:solidFill>
              </a:rPr>
              <a:t>”; EXIT</a:t>
            </a:r>
          </a:p>
          <a:p>
            <a:endParaRPr lang="en-US" sz="2000" dirty="0" smtClean="0"/>
          </a:p>
          <a:p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31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in 2000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otpor-serb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881"/>
          <a:stretch>
            <a:fillRect/>
          </a:stretch>
        </p:blipFill>
        <p:spPr>
          <a:xfrm>
            <a:off x="683567" y="1412776"/>
            <a:ext cx="6278399" cy="3312368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xit-Exit-Exit-Ex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 in 2000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2" name="Content Placeholder 1" descr="otpor-serb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881"/>
          <a:stretch>
            <a:fillRect/>
          </a:stretch>
        </p:blipFill>
        <p:spPr>
          <a:xfrm>
            <a:off x="683568" y="1412776"/>
            <a:ext cx="4608512" cy="2431366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xit-Exit-Exit-Ex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2664296" cy="2664296"/>
          </a:xfrm>
          <a:prstGeom prst="rect">
            <a:avLst/>
          </a:prstGeom>
        </p:spPr>
      </p:pic>
      <p:pic>
        <p:nvPicPr>
          <p:cNvPr id="5" name="Picture 4" descr="exit-fut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96952"/>
            <a:ext cx="5080000" cy="334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602128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990033"/>
                </a:solidFill>
              </a:rPr>
              <a:t>a</a:t>
            </a:r>
            <a:r>
              <a:rPr lang="en-US" sz="1600" b="1" dirty="0" smtClean="0">
                <a:solidFill>
                  <a:srgbClr val="990033"/>
                </a:solidFill>
              </a:rPr>
              <a:t>nd in 2001</a:t>
            </a:r>
            <a:endParaRPr lang="en-US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504056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EXIT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exit-futur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97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rissa-Design 1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505050"/>
      </a:accent1>
      <a:accent2>
        <a:srgbClr val="990033"/>
      </a:accent2>
      <a:accent3>
        <a:srgbClr val="FFFFFF"/>
      </a:accent3>
      <a:accent4>
        <a:srgbClr val="000000"/>
      </a:accent4>
      <a:accent5>
        <a:srgbClr val="B3B3B3"/>
      </a:accent5>
      <a:accent6>
        <a:srgbClr val="8A002D"/>
      </a:accent6>
      <a:hlink>
        <a:srgbClr val="990033"/>
      </a:hlink>
      <a:folHlink>
        <a:srgbClr val="50505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50505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A002D"/>
        </a:accent6>
        <a:hlink>
          <a:srgbClr val="990033"/>
        </a:hlink>
        <a:folHlink>
          <a:srgbClr val="505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1137</TotalTime>
  <Words>737</Words>
  <Application>Microsoft Macintosh PowerPoint</Application>
  <PresentationFormat>On-screen Show (4:3)</PresentationFormat>
  <Paragraphs>173</Paragraphs>
  <Slides>62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blank</vt:lpstr>
      <vt:lpstr>Three Atractive Examples of Viable Tourism Systems in Serbia</vt:lpstr>
      <vt:lpstr>EXIT / GUČA / KÜSTENDORF</vt:lpstr>
      <vt:lpstr>Festivals take part in cultural heritage of Serbia</vt:lpstr>
      <vt:lpstr>PowerPoint Presentation</vt:lpstr>
      <vt:lpstr>Viable system...</vt:lpstr>
      <vt:lpstr>EXIT in 2000</vt:lpstr>
      <vt:lpstr>EXIT in 2000</vt:lpstr>
      <vt:lpstr>EXIT in 2000</vt:lpstr>
      <vt:lpstr>EXIT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</vt:lpstr>
      <vt:lpstr>EXIT nowadays  Latin dance competition</vt:lpstr>
      <vt:lpstr>EXIT nowadays  LARP</vt:lpstr>
      <vt:lpstr>EXIT – Petrovaradin Fortest;  Novi Sad in the background</vt:lpstr>
      <vt:lpstr>GUČA in the past</vt:lpstr>
      <vt:lpstr>GUČA</vt:lpstr>
      <vt:lpstr>GUČA</vt:lpstr>
      <vt:lpstr>GUČA</vt:lpstr>
      <vt:lpstr>GUČA</vt:lpstr>
      <vt:lpstr>GUČA</vt:lpstr>
      <vt:lpstr>GUČA</vt:lpstr>
      <vt:lpstr>GUČA</vt:lpstr>
      <vt:lpstr>GUČA</vt:lpstr>
      <vt:lpstr>GUČA</vt:lpstr>
      <vt:lpstr>Goocha</vt:lpstr>
      <vt:lpstr>GUČA</vt:lpstr>
      <vt:lpstr>GUČA</vt:lpstr>
      <vt:lpstr>GUČA</vt:lpstr>
      <vt:lpstr>GUČA</vt:lpstr>
      <vt:lpstr>GUČA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</vt:lpstr>
      <vt:lpstr>KÜSTENDORF  concert in the café</vt:lpstr>
      <vt:lpstr>KÜSTENDORF</vt:lpstr>
      <vt:lpstr>Tourism development and  threat of globalisation?</vt:lpstr>
      <vt:lpstr>EXIT Causal Loop Diagram (CLD)</vt:lpstr>
      <vt:lpstr>GUČA Causal Loop Diagram (CLD)</vt:lpstr>
      <vt:lpstr>Mihaly Csikszentmihalyi (1934–)  psychologist of happiness</vt:lpstr>
      <vt:lpstr>Roger Caillois (1913 – 1978), French intelectual</vt:lpstr>
      <vt:lpstr>References</vt:lpstr>
    </vt:vector>
  </TitlesOfParts>
  <Company>Fachhochschule Salzburg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Stumtner Nina</dc:creator>
  <cp:lastModifiedBy>Jelena Kovacevic</cp:lastModifiedBy>
  <cp:revision>49</cp:revision>
  <dcterms:created xsi:type="dcterms:W3CDTF">2013-02-12T16:09:26Z</dcterms:created>
  <dcterms:modified xsi:type="dcterms:W3CDTF">2016-05-23T21:10:06Z</dcterms:modified>
</cp:coreProperties>
</file>