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990033"/>
    <a:srgbClr val="FFFFFF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4" d="100"/>
          <a:sy n="94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23.5.16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2C39-8BC7-4D6C-B471-84BC1A349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00174"/>
            <a:ext cx="7772400" cy="471490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2FDD-24A7-4272-8E9E-74C655B8E2A5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476380"/>
            <a:ext cx="1943100" cy="47387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476380"/>
            <a:ext cx="5676900" cy="47387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24E1-601A-462A-AF19-1D2622A19A70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FE50-300C-43BC-87AA-BB9A66A05B56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200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2456-3859-4301-9A06-B395F484B319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BE6D-6C14-4ADF-9DD2-3DAB3CB525FD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ED18-9F19-45B6-99BE-FF7B0FF24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2672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8FEE-CBF9-453D-A54B-9C8A6133C25E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A6201-6C0A-45C0-A20A-D4D777C995B7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0034" y="2786058"/>
            <a:ext cx="3000396" cy="334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E1C2-E546-492B-8821-8AD9A253B40C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8F788-D136-4C63-A341-553C0FC0B54A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685800" y="6553200"/>
            <a:ext cx="2266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3448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990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CFF933-4CCF-400C-B85E-213ACAFF80D4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99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-PGLo3qs_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pPr algn="ctr"/>
            <a:r>
              <a:rPr lang="de-AT" sz="3200" dirty="0" smtClean="0">
                <a:solidFill>
                  <a:srgbClr val="990033"/>
                </a:solidFill>
              </a:rPr>
              <a:t>Monitoring Tourist </a:t>
            </a:r>
            <a:r>
              <a:rPr lang="de-AT" sz="3200" dirty="0" err="1" smtClean="0">
                <a:solidFill>
                  <a:srgbClr val="990033"/>
                </a:solidFill>
              </a:rPr>
              <a:t>Spatial</a:t>
            </a:r>
            <a:r>
              <a:rPr lang="de-AT" sz="3200" dirty="0" smtClean="0">
                <a:solidFill>
                  <a:srgbClr val="990033"/>
                </a:solidFill>
              </a:rPr>
              <a:t>-Temporal </a:t>
            </a:r>
            <a:r>
              <a:rPr lang="de-AT" sz="3200" dirty="0" err="1" smtClean="0">
                <a:solidFill>
                  <a:srgbClr val="990033"/>
                </a:solidFill>
              </a:rPr>
              <a:t>Behavior</a:t>
            </a:r>
            <a:r>
              <a:rPr lang="de-AT" sz="3200" dirty="0" smtClean="0">
                <a:solidFill>
                  <a:srgbClr val="990033"/>
                </a:solidFill>
              </a:rPr>
              <a:t> in Urban </a:t>
            </a:r>
            <a:r>
              <a:rPr lang="de-AT" sz="3200" dirty="0" err="1" smtClean="0">
                <a:solidFill>
                  <a:srgbClr val="990033"/>
                </a:solidFill>
              </a:rPr>
              <a:t>Destinations</a:t>
            </a:r>
            <a:r>
              <a:rPr lang="de-AT" sz="3200" dirty="0" smtClean="0">
                <a:solidFill>
                  <a:srgbClr val="990033"/>
                </a:solidFill>
              </a:rPr>
              <a:t>, a </a:t>
            </a:r>
            <a:r>
              <a:rPr lang="de-AT" sz="3200" dirty="0" err="1" smtClean="0">
                <a:solidFill>
                  <a:srgbClr val="990033"/>
                </a:solidFill>
              </a:rPr>
              <a:t>Methodological</a:t>
            </a:r>
            <a:r>
              <a:rPr lang="de-AT" sz="3200" dirty="0" smtClean="0">
                <a:solidFill>
                  <a:srgbClr val="990033"/>
                </a:solidFill>
              </a:rPr>
              <a:t> Investigation </a:t>
            </a:r>
            <a:r>
              <a:rPr lang="de-AT" sz="3200" dirty="0" err="1" smtClean="0">
                <a:solidFill>
                  <a:srgbClr val="990033"/>
                </a:solidFill>
              </a:rPr>
              <a:t>and</a:t>
            </a:r>
            <a:r>
              <a:rPr lang="de-AT" sz="3200" dirty="0" smtClean="0">
                <a:solidFill>
                  <a:srgbClr val="990033"/>
                </a:solidFill>
              </a:rPr>
              <a:t> GPS Case Study</a:t>
            </a:r>
            <a:endParaRPr lang="de-AT" sz="3200" dirty="0">
              <a:solidFill>
                <a:srgbClr val="990033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070998"/>
          </a:xfrm>
        </p:spPr>
        <p:txBody>
          <a:bodyPr/>
          <a:lstStyle/>
          <a:p>
            <a:r>
              <a:rPr lang="de-AT" sz="2400" dirty="0" smtClean="0">
                <a:solidFill>
                  <a:schemeClr val="tx1"/>
                </a:solidFill>
              </a:rPr>
              <a:t>Lenka Kellner, Fachhochschule Salzburg, Austria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64503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990033"/>
                </a:solidFill>
              </a:rPr>
              <a:t>www.tourism-student-conference.com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00" y="4293096"/>
            <a:ext cx="7200000" cy="20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858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Methods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for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tracking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tourist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spatial</a:t>
            </a:r>
            <a:r>
              <a:rPr lang="de-AT" dirty="0" smtClean="0">
                <a:solidFill>
                  <a:schemeClr val="accent6"/>
                </a:solidFill>
              </a:rPr>
              <a:t>-temporal </a:t>
            </a:r>
            <a:r>
              <a:rPr lang="de-AT" dirty="0" err="1" smtClean="0">
                <a:solidFill>
                  <a:schemeClr val="accent6"/>
                </a:solidFill>
              </a:rPr>
              <a:t>behavior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Self-administrated diaries and spatial maps</a:t>
            </a:r>
          </a:p>
          <a:p>
            <a:pPr marL="0" indent="0">
              <a:buNone/>
            </a:pPr>
            <a:endParaRPr lang="en-US" sz="28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chemeClr val="tx1"/>
                </a:solidFill>
              </a:rPr>
              <a:t>Simple method</a:t>
            </a: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chemeClr val="tx1"/>
                </a:solidFill>
              </a:rPr>
              <a:t>High flexibility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Intrusive</a:t>
            </a: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Loss of some tracking data due </a:t>
            </a:r>
            <a:endParaRPr lang="en-US" sz="28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   to </a:t>
            </a:r>
            <a:r>
              <a:rPr lang="en-US" sz="2800" dirty="0">
                <a:solidFill>
                  <a:srgbClr val="800000"/>
                </a:solidFill>
              </a:rPr>
              <a:t>the tourist’s inattention</a:t>
            </a: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988840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8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Methods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for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tracking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tourist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spatial</a:t>
            </a:r>
            <a:r>
              <a:rPr lang="de-AT" dirty="0" smtClean="0">
                <a:solidFill>
                  <a:schemeClr val="accent6"/>
                </a:solidFill>
              </a:rPr>
              <a:t>-temporal </a:t>
            </a:r>
            <a:r>
              <a:rPr lang="de-AT" dirty="0" err="1" smtClean="0">
                <a:solidFill>
                  <a:schemeClr val="accent6"/>
                </a:solidFill>
              </a:rPr>
              <a:t>behavior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Video-based analysis</a:t>
            </a: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chemeClr val="tx1"/>
                </a:solidFill>
              </a:rPr>
              <a:t>Micro-level movements</a:t>
            </a: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chemeClr val="tx1"/>
                </a:solidFill>
              </a:rPr>
              <a:t>Automatic counts of tourists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Illumination changes might </a:t>
            </a:r>
            <a:endParaRPr lang="en-US" sz="28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   have </a:t>
            </a:r>
            <a:r>
              <a:rPr lang="en-US" sz="2800" dirty="0">
                <a:solidFill>
                  <a:srgbClr val="800000"/>
                </a:solidFill>
              </a:rPr>
              <a:t>a negative impact on </a:t>
            </a:r>
            <a:r>
              <a:rPr lang="en-US" sz="2800" dirty="0" smtClean="0">
                <a:solidFill>
                  <a:srgbClr val="800000"/>
                </a:solidFill>
              </a:rPr>
              <a:t>the video </a:t>
            </a:r>
            <a:r>
              <a:rPr lang="en-US" sz="2800" dirty="0">
                <a:solidFill>
                  <a:srgbClr val="800000"/>
                </a:solidFill>
              </a:rPr>
              <a:t>quality</a:t>
            </a: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Difficulties with an analysis</a:t>
            </a:r>
          </a:p>
          <a:p>
            <a:pPr marL="0" indent="0">
              <a:buNone/>
            </a:pPr>
            <a:endParaRPr lang="en-US" sz="28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Macintosh HD:Users:lenkahozzova:Desktop:Snímka obrazovky 2015-06-02 o 12.16.5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53" y="1412776"/>
            <a:ext cx="3816424" cy="297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72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Methods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for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tracking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tourist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spatial</a:t>
            </a:r>
            <a:r>
              <a:rPr lang="de-AT" dirty="0" smtClean="0">
                <a:solidFill>
                  <a:schemeClr val="accent6"/>
                </a:solidFill>
              </a:rPr>
              <a:t>-temporal </a:t>
            </a:r>
            <a:r>
              <a:rPr lang="de-AT" dirty="0" err="1" smtClean="0">
                <a:solidFill>
                  <a:schemeClr val="accent6"/>
                </a:solidFill>
              </a:rPr>
              <a:t>behavior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Timing systems</a:t>
            </a: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</a:rPr>
              <a:t>Time and location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  data monitoring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</a:rPr>
              <a:t>Ideal for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 outdoor tracking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No data recorded if tourists don’t pass the receiver</a:t>
            </a: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Limitation of data logger memory capacity</a:t>
            </a:r>
          </a:p>
          <a:p>
            <a:pPr marL="0" indent="0">
              <a:buNone/>
            </a:pPr>
            <a:endParaRPr lang="en-US" sz="28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Macintosh HD:Users:lenkahozzova:Desktop:Snímka obrazovky 2015-06-02 o 12.30.1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57186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17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Methods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for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tracking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tourist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spatial</a:t>
            </a:r>
            <a:r>
              <a:rPr lang="de-AT" dirty="0" smtClean="0">
                <a:solidFill>
                  <a:schemeClr val="accent6"/>
                </a:solidFill>
              </a:rPr>
              <a:t>-temporal </a:t>
            </a:r>
            <a:r>
              <a:rPr lang="de-AT" dirty="0" err="1" smtClean="0">
                <a:solidFill>
                  <a:schemeClr val="accent6"/>
                </a:solidFill>
              </a:rPr>
              <a:t>behavior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GPS Tracking</a:t>
            </a: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>
              <a:buFont typeface="Wingdings" charset="2"/>
              <a:buChar char="u"/>
            </a:pPr>
            <a:r>
              <a:rPr lang="en-US" sz="2400" dirty="0">
                <a:solidFill>
                  <a:schemeClr val="tx1"/>
                </a:solidFill>
              </a:rPr>
              <a:t>Accuracy</a:t>
            </a:r>
          </a:p>
          <a:p>
            <a:pPr>
              <a:buFont typeface="Wingdings" charset="2"/>
              <a:buChar char="u"/>
            </a:pPr>
            <a:r>
              <a:rPr lang="en-US" sz="2400" dirty="0">
                <a:solidFill>
                  <a:schemeClr val="tx1"/>
                </a:solidFill>
              </a:rPr>
              <a:t>Collection of data for longer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period </a:t>
            </a:r>
            <a:r>
              <a:rPr lang="en-US" sz="2400" dirty="0">
                <a:solidFill>
                  <a:schemeClr val="tx1"/>
                </a:solidFill>
              </a:rPr>
              <a:t>of time</a:t>
            </a:r>
          </a:p>
          <a:p>
            <a:pPr>
              <a:buFont typeface="Wingdings" charset="2"/>
              <a:buChar char="u"/>
            </a:pPr>
            <a:r>
              <a:rPr lang="en-US" sz="2400" dirty="0">
                <a:solidFill>
                  <a:schemeClr val="tx1"/>
                </a:solidFill>
              </a:rPr>
              <a:t>Efficiency in large urban areas</a:t>
            </a:r>
          </a:p>
          <a:p>
            <a:pPr>
              <a:buFont typeface="Wingdings" charset="2"/>
              <a:buChar char="u"/>
            </a:pPr>
            <a:r>
              <a:rPr lang="en-US" sz="2400" dirty="0">
                <a:solidFill>
                  <a:schemeClr val="tx1"/>
                </a:solidFill>
              </a:rPr>
              <a:t>Possibility of tracking in various fields</a:t>
            </a:r>
          </a:p>
          <a:p>
            <a:pPr>
              <a:buFont typeface="Wingdings" charset="2"/>
              <a:buChar char="u"/>
            </a:pPr>
            <a:endParaRPr lang="en-US" sz="2400" dirty="0"/>
          </a:p>
          <a:p>
            <a:pPr>
              <a:buFont typeface="Wingdings" charset="2"/>
              <a:buChar char="u"/>
            </a:pPr>
            <a:r>
              <a:rPr lang="en-US" sz="2400" dirty="0">
                <a:solidFill>
                  <a:srgbClr val="800000"/>
                </a:solidFill>
              </a:rPr>
              <a:t>Ethical </a:t>
            </a:r>
            <a:r>
              <a:rPr lang="en-US" sz="2400" dirty="0" smtClean="0">
                <a:solidFill>
                  <a:srgbClr val="800000"/>
                </a:solidFill>
              </a:rPr>
              <a:t>issues</a:t>
            </a:r>
            <a:endParaRPr lang="en-US" sz="2400" dirty="0">
              <a:solidFill>
                <a:srgbClr val="8000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2400" dirty="0">
                <a:solidFill>
                  <a:srgbClr val="800000"/>
                </a:solidFill>
              </a:rPr>
              <a:t>No info on demographic data</a:t>
            </a:r>
          </a:p>
          <a:p>
            <a:pPr marL="0" indent="0">
              <a:buNone/>
            </a:pPr>
            <a:endParaRPr lang="en-US" sz="24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340768"/>
            <a:ext cx="3974466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6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Methods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for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tracking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tourist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spatial</a:t>
            </a:r>
            <a:r>
              <a:rPr lang="de-AT" dirty="0" smtClean="0">
                <a:solidFill>
                  <a:schemeClr val="accent6"/>
                </a:solidFill>
              </a:rPr>
              <a:t>-temporal </a:t>
            </a:r>
            <a:r>
              <a:rPr lang="de-AT" dirty="0" err="1" smtClean="0">
                <a:solidFill>
                  <a:schemeClr val="accent6"/>
                </a:solidFill>
              </a:rPr>
              <a:t>behavior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Mobile phone tracking</a:t>
            </a: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>
              <a:buFont typeface="Wingdings" charset="2"/>
              <a:buChar char="u"/>
            </a:pPr>
            <a:r>
              <a:rPr lang="en-US" sz="2400" dirty="0">
                <a:solidFill>
                  <a:schemeClr val="tx1"/>
                </a:solidFill>
              </a:rPr>
              <a:t>Additional information </a:t>
            </a:r>
            <a:r>
              <a:rPr lang="en-US" sz="2400" dirty="0" smtClean="0">
                <a:solidFill>
                  <a:schemeClr val="tx1"/>
                </a:solidFill>
              </a:rPr>
              <a:t>on tourist’s </a:t>
            </a:r>
            <a:r>
              <a:rPr lang="en-US" sz="2400" dirty="0">
                <a:solidFill>
                  <a:schemeClr val="tx1"/>
                </a:solidFill>
              </a:rPr>
              <a:t>preferences and </a:t>
            </a:r>
            <a:r>
              <a:rPr lang="en-US" sz="2400" dirty="0" smtClean="0">
                <a:solidFill>
                  <a:schemeClr val="tx1"/>
                </a:solidFill>
              </a:rPr>
              <a:t>decisions </a:t>
            </a:r>
            <a:r>
              <a:rPr lang="en-US" sz="2400" dirty="0">
                <a:solidFill>
                  <a:schemeClr val="tx1"/>
                </a:solidFill>
              </a:rPr>
              <a:t>provided</a:t>
            </a:r>
          </a:p>
          <a:p>
            <a:pPr>
              <a:buFont typeface="Wingdings" charset="2"/>
              <a:buChar char="u"/>
            </a:pPr>
            <a:r>
              <a:rPr lang="en-US" sz="2400" dirty="0">
                <a:solidFill>
                  <a:schemeClr val="tx1"/>
                </a:solidFill>
              </a:rPr>
              <a:t>Simplicity in usage</a:t>
            </a:r>
          </a:p>
          <a:p>
            <a:pPr>
              <a:buFont typeface="Wingdings" charset="2"/>
              <a:buChar char="u"/>
            </a:pPr>
            <a:endParaRPr lang="en-US" sz="2400" dirty="0"/>
          </a:p>
          <a:p>
            <a:pPr>
              <a:buFont typeface="Wingdings" charset="2"/>
              <a:buChar char="u"/>
            </a:pPr>
            <a:r>
              <a:rPr lang="en-US" sz="2400" dirty="0" smtClean="0">
                <a:solidFill>
                  <a:srgbClr val="800000"/>
                </a:solidFill>
              </a:rPr>
              <a:t>R</a:t>
            </a:r>
            <a:r>
              <a:rPr lang="en-US" sz="2400" dirty="0" smtClean="0">
                <a:solidFill>
                  <a:srgbClr val="800000"/>
                </a:solidFill>
              </a:rPr>
              <a:t>oaming costs</a:t>
            </a:r>
            <a:endParaRPr lang="en-US" sz="2400" dirty="0">
              <a:solidFill>
                <a:srgbClr val="8000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2400" dirty="0">
                <a:solidFill>
                  <a:srgbClr val="800000"/>
                </a:solidFill>
              </a:rPr>
              <a:t>Ethical issues</a:t>
            </a:r>
          </a:p>
          <a:p>
            <a:pPr>
              <a:buFont typeface="Wingdings" charset="2"/>
              <a:buChar char="u"/>
            </a:pPr>
            <a:r>
              <a:rPr lang="en-US" sz="2400" dirty="0">
                <a:solidFill>
                  <a:srgbClr val="800000"/>
                </a:solidFill>
              </a:rPr>
              <a:t>Possibility of usage only </a:t>
            </a:r>
            <a:r>
              <a:rPr lang="en-US" sz="2400" dirty="0" smtClean="0">
                <a:solidFill>
                  <a:srgbClr val="800000"/>
                </a:solidFill>
              </a:rPr>
              <a:t>in urban </a:t>
            </a:r>
            <a:r>
              <a:rPr lang="en-US" sz="2400" dirty="0">
                <a:solidFill>
                  <a:srgbClr val="800000"/>
                </a:solidFill>
              </a:rPr>
              <a:t>areas/regional </a:t>
            </a:r>
            <a:r>
              <a:rPr lang="en-US" sz="2400" dirty="0" smtClean="0">
                <a:solidFill>
                  <a:srgbClr val="800000"/>
                </a:solidFill>
              </a:rPr>
              <a:t>level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256" y="2996952"/>
            <a:ext cx="5461744" cy="19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4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GPS Case Study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endParaRPr lang="en-US" sz="24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Macintosh HD:Users:lenkahozzova:Desktop:10448610_10153353611253930_3521736969555629316_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904656" cy="4824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63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Data </a:t>
            </a:r>
            <a:r>
              <a:rPr lang="de-AT" dirty="0" err="1" smtClean="0">
                <a:solidFill>
                  <a:schemeClr val="accent6"/>
                </a:solidFill>
              </a:rPr>
              <a:t>Collection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and</a:t>
            </a:r>
            <a:r>
              <a:rPr lang="de-AT" dirty="0" smtClean="0">
                <a:solidFill>
                  <a:schemeClr val="accent6"/>
                </a:solidFill>
              </a:rPr>
              <a:t> Analysis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Where? </a:t>
            </a:r>
            <a:r>
              <a:rPr lang="en-US" sz="2800" dirty="0">
                <a:solidFill>
                  <a:srgbClr val="000000"/>
                </a:solidFill>
              </a:rPr>
              <a:t>YOHO Youth Hostel </a:t>
            </a:r>
            <a:r>
              <a:rPr lang="en-US" sz="2800" dirty="0" smtClean="0">
                <a:solidFill>
                  <a:srgbClr val="000000"/>
                </a:solidFill>
              </a:rPr>
              <a:t>Salzburg</a:t>
            </a:r>
          </a:p>
          <a:p>
            <a:pPr>
              <a:buFont typeface="Wingdings" charset="2"/>
              <a:buChar char="u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How? </a:t>
            </a:r>
            <a:r>
              <a:rPr lang="en-US" sz="2800" dirty="0">
                <a:solidFill>
                  <a:srgbClr val="000000"/>
                </a:solidFill>
              </a:rPr>
              <a:t>GPS loggers and online </a:t>
            </a:r>
            <a:r>
              <a:rPr lang="en-US" sz="2800" dirty="0" smtClean="0">
                <a:solidFill>
                  <a:srgbClr val="000000"/>
                </a:solidFill>
              </a:rPr>
              <a:t>questionnaire</a:t>
            </a:r>
          </a:p>
          <a:p>
            <a:pPr>
              <a:buFont typeface="Wingdings" charset="2"/>
              <a:buChar char="u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Analysis? </a:t>
            </a:r>
            <a:r>
              <a:rPr lang="en-US" sz="2800" dirty="0" err="1">
                <a:solidFill>
                  <a:srgbClr val="000000"/>
                </a:solidFill>
              </a:rPr>
              <a:t>ArcGis</a:t>
            </a:r>
            <a:r>
              <a:rPr lang="en-US" sz="2800" dirty="0">
                <a:solidFill>
                  <a:srgbClr val="000000"/>
                </a:solidFill>
              </a:rPr>
              <a:t>, QGIS Software,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	</a:t>
            </a:r>
            <a:r>
              <a:rPr lang="en-US" sz="2800" dirty="0" err="1" smtClean="0">
                <a:solidFill>
                  <a:srgbClr val="000000"/>
                </a:solidFill>
              </a:rPr>
              <a:t>Webmap.sk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Macintosh HD:Users:lenkahozzova:Desktop:LiveTracker24_v1_smal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2081377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55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endParaRPr lang="en-US" sz="24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Macintosh HD:Users:lenkahozzova:Desktop:Master thesis:top_ten_density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95" y="0"/>
            <a:ext cx="638757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07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Findings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and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results</a:t>
            </a:r>
            <a:r>
              <a:rPr lang="de-AT" dirty="0" smtClean="0">
                <a:solidFill>
                  <a:schemeClr val="accent6"/>
                </a:solidFill>
              </a:rPr>
              <a:t>: </a:t>
            </a:r>
            <a:r>
              <a:rPr lang="de-AT" dirty="0" err="1" smtClean="0">
                <a:solidFill>
                  <a:schemeClr val="accent6"/>
                </a:solidFill>
              </a:rPr>
              <a:t>advantages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endParaRPr lang="en-US" sz="24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Macintosh HD:Users:lenkahozzova:Desktop:heatmapamericans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318"/>
            <a:ext cx="4880950" cy="351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 HD:Users:lenkahozzova:Desktop:heatmap asians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08403"/>
            <a:ext cx="5570855" cy="368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97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Findings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and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results</a:t>
            </a:r>
            <a:r>
              <a:rPr lang="de-AT" dirty="0" smtClean="0">
                <a:solidFill>
                  <a:schemeClr val="accent6"/>
                </a:solidFill>
              </a:rPr>
              <a:t>: </a:t>
            </a:r>
            <a:r>
              <a:rPr lang="de-AT" dirty="0" err="1" smtClean="0">
                <a:solidFill>
                  <a:schemeClr val="accent6"/>
                </a:solidFill>
              </a:rPr>
              <a:t>advantages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endParaRPr lang="en-US" sz="24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r>
              <a:rPr lang="nl-NL" sz="2400" b="1" dirty="0" smtClean="0">
                <a:solidFill>
                  <a:schemeClr val="tx1"/>
                </a:solidFill>
                <a:latin typeface="Calibri" charset="0"/>
                <a:ea typeface="MS PGothic" charset="0"/>
                <a:hlinkClick r:id="rId2"/>
              </a:rPr>
              <a:t>https://www.youtube.com/watch?v=s-PGLo3qs_k</a:t>
            </a:r>
            <a:endParaRPr lang="en-US" sz="24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28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Background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 err="1" smtClean="0">
                <a:solidFill>
                  <a:schemeClr val="tx1"/>
                </a:solidFill>
              </a:rPr>
              <a:t>Tourism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industry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is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one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the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most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important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sources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revenue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and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foreign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exchange</a:t>
            </a:r>
            <a:endParaRPr lang="de-AT" sz="2000" dirty="0" smtClean="0">
              <a:solidFill>
                <a:schemeClr val="tx1"/>
              </a:solidFill>
            </a:endParaRPr>
          </a:p>
          <a:p>
            <a:r>
              <a:rPr lang="de-AT" sz="2000" dirty="0" smtClean="0">
                <a:solidFill>
                  <a:schemeClr val="tx1"/>
                </a:solidFill>
              </a:rPr>
              <a:t>Urban </a:t>
            </a:r>
            <a:r>
              <a:rPr lang="de-AT" sz="2000" dirty="0" err="1" smtClean="0">
                <a:solidFill>
                  <a:schemeClr val="tx1"/>
                </a:solidFill>
              </a:rPr>
              <a:t>destinations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are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becoming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more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popular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/>
          <a:srcRect t="10294" b="10294"/>
          <a:stretch>
            <a:fillRect/>
          </a:stretch>
        </p:blipFill>
        <p:spPr bwMode="auto">
          <a:xfrm>
            <a:off x="1691680" y="3140968"/>
            <a:ext cx="6144685" cy="32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49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Findings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and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results</a:t>
            </a:r>
            <a:r>
              <a:rPr lang="de-AT" dirty="0" smtClean="0">
                <a:solidFill>
                  <a:schemeClr val="accent6"/>
                </a:solidFill>
              </a:rPr>
              <a:t>: </a:t>
            </a:r>
            <a:r>
              <a:rPr lang="de-AT" dirty="0" err="1" smtClean="0">
                <a:solidFill>
                  <a:schemeClr val="accent6"/>
                </a:solidFill>
              </a:rPr>
              <a:t>disadvantages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endParaRPr lang="en-US" sz="24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>
              <a:buFont typeface="Wingdings" charset="2"/>
              <a:buChar char="u"/>
            </a:pPr>
            <a:r>
              <a:rPr lang="en-US" sz="2800" b="1" dirty="0">
                <a:solidFill>
                  <a:schemeClr val="tx1"/>
                </a:solidFill>
              </a:rPr>
              <a:t>Complexity of GPS data analysis</a:t>
            </a:r>
          </a:p>
          <a:p>
            <a:pPr>
              <a:buFont typeface="Wingdings" charset="2"/>
              <a:buChar char="u"/>
            </a:pPr>
            <a:r>
              <a:rPr lang="en-US" sz="2800" b="1" dirty="0">
                <a:solidFill>
                  <a:schemeClr val="tx1"/>
                </a:solidFill>
              </a:rPr>
              <a:t>Risk of losing the GPS device</a:t>
            </a:r>
          </a:p>
          <a:p>
            <a:pPr>
              <a:buFont typeface="Wingdings" charset="2"/>
              <a:buChar char="u"/>
            </a:pPr>
            <a:r>
              <a:rPr lang="en-US" sz="2800" b="1" dirty="0">
                <a:solidFill>
                  <a:schemeClr val="tx1"/>
                </a:solidFill>
              </a:rPr>
              <a:t>No socio-demographic data provided</a:t>
            </a:r>
          </a:p>
          <a:p>
            <a:pPr>
              <a:buFont typeface="Wingdings" charset="2"/>
              <a:buChar char="u"/>
            </a:pPr>
            <a:r>
              <a:rPr lang="en-US" sz="2800" b="1" dirty="0">
                <a:solidFill>
                  <a:schemeClr val="tx1"/>
                </a:solidFill>
              </a:rPr>
              <a:t>Ethical issue</a:t>
            </a:r>
          </a:p>
          <a:p>
            <a:pPr>
              <a:buFont typeface="Wingdings" charset="2"/>
              <a:buChar char="u"/>
            </a:pPr>
            <a:r>
              <a:rPr lang="en-US" sz="2800" b="1" dirty="0">
                <a:solidFill>
                  <a:schemeClr val="tx1"/>
                </a:solidFill>
              </a:rPr>
              <a:t>Inaccuracy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84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Limitations</a:t>
            </a:r>
            <a:r>
              <a:rPr lang="de-AT" dirty="0" smtClean="0">
                <a:solidFill>
                  <a:schemeClr val="accent6"/>
                </a:solidFill>
              </a:rPr>
              <a:t>				</a:t>
            </a:r>
            <a:r>
              <a:rPr lang="de-AT" dirty="0" err="1" smtClean="0">
                <a:solidFill>
                  <a:schemeClr val="accent6"/>
                </a:solidFill>
              </a:rPr>
              <a:t>Recommendations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3888432" cy="4320480"/>
          </a:xfrm>
        </p:spPr>
        <p:txBody>
          <a:bodyPr/>
          <a:lstStyle/>
          <a:p>
            <a:pPr marL="0" indent="0">
              <a:buNone/>
            </a:pPr>
            <a:endParaRPr lang="en-US" sz="1600" b="1" i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>
              <a:buFont typeface="Wingdings" charset="2"/>
              <a:buChar char="u"/>
            </a:pPr>
            <a:r>
              <a:rPr lang="en-US" sz="2400" b="1" dirty="0">
                <a:solidFill>
                  <a:schemeClr val="tx1"/>
                </a:solidFill>
              </a:rPr>
              <a:t>No generalization of results</a:t>
            </a:r>
          </a:p>
          <a:p>
            <a:pPr>
              <a:buFont typeface="Wingdings" charset="2"/>
              <a:buChar char="u"/>
            </a:pPr>
            <a:r>
              <a:rPr lang="en-US" sz="2400" b="1" dirty="0">
                <a:solidFill>
                  <a:schemeClr val="tx1"/>
                </a:solidFill>
              </a:rPr>
              <a:t>Focus on urban destinations only</a:t>
            </a:r>
          </a:p>
          <a:p>
            <a:pPr>
              <a:buFont typeface="Wingdings" charset="2"/>
              <a:buChar char="u"/>
            </a:pPr>
            <a:r>
              <a:rPr lang="en-US" sz="2400" b="1" dirty="0">
                <a:solidFill>
                  <a:schemeClr val="tx1"/>
                </a:solidFill>
              </a:rPr>
              <a:t>GPS testing only</a:t>
            </a:r>
          </a:p>
          <a:p>
            <a:pPr>
              <a:buFont typeface="Wingdings" charset="2"/>
              <a:buChar char="u"/>
            </a:pPr>
            <a:r>
              <a:rPr lang="en-US" sz="2400" b="1" dirty="0">
                <a:solidFill>
                  <a:schemeClr val="tx1"/>
                </a:solidFill>
              </a:rPr>
              <a:t>Self-completion questionnaire</a:t>
            </a:r>
          </a:p>
          <a:p>
            <a:pPr>
              <a:buFont typeface="Wingdings" charset="2"/>
              <a:buChar char="u"/>
            </a:pPr>
            <a:r>
              <a:rPr lang="en-US" sz="2400" b="1" dirty="0">
                <a:solidFill>
                  <a:schemeClr val="tx1"/>
                </a:solidFill>
              </a:rPr>
              <a:t>Risk of not returned GPS devices</a:t>
            </a:r>
          </a:p>
          <a:p>
            <a:pPr>
              <a:buFont typeface="Wingdings" charset="2"/>
              <a:buChar char="u"/>
            </a:pPr>
            <a:r>
              <a:rPr lang="en-US" sz="2400" b="1" dirty="0">
                <a:solidFill>
                  <a:schemeClr val="tx1"/>
                </a:solidFill>
              </a:rPr>
              <a:t>One-day tracking research</a:t>
            </a:r>
          </a:p>
          <a:p>
            <a:pPr marL="0" indent="0">
              <a:buNone/>
            </a:pPr>
            <a:endParaRPr lang="en-US" sz="24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844824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u"/>
            </a:pPr>
            <a:r>
              <a:rPr lang="en-US" b="1" dirty="0">
                <a:solidFill>
                  <a:srgbClr val="000000"/>
                </a:solidFill>
              </a:rPr>
              <a:t>Larger sample</a:t>
            </a:r>
          </a:p>
          <a:p>
            <a:pPr>
              <a:buFont typeface="Wingdings" charset="2"/>
              <a:buChar char="u"/>
            </a:pPr>
            <a:r>
              <a:rPr lang="en-US" b="1" dirty="0">
                <a:solidFill>
                  <a:srgbClr val="000000"/>
                </a:solidFill>
              </a:rPr>
              <a:t>Future research in rural areas, theme parks, ski resorts, etc.</a:t>
            </a:r>
          </a:p>
          <a:p>
            <a:pPr>
              <a:buFont typeface="Wingdings" charset="2"/>
              <a:buChar char="u"/>
            </a:pPr>
            <a:r>
              <a:rPr lang="en-US" b="1" dirty="0">
                <a:solidFill>
                  <a:srgbClr val="000000"/>
                </a:solidFill>
              </a:rPr>
              <a:t>Other methods could be tested in urban areas</a:t>
            </a:r>
          </a:p>
          <a:p>
            <a:pPr>
              <a:buFont typeface="Wingdings" charset="2"/>
              <a:buChar char="u"/>
            </a:pPr>
            <a:r>
              <a:rPr lang="en-US" b="1" dirty="0">
                <a:solidFill>
                  <a:srgbClr val="000000"/>
                </a:solidFill>
              </a:rPr>
              <a:t>E.g. </a:t>
            </a:r>
            <a:r>
              <a:rPr lang="en-US" b="1" dirty="0" err="1">
                <a:solidFill>
                  <a:srgbClr val="000000"/>
                </a:solidFill>
              </a:rPr>
              <a:t>GimTop</a:t>
            </a:r>
            <a:r>
              <a:rPr lang="en-US" b="1" dirty="0">
                <a:solidFill>
                  <a:srgbClr val="000000"/>
                </a:solidFill>
              </a:rPr>
              <a:t> Toolkit (GTK)</a:t>
            </a:r>
          </a:p>
          <a:p>
            <a:pPr>
              <a:buFont typeface="Wingdings" charset="2"/>
              <a:buChar char="u"/>
            </a:pPr>
            <a:r>
              <a:rPr lang="en-US" b="1" dirty="0">
                <a:solidFill>
                  <a:srgbClr val="000000"/>
                </a:solidFill>
              </a:rPr>
              <a:t>Room number, e-mail address, phone number</a:t>
            </a:r>
          </a:p>
          <a:p>
            <a:pPr>
              <a:buFont typeface="Wingdings" charset="2"/>
              <a:buChar char="u"/>
            </a:pPr>
            <a:r>
              <a:rPr lang="en-US" b="1" dirty="0">
                <a:solidFill>
                  <a:srgbClr val="000000"/>
                </a:solidFill>
              </a:rPr>
              <a:t>Two or more days tracking study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9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endParaRPr lang="en-US" sz="24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Thank you for your attention!</a:t>
            </a:r>
          </a:p>
          <a:p>
            <a:pPr marL="0" indent="0" algn="ctr">
              <a:buNone/>
            </a:pPr>
            <a:endParaRPr lang="en-US" sz="3600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Any questions?</a:t>
            </a:r>
            <a:endParaRPr lang="en-US" sz="3600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76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Research </a:t>
            </a:r>
            <a:r>
              <a:rPr lang="de-AT" dirty="0" err="1" smtClean="0">
                <a:solidFill>
                  <a:schemeClr val="accent6"/>
                </a:solidFill>
              </a:rPr>
              <a:t>gap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/>
          <a:srcRect t="14706" b="14706"/>
          <a:stretch>
            <a:fillRect/>
          </a:stretch>
        </p:blipFill>
        <p:spPr bwMode="auto">
          <a:xfrm>
            <a:off x="3779912" y="980728"/>
            <a:ext cx="48965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492896"/>
            <a:ext cx="31242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3933056"/>
            <a:ext cx="3456384" cy="20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4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33129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  <a:latin typeface="Calibri" charset="0"/>
                <a:ea typeface="MS PGothic" charset="0"/>
              </a:rPr>
              <a:t>Research gap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Various </a:t>
            </a:r>
            <a:r>
              <a:rPr lang="en-US" sz="4000" b="1" dirty="0">
                <a:solidFill>
                  <a:schemeClr val="tx1"/>
                </a:solidFill>
                <a:latin typeface="Calibri" charset="0"/>
                <a:ea typeface="MS PGothic" charset="0"/>
              </a:rPr>
              <a:t>methods and techniques for tracking tourist mobility, however, no research so far on detailed analysis of these methods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45000"/>
            <a:ext cx="3048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64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Aim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Overview of advantages and disadvantages of all existing tracking techniques for monitoring tourist spatial-temporal behavior in urban places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35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Research </a:t>
            </a:r>
            <a:r>
              <a:rPr lang="de-AT" dirty="0" err="1" smtClean="0">
                <a:solidFill>
                  <a:schemeClr val="accent6"/>
                </a:solidFill>
              </a:rPr>
              <a:t>Question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>
              <a:buFont typeface="Wingdings" charset="2"/>
              <a:buChar char="u"/>
            </a:pPr>
            <a:r>
              <a:rPr lang="de-DE" sz="2800" b="1" dirty="0">
                <a:solidFill>
                  <a:srgbClr val="800000"/>
                </a:solidFill>
              </a:rPr>
              <a:t>RQ1: </a:t>
            </a:r>
            <a:r>
              <a:rPr lang="de-DE" sz="2800" b="1" dirty="0" err="1">
                <a:solidFill>
                  <a:srgbClr val="000000"/>
                </a:solidFill>
              </a:rPr>
              <a:t>What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are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the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possible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methods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for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tracking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tourist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spatial</a:t>
            </a:r>
            <a:r>
              <a:rPr lang="de-DE" sz="2800" b="1" dirty="0">
                <a:solidFill>
                  <a:srgbClr val="000000"/>
                </a:solidFill>
              </a:rPr>
              <a:t>-temporal </a:t>
            </a:r>
            <a:r>
              <a:rPr lang="de-DE" sz="2800" b="1" dirty="0" err="1">
                <a:solidFill>
                  <a:srgbClr val="000000"/>
                </a:solidFill>
              </a:rPr>
              <a:t>behavior</a:t>
            </a:r>
            <a:r>
              <a:rPr lang="de-DE" sz="2800" b="1" dirty="0">
                <a:solidFill>
                  <a:srgbClr val="000000"/>
                </a:solidFill>
              </a:rPr>
              <a:t> in urban </a:t>
            </a:r>
            <a:r>
              <a:rPr lang="de-DE" sz="2800" b="1" dirty="0" err="1">
                <a:solidFill>
                  <a:srgbClr val="000000"/>
                </a:solidFill>
              </a:rPr>
              <a:t>places</a:t>
            </a:r>
            <a:r>
              <a:rPr lang="de-DE" sz="2800" b="1" dirty="0">
                <a:solidFill>
                  <a:srgbClr val="000000"/>
                </a:solidFill>
              </a:rPr>
              <a:t>?</a:t>
            </a:r>
          </a:p>
          <a:p>
            <a:pPr>
              <a:buFont typeface="Wingdings" charset="2"/>
              <a:buChar char="u"/>
            </a:pPr>
            <a:endParaRPr lang="cs-CZ" sz="2800" b="1" dirty="0"/>
          </a:p>
          <a:p>
            <a:pPr>
              <a:buFont typeface="Wingdings" charset="2"/>
              <a:buChar char="u"/>
            </a:pPr>
            <a:r>
              <a:rPr lang="de-DE" sz="2800" b="1" dirty="0">
                <a:solidFill>
                  <a:srgbClr val="800000"/>
                </a:solidFill>
              </a:rPr>
              <a:t>RQ2: </a:t>
            </a:r>
            <a:r>
              <a:rPr lang="de-DE" sz="2800" b="1" dirty="0" err="1">
                <a:solidFill>
                  <a:srgbClr val="000000"/>
                </a:solidFill>
              </a:rPr>
              <a:t>What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are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the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advantages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and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disadvantages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of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the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methods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used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for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tracking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tourist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err="1">
                <a:solidFill>
                  <a:srgbClr val="000000"/>
                </a:solidFill>
              </a:rPr>
              <a:t>spatial</a:t>
            </a:r>
            <a:r>
              <a:rPr lang="de-DE" sz="2800" b="1" dirty="0">
                <a:solidFill>
                  <a:srgbClr val="000000"/>
                </a:solidFill>
              </a:rPr>
              <a:t>-temporal </a:t>
            </a:r>
            <a:r>
              <a:rPr lang="de-DE" sz="2800" b="1" dirty="0" err="1">
                <a:solidFill>
                  <a:srgbClr val="000000"/>
                </a:solidFill>
              </a:rPr>
              <a:t>behavior</a:t>
            </a:r>
            <a:r>
              <a:rPr lang="de-DE" sz="2800" b="1" dirty="0">
                <a:solidFill>
                  <a:srgbClr val="000000"/>
                </a:solidFill>
              </a:rPr>
              <a:t> in urban </a:t>
            </a:r>
            <a:r>
              <a:rPr lang="de-DE" sz="2800" b="1" dirty="0" err="1">
                <a:solidFill>
                  <a:srgbClr val="000000"/>
                </a:solidFill>
              </a:rPr>
              <a:t>places</a:t>
            </a:r>
            <a:r>
              <a:rPr lang="de-DE" sz="2800" b="1" dirty="0">
                <a:solidFill>
                  <a:srgbClr val="000000"/>
                </a:solidFill>
              </a:rPr>
              <a:t>?</a:t>
            </a:r>
            <a:endParaRPr lang="cs-CZ" sz="2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55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Methods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for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tracking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tourist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spatial</a:t>
            </a:r>
            <a:r>
              <a:rPr lang="de-AT" dirty="0" smtClean="0">
                <a:solidFill>
                  <a:schemeClr val="accent6"/>
                </a:solidFill>
              </a:rPr>
              <a:t>-temporal </a:t>
            </a:r>
            <a:r>
              <a:rPr lang="de-AT" dirty="0" err="1" smtClean="0">
                <a:solidFill>
                  <a:schemeClr val="accent6"/>
                </a:solidFill>
              </a:rPr>
              <a:t>behavior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Observation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</a:rPr>
              <a:t>Precise and detailed data</a:t>
            </a: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</a:rPr>
              <a:t>Can obtain non-spatial data of tourist</a:t>
            </a:r>
          </a:p>
          <a:p>
            <a:pPr>
              <a:buFont typeface="Wingdings" charset="2"/>
              <a:buChar char="u"/>
            </a:pPr>
            <a:endParaRPr lang="en-US" sz="2800" dirty="0"/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Time consuming</a:t>
            </a: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Low sample size</a:t>
            </a: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Labor intensive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645024"/>
            <a:ext cx="27432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Methods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for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tracking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tourist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spatial</a:t>
            </a:r>
            <a:r>
              <a:rPr lang="de-AT" dirty="0" smtClean="0">
                <a:solidFill>
                  <a:schemeClr val="accent6"/>
                </a:solidFill>
              </a:rPr>
              <a:t>-temporal </a:t>
            </a:r>
            <a:r>
              <a:rPr lang="de-AT" dirty="0" err="1" smtClean="0">
                <a:solidFill>
                  <a:schemeClr val="accent6"/>
                </a:solidFill>
              </a:rPr>
              <a:t>behavior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Interviews</a:t>
            </a: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chemeClr val="tx1"/>
                </a:solidFill>
              </a:rPr>
              <a:t>Detailed and deep information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about </a:t>
            </a:r>
            <a:r>
              <a:rPr lang="en-US" sz="2800" dirty="0">
                <a:solidFill>
                  <a:schemeClr val="tx1"/>
                </a:solidFill>
              </a:rPr>
              <a:t>spatial behavior</a:t>
            </a: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chemeClr val="tx1"/>
                </a:solidFill>
              </a:rPr>
              <a:t>More flexible in gathering data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Loss of memory in the specific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   activities </a:t>
            </a:r>
            <a:r>
              <a:rPr lang="en-US" sz="2800" dirty="0">
                <a:solidFill>
                  <a:srgbClr val="800000"/>
                </a:solidFill>
              </a:rPr>
              <a:t>done in the city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822288"/>
            <a:ext cx="3347864" cy="20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0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Methods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for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tracking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tourist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spatial</a:t>
            </a:r>
            <a:r>
              <a:rPr lang="de-AT" dirty="0" smtClean="0">
                <a:solidFill>
                  <a:schemeClr val="accent6"/>
                </a:solidFill>
              </a:rPr>
              <a:t>-temporal </a:t>
            </a:r>
            <a:r>
              <a:rPr lang="de-AT" dirty="0" err="1" smtClean="0">
                <a:solidFill>
                  <a:schemeClr val="accent6"/>
                </a:solidFill>
              </a:rPr>
              <a:t>behavior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Questionnaire Survey</a:t>
            </a: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chemeClr val="tx1"/>
                </a:solidFill>
              </a:rPr>
              <a:t>Large sample size</a:t>
            </a:r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chemeClr val="tx1"/>
                </a:solidFill>
              </a:rPr>
              <a:t>Detailed spatial information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charset="2"/>
              <a:buChar char="u"/>
            </a:pPr>
            <a:r>
              <a:rPr lang="en-US" sz="2800" dirty="0">
                <a:solidFill>
                  <a:srgbClr val="800000"/>
                </a:solidFill>
              </a:rPr>
              <a:t>Not relevant data provided by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  </a:t>
            </a:r>
            <a:r>
              <a:rPr lang="en-US" sz="2800" dirty="0">
                <a:solidFill>
                  <a:srgbClr val="800000"/>
                </a:solidFill>
              </a:rPr>
              <a:t>tourists because of no interest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817" y="1844824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3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-Design 1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505050"/>
      </a:accent1>
      <a:accent2>
        <a:srgbClr val="990033"/>
      </a:accent2>
      <a:accent3>
        <a:srgbClr val="FFFFFF"/>
      </a:accent3>
      <a:accent4>
        <a:srgbClr val="000000"/>
      </a:accent4>
      <a:accent5>
        <a:srgbClr val="B3B3B3"/>
      </a:accent5>
      <a:accent6>
        <a:srgbClr val="8A002D"/>
      </a:accent6>
      <a:hlink>
        <a:srgbClr val="990033"/>
      </a:hlink>
      <a:folHlink>
        <a:srgbClr val="505050"/>
      </a:folHlink>
    </a:clrScheme>
    <a:fontScheme name="Larissa-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50505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A002D"/>
        </a:accent6>
        <a:hlink>
          <a:srgbClr val="990033"/>
        </a:hlink>
        <a:folHlink>
          <a:srgbClr val="50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1201</TotalTime>
  <Words>606</Words>
  <Application>Microsoft Macintosh PowerPoint</Application>
  <PresentationFormat>On-screen Show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</vt:lpstr>
      <vt:lpstr>Monitoring Tourist Spatial-Temporal Behavior in Urban Destinations, a Methodological Investigation and GPS Case Study</vt:lpstr>
      <vt:lpstr>Background</vt:lpstr>
      <vt:lpstr>Research gap</vt:lpstr>
      <vt:lpstr>PowerPoint Presentation</vt:lpstr>
      <vt:lpstr>Aim</vt:lpstr>
      <vt:lpstr>Research Question</vt:lpstr>
      <vt:lpstr>Methods for tracking tourist spatial-temporal behavior</vt:lpstr>
      <vt:lpstr>Methods for tracking tourist spatial-temporal behavior</vt:lpstr>
      <vt:lpstr>Methods for tracking tourist spatial-temporal behavior</vt:lpstr>
      <vt:lpstr>Methods for tracking tourist spatial-temporal behavior</vt:lpstr>
      <vt:lpstr>Methods for tracking tourist spatial-temporal behavior</vt:lpstr>
      <vt:lpstr>Methods for tracking tourist spatial-temporal behavior</vt:lpstr>
      <vt:lpstr>Methods for tracking tourist spatial-temporal behavior</vt:lpstr>
      <vt:lpstr>Methods for tracking tourist spatial-temporal behavior</vt:lpstr>
      <vt:lpstr>GPS Case Study</vt:lpstr>
      <vt:lpstr>Data Collection and Analysis</vt:lpstr>
      <vt:lpstr>PowerPoint Presentation</vt:lpstr>
      <vt:lpstr>Findings and results: advantages</vt:lpstr>
      <vt:lpstr>Findings and results: advantages</vt:lpstr>
      <vt:lpstr>Findings and results: disadvantages</vt:lpstr>
      <vt:lpstr>Limitations    Recommendations</vt:lpstr>
      <vt:lpstr>PowerPoint Presentation</vt:lpstr>
    </vt:vector>
  </TitlesOfParts>
  <Company>Fachhochschule Salzburg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Stumtner Nina</dc:creator>
  <cp:lastModifiedBy>Lenka Hozzová</cp:lastModifiedBy>
  <cp:revision>34</cp:revision>
  <dcterms:created xsi:type="dcterms:W3CDTF">2013-02-12T16:09:26Z</dcterms:created>
  <dcterms:modified xsi:type="dcterms:W3CDTF">2016-05-23T10:00:21Z</dcterms:modified>
</cp:coreProperties>
</file>