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20"/>
  </p:notesMasterIdLst>
  <p:handoutMasterIdLst>
    <p:handoutMasterId r:id="rId21"/>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7" r:id="rId18"/>
    <p:sldId id="274" r:id="rId19"/>
  </p:sldIdLst>
  <p:sldSz cx="9144000" cy="6858000" type="screen4x3"/>
  <p:notesSz cx="6858000" cy="9144000"/>
  <p:embeddedFontLst>
    <p:embeddedFont>
      <p:font typeface="PMingLiU" panose="02020500000000000000" pitchFamily="18" charset="-120"/>
      <p:regular r:id="rId22"/>
    </p:embeddedFont>
    <p:embeddedFont>
      <p:font typeface="Sylfaen" panose="010A0502050306030303" pitchFamily="18" charset="0"/>
      <p:regular r:id="rId23"/>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FFFF"/>
    <a:srgbClr val="6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864" y="6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55632-BF34-42C7-9993-10537F1ECA52}" type="datetimeFigureOut">
              <a:rPr lang="de-DE" smtClean="0"/>
              <a:pPr/>
              <a:t>24.05.2016</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152066-4AB3-418F-8ED6-956DCD09AE66}" type="slidenum">
              <a:rPr lang="de-AT" smtClean="0"/>
              <a:pPr/>
              <a:t>‹#›</a:t>
            </a:fld>
            <a:endParaRPr lang="de-AT"/>
          </a:p>
        </p:txBody>
      </p:sp>
    </p:spTree>
    <p:extLst>
      <p:ext uri="{BB962C8B-B14F-4D97-AF65-F5344CB8AC3E}">
        <p14:creationId xmlns:p14="http://schemas.microsoft.com/office/powerpoint/2010/main" val="1359888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2291E8-A3B2-4AA3-8F9C-F18D953B7603}" type="slidenum">
              <a:rPr lang="de-DE"/>
              <a:pPr/>
              <a:t>‹#›</a:t>
            </a:fld>
            <a:endParaRPr lang="de-DE"/>
          </a:p>
        </p:txBody>
      </p:sp>
    </p:spTree>
    <p:extLst>
      <p:ext uri="{BB962C8B-B14F-4D97-AF65-F5344CB8AC3E}">
        <p14:creationId xmlns:p14="http://schemas.microsoft.com/office/powerpoint/2010/main" val="1147569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24"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24"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24"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24"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BA92C39-8BC7-4D6C-B471-84BC1A349728}" type="slidenum">
              <a:rPr lang="de-DE"/>
              <a:pPr/>
              <a:t>‹#›</a:t>
            </a:fld>
            <a:endParaRPr lang="de-DE">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1500174"/>
            <a:ext cx="7772400" cy="471490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B272FDD-24A7-4272-8E9E-74C655B8E2A5}" type="slidenum">
              <a:rPr lang="de-DE"/>
              <a:pPr/>
              <a:t>‹#›</a:t>
            </a:fld>
            <a:endParaRPr lang="de-DE">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476380"/>
            <a:ext cx="1943100" cy="4738702"/>
          </a:xfrm>
        </p:spPr>
        <p:txBody>
          <a:bodyPr vert="eaVert"/>
          <a:lstStyle/>
          <a:p>
            <a:r>
              <a:rPr lang="de-DE"/>
              <a:t>Titelmasterformat durch Klicken bearbeiten</a:t>
            </a:r>
            <a:endParaRPr lang="de-AT" dirty="0"/>
          </a:p>
        </p:txBody>
      </p:sp>
      <p:sp>
        <p:nvSpPr>
          <p:cNvPr id="3" name="Vertikaler Textplatzhalter 2"/>
          <p:cNvSpPr>
            <a:spLocks noGrp="1"/>
          </p:cNvSpPr>
          <p:nvPr>
            <p:ph type="body" orient="vert" idx="1"/>
          </p:nvPr>
        </p:nvSpPr>
        <p:spPr>
          <a:xfrm>
            <a:off x="685800" y="1476380"/>
            <a:ext cx="5676900" cy="473870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8C824E1-601A-462A-AF19-1D2622A19A70}" type="slidenum">
              <a:rPr lang="de-DE"/>
              <a:pPr/>
              <a:t>‹#›</a:t>
            </a:fld>
            <a:endParaRPr lang="de-DE">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F2FFE50-300C-43BC-87AA-BB9A66A05B56}" type="slidenum">
              <a:rPr lang="de-DE"/>
              <a:pPr/>
              <a:t>‹#›</a:t>
            </a:fld>
            <a:endParaRPr lang="de-DE">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714741"/>
            <a:ext cx="7772400" cy="20002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21455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1392456-3859-4301-9A06-B395F484B319}" type="slidenum">
              <a:rPr lang="de-DE"/>
              <a:pPr/>
              <a:t>‹#›</a:t>
            </a:fld>
            <a:endParaRPr lang="de-DE">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7967BE6D-6C14-4ADF-9DD2-3DAB3CB525FD}" type="slidenum">
              <a:rPr lang="de-DE"/>
              <a:pPr/>
              <a:t>‹#›</a:t>
            </a:fld>
            <a:endParaRPr lang="de-DE">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428736"/>
            <a:ext cx="4040188" cy="746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285991"/>
            <a:ext cx="4040188"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428736"/>
            <a:ext cx="4041775" cy="74613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285991"/>
            <a:ext cx="4041775" cy="38401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6746ED18-9F19-45B6-99BE-FF7B0FF24728}" type="slidenum">
              <a:rPr lang="de-DE"/>
              <a:pPr/>
              <a:t>‹#›</a:t>
            </a:fld>
            <a:endParaRPr lang="de-DE">
              <a:solidFill>
                <a:schemeClr val="tx1"/>
              </a:solidFill>
            </a:endParaRPr>
          </a:p>
        </p:txBody>
      </p:sp>
      <p:sp>
        <p:nvSpPr>
          <p:cNvPr id="10" name="Titel 1"/>
          <p:cNvSpPr>
            <a:spLocks noGrp="1"/>
          </p:cNvSpPr>
          <p:nvPr>
            <p:ph type="title"/>
          </p:nvPr>
        </p:nvSpPr>
        <p:spPr>
          <a:xfrm>
            <a:off x="685800" y="228600"/>
            <a:ext cx="4267200" cy="762000"/>
          </a:xfrm>
        </p:spPr>
        <p:txBody>
          <a:bodyPr/>
          <a:lstStyle/>
          <a:p>
            <a:r>
              <a:rPr lang="de-DE"/>
              <a:t>Titelmasterformat durch Klicken bearbeiten</a:t>
            </a:r>
            <a:endParaRPr lang="de-A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dirty="0"/>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8DB38FEE-CBF9-453D-A54B-9C8A6133C25E}" type="slidenum">
              <a:rPr lang="de-DE"/>
              <a:pPr/>
              <a:t>‹#›</a:t>
            </a:fld>
            <a:endParaRPr lang="de-DE">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06EA6201-6C0A-45C0-A20A-D4D777C995B7}" type="slidenum">
              <a:rPr lang="de-DE"/>
              <a:pPr/>
              <a:t>‹#›</a:t>
            </a:fld>
            <a:endParaRPr lang="de-DE">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0034" y="1500174"/>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1500174"/>
            <a:ext cx="5111750" cy="46259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Textplatzhalter 3"/>
          <p:cNvSpPr>
            <a:spLocks noGrp="1"/>
          </p:cNvSpPr>
          <p:nvPr>
            <p:ph type="body" sz="half" idx="2"/>
          </p:nvPr>
        </p:nvSpPr>
        <p:spPr>
          <a:xfrm>
            <a:off x="500034" y="2786058"/>
            <a:ext cx="3000396" cy="3340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D8B1E1C2-E546-492B-8821-8AD9A253B40C}" type="slidenum">
              <a:rPr lang="de-DE"/>
              <a:pPr/>
              <a:t>‹#›</a:t>
            </a:fld>
            <a:endParaRPr lang="de-DE">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1500173"/>
            <a:ext cx="5486400" cy="3227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9768F788-D136-4C63-A341-553C0FC0B54A}" type="slidenum">
              <a:rPr lang="de-DE"/>
              <a:pPr/>
              <a:t>‹#›</a:t>
            </a:fld>
            <a:endParaRPr lang="de-DE">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426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Mastertitelformat </a:t>
            </a:r>
            <a:br>
              <a:rPr lang="de-DE" dirty="0"/>
            </a:br>
            <a:r>
              <a:rPr lang="de-DE" dirty="0"/>
              <a:t>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8" name="Rectangle 4"/>
          <p:cNvSpPr>
            <a:spLocks noGrp="1" noChangeAspect="1" noChangeArrowheads="1"/>
          </p:cNvSpPr>
          <p:nvPr>
            <p:ph type="dt" sz="half" idx="2"/>
          </p:nvPr>
        </p:nvSpPr>
        <p:spPr bwMode="auto">
          <a:xfrm>
            <a:off x="685800" y="6553200"/>
            <a:ext cx="2266950" cy="18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900"/>
            </a:lvl1pPr>
          </a:lstStyle>
          <a:p>
            <a:endParaRPr lang="de-DE"/>
          </a:p>
        </p:txBody>
      </p:sp>
      <p:sp>
        <p:nvSpPr>
          <p:cNvPr id="1029" name="Rectangle 5"/>
          <p:cNvSpPr>
            <a:spLocks noGrp="1" noChangeAspect="1" noChangeArrowheads="1"/>
          </p:cNvSpPr>
          <p:nvPr>
            <p:ph type="ftr" sz="quarter" idx="3"/>
          </p:nvPr>
        </p:nvSpPr>
        <p:spPr bwMode="auto">
          <a:xfrm>
            <a:off x="3124200" y="6553200"/>
            <a:ext cx="3448050" cy="18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000"/>
            </a:lvl1pPr>
          </a:lstStyle>
          <a:p>
            <a:endParaRPr lang="de-DE"/>
          </a:p>
        </p:txBody>
      </p:sp>
      <p:sp>
        <p:nvSpPr>
          <p:cNvPr id="1030" name="Rectangle 6"/>
          <p:cNvSpPr>
            <a:spLocks noGrp="1" noChangeArrowheads="1"/>
          </p:cNvSpPr>
          <p:nvPr>
            <p:ph type="sldNum" sz="quarter" idx="4"/>
          </p:nvPr>
        </p:nvSpPr>
        <p:spPr bwMode="auto">
          <a:xfrm>
            <a:off x="7010400" y="6629400"/>
            <a:ext cx="9906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fld id="{94CFF933-4CCF-400C-B85E-213ACAFF80D4}"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a:solidFill>
            <a:schemeClr val="bg2"/>
          </a:solidFill>
          <a:latin typeface="+mj-lt"/>
          <a:ea typeface="+mj-ea"/>
          <a:cs typeface="+mj-cs"/>
        </a:defRPr>
      </a:lvl1pPr>
      <a:lvl2pPr algn="l" rtl="0" eaLnBrk="1" fontAlgn="base" hangingPunct="1">
        <a:spcBef>
          <a:spcPct val="0"/>
        </a:spcBef>
        <a:spcAft>
          <a:spcPct val="0"/>
        </a:spcAft>
        <a:defRPr sz="2400">
          <a:solidFill>
            <a:schemeClr val="bg2"/>
          </a:solidFill>
          <a:latin typeface="Arial" charset="0"/>
          <a:ea typeface="ヒラギノ角ゴ Pro W3" pitchFamily="124" charset="-128"/>
        </a:defRPr>
      </a:lvl2pPr>
      <a:lvl3pPr algn="l" rtl="0" eaLnBrk="1" fontAlgn="base" hangingPunct="1">
        <a:spcBef>
          <a:spcPct val="0"/>
        </a:spcBef>
        <a:spcAft>
          <a:spcPct val="0"/>
        </a:spcAft>
        <a:defRPr sz="2400">
          <a:solidFill>
            <a:schemeClr val="bg2"/>
          </a:solidFill>
          <a:latin typeface="Arial" charset="0"/>
          <a:ea typeface="ヒラギノ角ゴ Pro W3" pitchFamily="124" charset="-128"/>
        </a:defRPr>
      </a:lvl3pPr>
      <a:lvl4pPr algn="l" rtl="0" eaLnBrk="1" fontAlgn="base" hangingPunct="1">
        <a:spcBef>
          <a:spcPct val="0"/>
        </a:spcBef>
        <a:spcAft>
          <a:spcPct val="0"/>
        </a:spcAft>
        <a:defRPr sz="2400">
          <a:solidFill>
            <a:schemeClr val="bg2"/>
          </a:solidFill>
          <a:latin typeface="Arial" charset="0"/>
          <a:ea typeface="ヒラギノ角ゴ Pro W3" pitchFamily="124" charset="-128"/>
        </a:defRPr>
      </a:lvl4pPr>
      <a:lvl5pPr algn="l" rtl="0" eaLnBrk="1" fontAlgn="base" hangingPunct="1">
        <a:spcBef>
          <a:spcPct val="0"/>
        </a:spcBef>
        <a:spcAft>
          <a:spcPct val="0"/>
        </a:spcAft>
        <a:defRPr sz="2400">
          <a:solidFill>
            <a:schemeClr val="bg2"/>
          </a:solidFill>
          <a:latin typeface="Arial" charset="0"/>
          <a:ea typeface="ヒラギノ角ゴ Pro W3" pitchFamily="124" charset="-128"/>
        </a:defRPr>
      </a:lvl5pPr>
      <a:lvl6pPr marL="457200" algn="l" rtl="0" eaLnBrk="1" fontAlgn="base" hangingPunct="1">
        <a:spcBef>
          <a:spcPct val="0"/>
        </a:spcBef>
        <a:spcAft>
          <a:spcPct val="0"/>
        </a:spcAft>
        <a:defRPr sz="2400">
          <a:solidFill>
            <a:schemeClr val="bg2"/>
          </a:solidFill>
          <a:latin typeface="Arial" charset="0"/>
          <a:ea typeface="ヒラギノ角ゴ Pro W3" pitchFamily="124" charset="-128"/>
        </a:defRPr>
      </a:lvl6pPr>
      <a:lvl7pPr marL="914400" algn="l" rtl="0" eaLnBrk="1" fontAlgn="base" hangingPunct="1">
        <a:spcBef>
          <a:spcPct val="0"/>
        </a:spcBef>
        <a:spcAft>
          <a:spcPct val="0"/>
        </a:spcAft>
        <a:defRPr sz="2400">
          <a:solidFill>
            <a:schemeClr val="bg2"/>
          </a:solidFill>
          <a:latin typeface="Arial" charset="0"/>
          <a:ea typeface="ヒラギノ角ゴ Pro W3" pitchFamily="124" charset="-128"/>
        </a:defRPr>
      </a:lvl7pPr>
      <a:lvl8pPr marL="1371600" algn="l" rtl="0" eaLnBrk="1" fontAlgn="base" hangingPunct="1">
        <a:spcBef>
          <a:spcPct val="0"/>
        </a:spcBef>
        <a:spcAft>
          <a:spcPct val="0"/>
        </a:spcAft>
        <a:defRPr sz="2400">
          <a:solidFill>
            <a:schemeClr val="bg2"/>
          </a:solidFill>
          <a:latin typeface="Arial" charset="0"/>
          <a:ea typeface="ヒラギノ角ゴ Pro W3" pitchFamily="124" charset="-128"/>
        </a:defRPr>
      </a:lvl8pPr>
      <a:lvl9pPr marL="1828800" algn="l" rtl="0" eaLnBrk="1" fontAlgn="base" hangingPunct="1">
        <a:spcBef>
          <a:spcPct val="0"/>
        </a:spcBef>
        <a:spcAft>
          <a:spcPct val="0"/>
        </a:spcAft>
        <a:defRPr sz="2400">
          <a:solidFill>
            <a:schemeClr val="bg2"/>
          </a:solidFill>
          <a:latin typeface="Arial" charset="0"/>
          <a:ea typeface="ヒラギノ角ゴ Pro W3" pitchFamily="124" charset="-128"/>
        </a:defRPr>
      </a:lvl9pPr>
    </p:titleStyle>
    <p:body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1304228"/>
            <a:ext cx="7772400" cy="1470025"/>
          </a:xfrm>
        </p:spPr>
        <p:txBody>
          <a:bodyPr/>
          <a:lstStyle/>
          <a:p>
            <a:pPr algn="ctr"/>
            <a:r>
              <a:rPr lang="en-GB" sz="3200" b="1" dirty="0">
                <a:solidFill>
                  <a:srgbClr val="002060"/>
                </a:solidFill>
              </a:rPr>
              <a:t>Socio-cultural aspects of tourism services in Kazbegi  </a:t>
            </a:r>
            <a:br>
              <a:rPr lang="ka-GE" sz="3200" b="1" dirty="0"/>
            </a:br>
            <a:endParaRPr lang="de-AT" sz="4000" dirty="0">
              <a:solidFill>
                <a:srgbClr val="990033"/>
              </a:solidFill>
            </a:endParaRPr>
          </a:p>
        </p:txBody>
      </p:sp>
      <p:sp>
        <p:nvSpPr>
          <p:cNvPr id="3" name="Untertitel 2"/>
          <p:cNvSpPr>
            <a:spLocks noGrp="1"/>
          </p:cNvSpPr>
          <p:nvPr>
            <p:ph type="subTitle" idx="1"/>
          </p:nvPr>
        </p:nvSpPr>
        <p:spPr>
          <a:xfrm>
            <a:off x="1569960" y="2843312"/>
            <a:ext cx="6400800" cy="1070998"/>
          </a:xfrm>
        </p:spPr>
        <p:txBody>
          <a:bodyPr/>
          <a:lstStyle/>
          <a:p>
            <a:pPr>
              <a:lnSpc>
                <a:spcPct val="150000"/>
              </a:lnSpc>
            </a:pPr>
            <a:r>
              <a:rPr lang="de-AT" sz="2400" b="1" noProof="1">
                <a:solidFill>
                  <a:schemeClr val="tx1"/>
                </a:solidFill>
                <a:latin typeface="+mj-lt"/>
              </a:rPr>
              <a:t>Temur Gugushvili &amp; Gvantsa Salukvadze </a:t>
            </a:r>
          </a:p>
          <a:p>
            <a:pPr>
              <a:lnSpc>
                <a:spcPct val="150000"/>
              </a:lnSpc>
            </a:pPr>
            <a:r>
              <a:rPr lang="de-AT" sz="2400" b="1" noProof="1">
                <a:solidFill>
                  <a:schemeClr val="tx1"/>
                </a:solidFill>
                <a:latin typeface="+mj-lt"/>
              </a:rPr>
              <a:t>Tbilisi State University, Georgia</a:t>
            </a: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Arial" charset="0"/>
              <a:ea typeface="ヒラギノ角ゴ Pro W3" pitchFamily="124" charset="-128"/>
            </a:endParaRPr>
          </a:p>
        </p:txBody>
      </p:sp>
      <p:sp>
        <p:nvSpPr>
          <p:cNvPr id="7" name="Textfeld 6"/>
          <p:cNvSpPr txBox="1"/>
          <p:nvPr/>
        </p:nvSpPr>
        <p:spPr>
          <a:xfrm>
            <a:off x="2411760" y="6450387"/>
            <a:ext cx="3960440" cy="338554"/>
          </a:xfrm>
          <a:prstGeom prst="rect">
            <a:avLst/>
          </a:prstGeom>
          <a:noFill/>
        </p:spPr>
        <p:txBody>
          <a:bodyPr wrap="square" rtlCol="0">
            <a:spAutoFit/>
          </a:bodyPr>
          <a:lstStyle/>
          <a:p>
            <a:r>
              <a:rPr lang="de-AT" sz="1600" b="1" dirty="0">
                <a:solidFill>
                  <a:srgbClr val="990033"/>
                </a:solidFill>
              </a:rPr>
              <a:t>www.tourism-student-conference.com</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972400" y="4293096"/>
            <a:ext cx="7200000" cy="2079567"/>
          </a:xfrm>
          <a:prstGeom prst="rect">
            <a:avLst/>
          </a:prstGeom>
          <a:noFill/>
          <a:ln w="9525">
            <a:noFill/>
            <a:miter lim="800000"/>
            <a:headEnd/>
            <a:tailEnd/>
          </a:ln>
          <a:effectLst/>
        </p:spPr>
      </p:pic>
    </p:spTree>
    <p:extLst>
      <p:ext uri="{BB962C8B-B14F-4D97-AF65-F5344CB8AC3E}">
        <p14:creationId xmlns:p14="http://schemas.microsoft.com/office/powerpoint/2010/main" val="385858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Titel 4"/>
          <p:cNvSpPr>
            <a:spLocks noGrp="1"/>
          </p:cNvSpPr>
          <p:nvPr>
            <p:ph type="title"/>
          </p:nvPr>
        </p:nvSpPr>
        <p:spPr>
          <a:xfrm>
            <a:off x="457200" y="825526"/>
            <a:ext cx="8229600" cy="457200"/>
          </a:xfrm>
        </p:spPr>
        <p:txBody>
          <a:bodyPr/>
          <a:lstStyle/>
          <a:p>
            <a:r>
              <a:rPr lang="de-DE" b="1" dirty="0">
                <a:solidFill>
                  <a:schemeClr val="tx1"/>
                </a:solidFill>
              </a:rPr>
              <a:t>Methodology (Analysis of collected information)</a:t>
            </a:r>
          </a:p>
        </p:txBody>
      </p:sp>
      <p:sp>
        <p:nvSpPr>
          <p:cNvPr id="11" name="Inhaltsplatzhalter 5"/>
          <p:cNvSpPr txBox="1">
            <a:spLocks/>
          </p:cNvSpPr>
          <p:nvPr/>
        </p:nvSpPr>
        <p:spPr bwMode="auto">
          <a:xfrm>
            <a:off x="0" y="1393851"/>
            <a:ext cx="9144000" cy="4517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Font typeface="Arial" pitchFamily="34" charset="0"/>
              <a:buNone/>
            </a:pPr>
            <a:r>
              <a:rPr lang="en-GB" sz="2400" kern="0" dirty="0">
                <a:cs typeface="Times New Roman" pitchFamily="18" charset="0"/>
              </a:rPr>
              <a:t>Qualitative content analysis was applied with using of Computer Assisted Qualitative Data Analysis (CAQDA) - software </a:t>
            </a:r>
            <a:r>
              <a:rPr lang="en-GB" sz="2400" kern="0" dirty="0">
                <a:latin typeface="Times New Roman" pitchFamily="18" charset="0"/>
                <a:cs typeface="Times New Roman" pitchFamily="18" charset="0"/>
              </a:rPr>
              <a:t>MAXQDA</a:t>
            </a:r>
            <a:endParaRPr lang="en-US" sz="2400" kern="0" dirty="0">
              <a:latin typeface="Times New Roman" pitchFamily="18" charset="0"/>
              <a:cs typeface="Times New Roman" pitchFamily="18" charset="0"/>
            </a:endParaRPr>
          </a:p>
          <a:p>
            <a:pPr>
              <a:buFont typeface="Arial" pitchFamily="34" charset="0"/>
              <a:buNone/>
            </a:pPr>
            <a:endParaRPr lang="en-US" sz="1800" kern="0" dirty="0"/>
          </a:p>
          <a:p>
            <a:endParaRPr lang="en-GB" sz="1800" kern="0" dirty="0"/>
          </a:p>
          <a:p>
            <a:endParaRPr lang="en-GB" sz="1800" kern="0" dirty="0"/>
          </a:p>
          <a:p>
            <a:endParaRPr lang="en-US" sz="1800" kern="0" dirty="0"/>
          </a:p>
          <a:p>
            <a:endParaRPr lang="en-US" sz="2400" kern="0" dirty="0"/>
          </a:p>
          <a:p>
            <a:pPr marL="0" indent="0">
              <a:buFont typeface="Arial" pitchFamily="34" charset="0"/>
              <a:buNone/>
            </a:pPr>
            <a:endParaRPr lang="en-US" sz="2400" kern="0" dirty="0"/>
          </a:p>
          <a:p>
            <a:pPr marL="0" indent="0">
              <a:buFont typeface="Arial" pitchFamily="34" charset="0"/>
              <a:buNone/>
            </a:pPr>
            <a:endParaRPr lang="en-US" sz="2400" kern="0" dirty="0"/>
          </a:p>
        </p:txBody>
      </p:sp>
      <p:pic>
        <p:nvPicPr>
          <p:cNvPr id="15" name="Picture 14" descr="MAXQDA Magazia Chamotarebit.png"/>
          <p:cNvPicPr>
            <a:picLocks noChangeAspect="1"/>
          </p:cNvPicPr>
          <p:nvPr/>
        </p:nvPicPr>
        <p:blipFill>
          <a:blip r:embed="rId4" cstate="print"/>
          <a:stretch>
            <a:fillRect/>
          </a:stretch>
        </p:blipFill>
        <p:spPr>
          <a:xfrm>
            <a:off x="946520" y="2602001"/>
            <a:ext cx="7056784" cy="3710268"/>
          </a:xfrm>
          <a:prstGeom prst="rect">
            <a:avLst/>
          </a:prstGeom>
        </p:spPr>
      </p:pic>
    </p:spTree>
    <p:extLst>
      <p:ext uri="{BB962C8B-B14F-4D97-AF65-F5344CB8AC3E}">
        <p14:creationId xmlns:p14="http://schemas.microsoft.com/office/powerpoint/2010/main" val="103914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Titel 4"/>
          <p:cNvSpPr>
            <a:spLocks noGrp="1"/>
          </p:cNvSpPr>
          <p:nvPr>
            <p:ph type="title"/>
          </p:nvPr>
        </p:nvSpPr>
        <p:spPr>
          <a:xfrm>
            <a:off x="381000" y="990600"/>
            <a:ext cx="8229600" cy="457200"/>
          </a:xfrm>
        </p:spPr>
        <p:txBody>
          <a:bodyPr/>
          <a:lstStyle/>
          <a:p>
            <a:r>
              <a:rPr lang="de-DE" b="1" dirty="0">
                <a:solidFill>
                  <a:schemeClr val="tx1"/>
                </a:solidFill>
              </a:rPr>
              <a:t>Methodology (</a:t>
            </a:r>
            <a:r>
              <a:rPr lang="en-US" sz="2400" b="1" dirty="0">
                <a:solidFill>
                  <a:schemeClr val="tx1"/>
                </a:solidFill>
              </a:rPr>
              <a:t>Characteristics presented in MAXQDA</a:t>
            </a:r>
            <a:r>
              <a:rPr lang="de-DE" b="1" dirty="0">
                <a:solidFill>
                  <a:schemeClr val="tx1"/>
                </a:solidFill>
              </a:rPr>
              <a:t>)</a:t>
            </a:r>
          </a:p>
        </p:txBody>
      </p:sp>
      <p:pic>
        <p:nvPicPr>
          <p:cNvPr id="11" name="Picture 10" descr="Untitled.png"/>
          <p:cNvPicPr>
            <a:picLocks noChangeAspect="1"/>
          </p:cNvPicPr>
          <p:nvPr/>
        </p:nvPicPr>
        <p:blipFill>
          <a:blip r:embed="rId4" cstate="print"/>
          <a:srcRect b="4827"/>
          <a:stretch>
            <a:fillRect/>
          </a:stretch>
        </p:blipFill>
        <p:spPr>
          <a:xfrm>
            <a:off x="395536" y="1628799"/>
            <a:ext cx="8352928" cy="4469549"/>
          </a:xfrm>
          <a:prstGeom prst="rect">
            <a:avLst/>
          </a:prstGeom>
        </p:spPr>
      </p:pic>
    </p:spTree>
    <p:extLst>
      <p:ext uri="{BB962C8B-B14F-4D97-AF65-F5344CB8AC3E}">
        <p14:creationId xmlns:p14="http://schemas.microsoft.com/office/powerpoint/2010/main" val="352706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Titel 4"/>
          <p:cNvSpPr>
            <a:spLocks noGrp="1"/>
          </p:cNvSpPr>
          <p:nvPr>
            <p:ph type="title"/>
          </p:nvPr>
        </p:nvSpPr>
        <p:spPr>
          <a:xfrm>
            <a:off x="381000" y="990600"/>
            <a:ext cx="8229600" cy="457200"/>
          </a:xfrm>
        </p:spPr>
        <p:txBody>
          <a:bodyPr/>
          <a:lstStyle/>
          <a:p>
            <a:r>
              <a:rPr lang="de-DE" b="1" dirty="0">
                <a:solidFill>
                  <a:schemeClr val="tx1"/>
                </a:solidFill>
              </a:rPr>
              <a:t>Methodology (MAXApp for collecting data)</a:t>
            </a:r>
          </a:p>
        </p:txBody>
      </p:sp>
      <p:sp>
        <p:nvSpPr>
          <p:cNvPr id="11" name="Inhaltsplatzhalter 5"/>
          <p:cNvSpPr txBox="1">
            <a:spLocks/>
          </p:cNvSpPr>
          <p:nvPr/>
        </p:nvSpPr>
        <p:spPr bwMode="auto">
          <a:xfrm>
            <a:off x="395536" y="1556792"/>
            <a:ext cx="8382000" cy="458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ctr">
              <a:buFont typeface="Arial" pitchFamily="34" charset="0"/>
              <a:buNone/>
            </a:pPr>
            <a:r>
              <a:rPr lang="en-US" sz="2400" kern="0" noProof="1">
                <a:cs typeface="Times New Roman" pitchFamily="18" charset="0"/>
              </a:rPr>
              <a:t>MAXApp</a:t>
            </a:r>
            <a:r>
              <a:rPr lang="en-US" sz="2400" kern="0" dirty="0">
                <a:cs typeface="Times New Roman" pitchFamily="18" charset="0"/>
              </a:rPr>
              <a:t> is application for collecting various type of information</a:t>
            </a:r>
            <a:endParaRPr lang="en-US" sz="2400" kern="0" dirty="0"/>
          </a:p>
          <a:p>
            <a:endParaRPr lang="en-GB" sz="2200" kern="0" dirty="0"/>
          </a:p>
          <a:p>
            <a:endParaRPr lang="en-GB" sz="2200" kern="0" dirty="0"/>
          </a:p>
          <a:p>
            <a:endParaRPr lang="en-US" sz="2200" kern="0" dirty="0"/>
          </a:p>
          <a:p>
            <a:endParaRPr lang="en-US" kern="0" dirty="0"/>
          </a:p>
          <a:p>
            <a:pPr marL="0" indent="0">
              <a:buFont typeface="Arial" pitchFamily="34" charset="0"/>
              <a:buNone/>
            </a:pPr>
            <a:endParaRPr lang="en-US" kern="0" dirty="0"/>
          </a:p>
          <a:p>
            <a:pPr marL="0" indent="0">
              <a:buFont typeface="Arial" pitchFamily="34" charset="0"/>
              <a:buNone/>
            </a:pPr>
            <a:endParaRPr lang="en-US" kern="0" dirty="0"/>
          </a:p>
        </p:txBody>
      </p:sp>
      <p:pic>
        <p:nvPicPr>
          <p:cNvPr id="12" name="Picture 11" descr="Beitragsbild.Tourismusprojekt-1-300x300.png"/>
          <p:cNvPicPr>
            <a:picLocks noChangeAspect="1"/>
          </p:cNvPicPr>
          <p:nvPr/>
        </p:nvPicPr>
        <p:blipFill>
          <a:blip r:embed="rId4" cstate="print"/>
          <a:stretch>
            <a:fillRect/>
          </a:stretch>
        </p:blipFill>
        <p:spPr>
          <a:xfrm>
            <a:off x="4860032" y="2348880"/>
            <a:ext cx="3888432" cy="3888432"/>
          </a:xfrm>
          <a:prstGeom prst="rect">
            <a:avLst/>
          </a:prstGeom>
        </p:spPr>
      </p:pic>
      <p:pic>
        <p:nvPicPr>
          <p:cNvPr id="14" name="Picture 13" descr="MAXApp#8.JPG"/>
          <p:cNvPicPr>
            <a:picLocks noChangeAspect="1"/>
          </p:cNvPicPr>
          <p:nvPr/>
        </p:nvPicPr>
        <p:blipFill>
          <a:blip r:embed="rId5" cstate="print"/>
          <a:stretch>
            <a:fillRect/>
          </a:stretch>
        </p:blipFill>
        <p:spPr>
          <a:xfrm>
            <a:off x="467544" y="2420888"/>
            <a:ext cx="3600400" cy="3600400"/>
          </a:xfrm>
          <a:prstGeom prst="rect">
            <a:avLst/>
          </a:prstGeom>
        </p:spPr>
      </p:pic>
    </p:spTree>
    <p:extLst>
      <p:ext uri="{BB962C8B-B14F-4D97-AF65-F5344CB8AC3E}">
        <p14:creationId xmlns:p14="http://schemas.microsoft.com/office/powerpoint/2010/main" val="179678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pPr>
              <a:buFont typeface="Wingdings" panose="05000000000000000000" pitchFamily="2" charset="2"/>
              <a:buChar char="Ø"/>
            </a:pPr>
            <a:endParaRPr lang="en-US" sz="2200" dirty="0"/>
          </a:p>
          <a:p>
            <a:endParaRPr lang="en-US" dirty="0"/>
          </a:p>
          <a:p>
            <a:pPr marL="0" indent="0">
              <a:buNone/>
            </a:pPr>
            <a:endParaRPr lang="en-US" dirty="0"/>
          </a:p>
          <a:p>
            <a:pPr marL="0" indent="0">
              <a:buNone/>
            </a:pPr>
            <a:endParaRPr lang="en-US" dirty="0"/>
          </a:p>
        </p:txBody>
      </p:sp>
      <p:sp>
        <p:nvSpPr>
          <p:cNvPr id="2" name="Rectangle 1"/>
          <p:cNvSpPr/>
          <p:nvPr/>
        </p:nvSpPr>
        <p:spPr>
          <a:xfrm>
            <a:off x="467544" y="1734175"/>
            <a:ext cx="8381696" cy="4524315"/>
          </a:xfrm>
          <a:prstGeom prst="rect">
            <a:avLst/>
          </a:prstGeom>
        </p:spPr>
        <p:txBody>
          <a:bodyPr wrap="square">
            <a:spAutoFit/>
          </a:bodyPr>
          <a:lstStyle/>
          <a:p>
            <a:pPr>
              <a:lnSpc>
                <a:spcPct val="150000"/>
              </a:lnSpc>
            </a:pPr>
            <a:r>
              <a:rPr lang="en-GB" dirty="0">
                <a:solidFill>
                  <a:srgbClr val="990033"/>
                </a:solidFill>
                <a:latin typeface="+mj-lt"/>
                <a:ea typeface="PMingLiU" panose="02020500000000000000" pitchFamily="18" charset="-120"/>
              </a:rPr>
              <a:t>The research has identified three types of travelling strategies:</a:t>
            </a:r>
          </a:p>
          <a:p>
            <a:pPr marL="342900" indent="-342900">
              <a:lnSpc>
                <a:spcPct val="150000"/>
              </a:lnSpc>
              <a:buFont typeface="Arial" panose="020B0604020202020204" pitchFamily="34" charset="0"/>
              <a:buChar char="•"/>
            </a:pPr>
            <a:r>
              <a:rPr lang="en-GB" dirty="0">
                <a:solidFill>
                  <a:srgbClr val="990033"/>
                </a:solidFill>
                <a:latin typeface="+mj-lt"/>
                <a:ea typeface="PMingLiU" panose="02020500000000000000" pitchFamily="18" charset="-120"/>
              </a:rPr>
              <a:t>alone</a:t>
            </a:r>
          </a:p>
          <a:p>
            <a:pPr marL="342900" indent="-342900">
              <a:lnSpc>
                <a:spcPct val="150000"/>
              </a:lnSpc>
              <a:buFont typeface="Arial" panose="020B0604020202020204" pitchFamily="34" charset="0"/>
              <a:buChar char="•"/>
            </a:pPr>
            <a:r>
              <a:rPr lang="en-GB" dirty="0">
                <a:solidFill>
                  <a:srgbClr val="990033"/>
                </a:solidFill>
                <a:latin typeface="+mj-lt"/>
                <a:ea typeface="PMingLiU" panose="02020500000000000000" pitchFamily="18" charset="-120"/>
              </a:rPr>
              <a:t>with friends and/or family. </a:t>
            </a:r>
          </a:p>
          <a:p>
            <a:pPr>
              <a:lnSpc>
                <a:spcPct val="150000"/>
              </a:lnSpc>
            </a:pPr>
            <a:endParaRPr lang="en-GB" dirty="0">
              <a:solidFill>
                <a:srgbClr val="990033"/>
              </a:solidFill>
              <a:latin typeface="+mj-lt"/>
              <a:ea typeface="PMingLiU" panose="02020500000000000000" pitchFamily="18" charset="-120"/>
            </a:endParaRPr>
          </a:p>
          <a:p>
            <a:pPr>
              <a:lnSpc>
                <a:spcPct val="150000"/>
              </a:lnSpc>
            </a:pPr>
            <a:r>
              <a:rPr lang="en-GB" dirty="0">
                <a:solidFill>
                  <a:srgbClr val="990033"/>
                </a:solidFill>
                <a:latin typeface="+mj-lt"/>
                <a:ea typeface="PMingLiU" panose="02020500000000000000" pitchFamily="18" charset="-120"/>
              </a:rPr>
              <a:t>The majority of sampled respondents noted that leisure and relax is one of the main factors which determines their trip to Kazbegi.</a:t>
            </a:r>
            <a:endParaRPr lang="ka-GE" dirty="0">
              <a:solidFill>
                <a:srgbClr val="990033"/>
              </a:solidFill>
              <a:latin typeface="+mj-lt"/>
            </a:endParaRPr>
          </a:p>
        </p:txBody>
      </p:sp>
      <p:sp>
        <p:nvSpPr>
          <p:cNvPr id="3" name="TextBox 2"/>
          <p:cNvSpPr txBox="1"/>
          <p:nvPr/>
        </p:nvSpPr>
        <p:spPr>
          <a:xfrm>
            <a:off x="440475" y="982603"/>
            <a:ext cx="4392488" cy="461665"/>
          </a:xfrm>
          <a:prstGeom prst="rect">
            <a:avLst/>
          </a:prstGeom>
          <a:noFill/>
        </p:spPr>
        <p:txBody>
          <a:bodyPr wrap="square" rtlCol="0">
            <a:spAutoFit/>
          </a:bodyPr>
          <a:lstStyle/>
          <a:p>
            <a:r>
              <a:rPr lang="en-US" b="1" dirty="0">
                <a:latin typeface="+mj-lt"/>
              </a:rPr>
              <a:t>Travelling Strategies</a:t>
            </a:r>
            <a:endParaRPr lang="ka-GE" b="1" dirty="0">
              <a:latin typeface="+mj-lt"/>
            </a:endParaRPr>
          </a:p>
        </p:txBody>
      </p:sp>
    </p:spTree>
    <p:extLst>
      <p:ext uri="{BB962C8B-B14F-4D97-AF65-F5344CB8AC3E}">
        <p14:creationId xmlns:p14="http://schemas.microsoft.com/office/powerpoint/2010/main" val="77982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1560" y="2492896"/>
            <a:ext cx="8375802" cy="3960440"/>
          </a:xfrm>
          <a:prstGeom prst="rect">
            <a:avLst/>
          </a:prstGeom>
          <a:noFill/>
          <a:ln w="9525">
            <a:noFill/>
            <a:miter lim="800000"/>
            <a:headEnd/>
            <a:tailEnd/>
          </a:ln>
        </p:spPr>
      </p:pic>
      <p:sp>
        <p:nvSpPr>
          <p:cNvPr id="11" name="TextBox 10"/>
          <p:cNvSpPr txBox="1"/>
          <p:nvPr/>
        </p:nvSpPr>
        <p:spPr>
          <a:xfrm>
            <a:off x="107504" y="1130814"/>
            <a:ext cx="8879858" cy="1323439"/>
          </a:xfrm>
          <a:prstGeom prst="rect">
            <a:avLst/>
          </a:prstGeom>
          <a:noFill/>
        </p:spPr>
        <p:txBody>
          <a:bodyPr wrap="square" rtlCol="0">
            <a:spAutoFit/>
          </a:bodyPr>
          <a:lstStyle/>
          <a:p>
            <a:pPr algn="just"/>
            <a:r>
              <a:rPr lang="en-GB" sz="2000" dirty="0">
                <a:solidFill>
                  <a:srgbClr val="990033"/>
                </a:solidFill>
                <a:latin typeface="+mj-lt"/>
              </a:rPr>
              <a:t>The results have shown that the majority of sampled visitors are dissatisfied with the delayed and/or low quality services provided by waiters and waitresses. From their point of view the staff is too stressed and rarely nice, also they don’t have English language skills. </a:t>
            </a:r>
            <a:endParaRPr lang="ka-GE" sz="2000" dirty="0">
              <a:solidFill>
                <a:srgbClr val="990033"/>
              </a:solidFill>
              <a:latin typeface="+mj-lt"/>
            </a:endParaRPr>
          </a:p>
        </p:txBody>
      </p:sp>
      <p:sp>
        <p:nvSpPr>
          <p:cNvPr id="12" name="TextBox 11"/>
          <p:cNvSpPr txBox="1"/>
          <p:nvPr/>
        </p:nvSpPr>
        <p:spPr>
          <a:xfrm>
            <a:off x="3149228" y="687310"/>
            <a:ext cx="3589490" cy="461665"/>
          </a:xfrm>
          <a:prstGeom prst="rect">
            <a:avLst/>
          </a:prstGeom>
          <a:noFill/>
        </p:spPr>
        <p:txBody>
          <a:bodyPr wrap="square" rtlCol="0">
            <a:spAutoFit/>
          </a:bodyPr>
          <a:lstStyle/>
          <a:p>
            <a:pPr algn="just"/>
            <a:r>
              <a:rPr lang="en-GB" b="1" dirty="0">
                <a:latin typeface="+mj-lt"/>
              </a:rPr>
              <a:t>Cafes and Restaurants</a:t>
            </a:r>
            <a:endParaRPr lang="ka-GE" dirty="0">
              <a:latin typeface="+mj-lt"/>
            </a:endParaRPr>
          </a:p>
        </p:txBody>
      </p:sp>
    </p:spTree>
    <p:extLst>
      <p:ext uri="{BB962C8B-B14F-4D97-AF65-F5344CB8AC3E}">
        <p14:creationId xmlns:p14="http://schemas.microsoft.com/office/powerpoint/2010/main" val="71574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pic>
        <p:nvPicPr>
          <p:cNvPr id="1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26544" y="1844824"/>
            <a:ext cx="8021920" cy="4518000"/>
          </a:xfrm>
          <a:prstGeom prst="rect">
            <a:avLst/>
          </a:prstGeom>
          <a:noFill/>
          <a:ln w="9525">
            <a:noFill/>
            <a:miter lim="800000"/>
            <a:headEnd/>
            <a:tailEnd/>
          </a:ln>
        </p:spPr>
      </p:pic>
      <p:sp>
        <p:nvSpPr>
          <p:cNvPr id="15" name="TextBox 14"/>
          <p:cNvSpPr txBox="1"/>
          <p:nvPr/>
        </p:nvSpPr>
        <p:spPr>
          <a:xfrm>
            <a:off x="-36512" y="980728"/>
            <a:ext cx="8885752" cy="1323439"/>
          </a:xfrm>
          <a:prstGeom prst="rect">
            <a:avLst/>
          </a:prstGeom>
          <a:noFill/>
        </p:spPr>
        <p:txBody>
          <a:bodyPr wrap="square" rtlCol="0">
            <a:spAutoFit/>
          </a:bodyPr>
          <a:lstStyle/>
          <a:p>
            <a:pPr algn="just"/>
            <a:r>
              <a:rPr lang="en-GB" sz="2000" dirty="0">
                <a:solidFill>
                  <a:srgbClr val="990033"/>
                </a:solidFill>
                <a:latin typeface="+mj-lt"/>
              </a:rPr>
              <a:t>According to the analysis of the narratives, tourists who prefer to stay in hotel in contrast with guesthouse visitors are more focused on offered services and leisure than exploration of wild-nature and local culture.</a:t>
            </a:r>
            <a:endParaRPr lang="ka-GE" sz="2000" dirty="0">
              <a:solidFill>
                <a:srgbClr val="990033"/>
              </a:solidFill>
              <a:latin typeface="+mj-lt"/>
            </a:endParaRPr>
          </a:p>
          <a:p>
            <a:endParaRPr lang="ka-GE" sz="2000" dirty="0">
              <a:solidFill>
                <a:srgbClr val="990033"/>
              </a:solidFill>
              <a:latin typeface="+mj-lt"/>
            </a:endParaRPr>
          </a:p>
        </p:txBody>
      </p:sp>
      <p:sp>
        <p:nvSpPr>
          <p:cNvPr id="10" name="TextBox 9"/>
          <p:cNvSpPr txBox="1"/>
          <p:nvPr/>
        </p:nvSpPr>
        <p:spPr>
          <a:xfrm>
            <a:off x="2051720" y="567176"/>
            <a:ext cx="5100955" cy="461665"/>
          </a:xfrm>
          <a:prstGeom prst="rect">
            <a:avLst/>
          </a:prstGeom>
          <a:noFill/>
        </p:spPr>
        <p:txBody>
          <a:bodyPr wrap="square" rtlCol="0">
            <a:spAutoFit/>
          </a:bodyPr>
          <a:lstStyle/>
          <a:p>
            <a:pPr algn="just"/>
            <a:r>
              <a:rPr lang="en-US" b="1" dirty="0">
                <a:latin typeface="Sylfaen" panose="010A0502050306030303" pitchFamily="18" charset="0"/>
              </a:rPr>
              <a:t>Hotels and Hotel-type establishments</a:t>
            </a:r>
            <a:endParaRPr lang="ka-GE" b="1" dirty="0">
              <a:latin typeface="Sylfaen" panose="010A0502050306030303" pitchFamily="18" charset="0"/>
            </a:endParaRPr>
          </a:p>
        </p:txBody>
      </p:sp>
    </p:spTree>
    <p:extLst>
      <p:ext uri="{BB962C8B-B14F-4D97-AF65-F5344CB8AC3E}">
        <p14:creationId xmlns:p14="http://schemas.microsoft.com/office/powerpoint/2010/main" val="148348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Content Placeholder 5"/>
          <p:cNvSpPr txBox="1">
            <a:spLocks/>
          </p:cNvSpPr>
          <p:nvPr/>
        </p:nvSpPr>
        <p:spPr bwMode="auto">
          <a:xfrm>
            <a:off x="467240" y="1625890"/>
            <a:ext cx="8382000" cy="403187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just">
              <a:buFont typeface="Wingdings" panose="05000000000000000000" pitchFamily="2" charset="2"/>
              <a:buChar char="Ø"/>
            </a:pPr>
            <a:r>
              <a:rPr lang="en-GB" sz="2000" kern="0" dirty="0">
                <a:latin typeface="+mj-lt"/>
              </a:rPr>
              <a:t>The majority of visitors of hotels expressed their satisfaction with regard to smart, polite and friendly staff, high quality of offered services and food, excellent and convenient infrastructure.</a:t>
            </a:r>
            <a:r>
              <a:rPr lang="en-GB" sz="2000" i="1" kern="0" dirty="0">
                <a:latin typeface="+mj-lt"/>
              </a:rPr>
              <a:t> </a:t>
            </a:r>
            <a:r>
              <a:rPr lang="en-GB" sz="2000" kern="0" dirty="0">
                <a:latin typeface="+mj-lt"/>
              </a:rPr>
              <a:t>Some of the respondents noted that the prices are quite high but all of them confirmed that it is worth of what they pay for.</a:t>
            </a:r>
          </a:p>
          <a:p>
            <a:pPr marL="0" indent="0" algn="just">
              <a:buFont typeface="Arial" pitchFamily="34" charset="0"/>
              <a:buNone/>
            </a:pPr>
            <a:endParaRPr lang="en-GB" sz="2000" kern="0" dirty="0">
              <a:latin typeface="+mj-lt"/>
            </a:endParaRPr>
          </a:p>
          <a:p>
            <a:pPr algn="just">
              <a:buFont typeface="Wingdings" panose="05000000000000000000" pitchFamily="2" charset="2"/>
              <a:buChar char="Ø"/>
            </a:pPr>
            <a:r>
              <a:rPr lang="en-GB" sz="2000" kern="0" dirty="0">
                <a:latin typeface="+mj-lt"/>
              </a:rPr>
              <a:t>The minority of the sampled respondents who stayed in guesthouse felt dissatisfied with shared bathroom, cost of breakfast and disturbed privacy. </a:t>
            </a:r>
          </a:p>
          <a:p>
            <a:pPr marL="0" indent="0" algn="just">
              <a:buFont typeface="Arial" pitchFamily="34" charset="0"/>
              <a:buNone/>
            </a:pPr>
            <a:r>
              <a:rPr lang="en-GB" sz="2000" b="1" kern="0" dirty="0">
                <a:latin typeface="+mj-lt"/>
              </a:rPr>
              <a:t>   </a:t>
            </a:r>
            <a:r>
              <a:rPr lang="en-GB" sz="2000" b="1" i="1" kern="0" dirty="0">
                <a:latin typeface="+mj-lt"/>
              </a:rPr>
              <a:t>"I would prefer hotels more than to live in someone’s house. We need more privacy." (Male, Asia, Guesthouse, Age 56).</a:t>
            </a:r>
          </a:p>
          <a:p>
            <a:pPr algn="just">
              <a:buFont typeface="Wingdings" panose="05000000000000000000" pitchFamily="2" charset="2"/>
              <a:buChar char="Ø"/>
            </a:pPr>
            <a:endParaRPr lang="ka-GE" sz="2000" b="1" kern="0" dirty="0">
              <a:latin typeface="+mj-lt"/>
            </a:endParaRPr>
          </a:p>
        </p:txBody>
      </p:sp>
      <p:sp>
        <p:nvSpPr>
          <p:cNvPr id="11" name="TextBox 10"/>
          <p:cNvSpPr txBox="1"/>
          <p:nvPr/>
        </p:nvSpPr>
        <p:spPr>
          <a:xfrm>
            <a:off x="1475656" y="758845"/>
            <a:ext cx="5821035" cy="461665"/>
          </a:xfrm>
          <a:prstGeom prst="rect">
            <a:avLst/>
          </a:prstGeom>
          <a:noFill/>
        </p:spPr>
        <p:txBody>
          <a:bodyPr wrap="square" rtlCol="0">
            <a:spAutoFit/>
          </a:bodyPr>
          <a:lstStyle/>
          <a:p>
            <a:pPr algn="just"/>
            <a:r>
              <a:rPr lang="en-US" b="1" dirty="0">
                <a:latin typeface="+mj-lt"/>
              </a:rPr>
              <a:t>Hotels and Hotel-type establishments</a:t>
            </a:r>
            <a:endParaRPr lang="ka-GE" b="1" dirty="0">
              <a:latin typeface="+mj-lt"/>
            </a:endParaRPr>
          </a:p>
        </p:txBody>
      </p:sp>
    </p:spTree>
    <p:extLst>
      <p:ext uri="{BB962C8B-B14F-4D97-AF65-F5344CB8AC3E}">
        <p14:creationId xmlns:p14="http://schemas.microsoft.com/office/powerpoint/2010/main" val="392220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Content Placeholder 2"/>
          <p:cNvSpPr txBox="1">
            <a:spLocks/>
          </p:cNvSpPr>
          <p:nvPr/>
        </p:nvSpPr>
        <p:spPr bwMode="auto">
          <a:xfrm>
            <a:off x="404647" y="1374649"/>
            <a:ext cx="8382000" cy="45175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lgn="just">
              <a:buFont typeface="Arial" pitchFamily="34" charset="0"/>
              <a:buNone/>
            </a:pPr>
            <a:endParaRPr lang="en-US" sz="2400" kern="0" dirty="0">
              <a:latin typeface="+mj-lt"/>
              <a:cs typeface="Times New Roman" pitchFamily="18" charset="0"/>
            </a:endParaRPr>
          </a:p>
          <a:p>
            <a:pPr marL="0" indent="0" algn="just">
              <a:buFont typeface="Arial" pitchFamily="34" charset="0"/>
              <a:buNone/>
            </a:pPr>
            <a:endParaRPr lang="en-US" sz="2400" kern="0" dirty="0">
              <a:latin typeface="+mj-lt"/>
              <a:cs typeface="Times New Roman" pitchFamily="18" charset="0"/>
            </a:endParaRPr>
          </a:p>
          <a:p>
            <a:pPr marL="0" indent="0" algn="just">
              <a:buFont typeface="Arial" pitchFamily="34" charset="0"/>
              <a:buNone/>
            </a:pPr>
            <a:r>
              <a:rPr lang="en-GB" sz="2400" kern="0" dirty="0">
                <a:latin typeface="+mj-lt"/>
              </a:rPr>
              <a:t>The guesthouses are characterized by informal services, which are not officially published but are distinguished by their unique value (Georgian hospitality). In particular, when being at a guesthouse, a host willingly offers clients his/her help in solving problems like guide hiring, tour planning, horse rental, information about sightseeing, taxi services, excursions, etc. </a:t>
            </a:r>
            <a:endParaRPr lang="en-US" sz="2400" kern="0" dirty="0">
              <a:latin typeface="+mj-lt"/>
            </a:endParaRPr>
          </a:p>
        </p:txBody>
      </p:sp>
      <p:sp>
        <p:nvSpPr>
          <p:cNvPr id="11" name="Title 1"/>
          <p:cNvSpPr>
            <a:spLocks noGrp="1"/>
          </p:cNvSpPr>
          <p:nvPr>
            <p:ph type="title"/>
          </p:nvPr>
        </p:nvSpPr>
        <p:spPr>
          <a:xfrm>
            <a:off x="381000" y="990600"/>
            <a:ext cx="8229600" cy="457200"/>
          </a:xfrm>
        </p:spPr>
        <p:txBody>
          <a:bodyPr/>
          <a:lstStyle/>
          <a:p>
            <a:r>
              <a:rPr lang="en-US" b="1" dirty="0">
                <a:solidFill>
                  <a:schemeClr val="tx1"/>
                </a:solidFill>
              </a:rPr>
              <a:t>Study Findings (</a:t>
            </a:r>
            <a:r>
              <a:rPr lang="en-US" b="1" dirty="0">
                <a:solidFill>
                  <a:schemeClr val="tx1"/>
                </a:solidFill>
                <a:cs typeface="Times New Roman" pitchFamily="18" charset="0"/>
              </a:rPr>
              <a:t>Informal Tourism Services)</a:t>
            </a:r>
            <a:endParaRPr lang="en-US" b="1" dirty="0">
              <a:solidFill>
                <a:schemeClr val="tx1"/>
              </a:solidFill>
            </a:endParaRPr>
          </a:p>
        </p:txBody>
      </p:sp>
    </p:spTree>
    <p:extLst>
      <p:ext uri="{BB962C8B-B14F-4D97-AF65-F5344CB8AC3E}">
        <p14:creationId xmlns:p14="http://schemas.microsoft.com/office/powerpoint/2010/main" val="118064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nhaltsplatzhalter 5"/>
          <p:cNvSpPr>
            <a:spLocks noGrp="1"/>
          </p:cNvSpPr>
          <p:nvPr>
            <p:ph idx="1"/>
          </p:nvPr>
        </p:nvSpPr>
        <p:spPr>
          <a:xfrm>
            <a:off x="0" y="1628800"/>
            <a:ext cx="9144000" cy="4517579"/>
          </a:xfrm>
        </p:spPr>
        <p:txBody>
          <a:bodyPr/>
          <a:lstStyle/>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sp>
        <p:nvSpPr>
          <p:cNvPr id="10" name="TextBox 9"/>
          <p:cNvSpPr txBox="1"/>
          <p:nvPr/>
        </p:nvSpPr>
        <p:spPr>
          <a:xfrm>
            <a:off x="1556521" y="624774"/>
            <a:ext cx="6192688" cy="646331"/>
          </a:xfrm>
          <a:prstGeom prst="rect">
            <a:avLst/>
          </a:prstGeom>
          <a:noFill/>
        </p:spPr>
        <p:txBody>
          <a:bodyPr wrap="square" rtlCol="0">
            <a:spAutoFit/>
          </a:bodyPr>
          <a:lstStyle/>
          <a:p>
            <a:r>
              <a:rPr lang="en-US" sz="3600" b="1" dirty="0">
                <a:solidFill>
                  <a:srgbClr val="41719C"/>
                </a:solidFill>
                <a:latin typeface="+mj-lt"/>
              </a:rPr>
              <a:t>Thank you for your time !!!</a:t>
            </a:r>
            <a:endParaRPr lang="ka-GE" sz="3600" b="1" dirty="0">
              <a:solidFill>
                <a:srgbClr val="41719C"/>
              </a:solidFill>
              <a:latin typeface="+mj-l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571" b="9059"/>
          <a:stretch/>
        </p:blipFill>
        <p:spPr>
          <a:xfrm>
            <a:off x="1898846" y="1417629"/>
            <a:ext cx="5346307" cy="4834343"/>
          </a:xfrm>
          <a:prstGeom prst="rect">
            <a:avLst/>
          </a:prstGeom>
        </p:spPr>
      </p:pic>
    </p:spTree>
    <p:extLst>
      <p:ext uri="{BB962C8B-B14F-4D97-AF65-F5344CB8AC3E}">
        <p14:creationId xmlns:p14="http://schemas.microsoft.com/office/powerpoint/2010/main" val="127187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1154832"/>
            <a:ext cx="6132729" cy="762000"/>
          </a:xfrm>
        </p:spPr>
        <p:txBody>
          <a:bodyPr/>
          <a:lstStyle/>
          <a:p>
            <a:pPr algn="just"/>
            <a:r>
              <a:rPr lang="de-AT" sz="2800" b="1" dirty="0">
                <a:solidFill>
                  <a:srgbClr val="002060"/>
                </a:solidFill>
              </a:rPr>
              <a:t>RESEARCH PROJECT - AMIES II </a:t>
            </a:r>
          </a:p>
        </p:txBody>
      </p:sp>
      <p:sp>
        <p:nvSpPr>
          <p:cNvPr id="5" name="Inhaltsplatzhalter 4"/>
          <p:cNvSpPr>
            <a:spLocks noGrp="1"/>
          </p:cNvSpPr>
          <p:nvPr>
            <p:ph idx="1"/>
          </p:nvPr>
        </p:nvSpPr>
        <p:spPr>
          <a:xfrm>
            <a:off x="688032" y="2564904"/>
            <a:ext cx="7772400" cy="4114800"/>
          </a:xfrm>
        </p:spPr>
        <p:txBody>
          <a:bodyPr/>
          <a:lstStyle/>
          <a:p>
            <a:pPr marL="0" indent="0" algn="just">
              <a:buNone/>
            </a:pPr>
            <a:r>
              <a:rPr lang="en-US" sz="2400" noProof="1">
                <a:latin typeface="+mj-lt"/>
              </a:rPr>
              <a:t>The research project “AMIES II – Scenario development for sustainable land use in the Greater Caucasus, Georgia“ was conducted in the Kazbegi, Georgia between 2013-2015. </a:t>
            </a:r>
          </a:p>
          <a:p>
            <a:pPr marL="0" indent="0" algn="just">
              <a:buNone/>
            </a:pPr>
            <a:endParaRPr lang="en-US" sz="2400" noProof="1">
              <a:latin typeface="+mj-lt"/>
            </a:endParaRPr>
          </a:p>
          <a:p>
            <a:pPr marL="0" indent="0" algn="just">
              <a:buNone/>
            </a:pPr>
            <a:r>
              <a:rPr lang="en-GB" sz="2400" dirty="0">
                <a:latin typeface="+mj-lt"/>
              </a:rPr>
              <a:t>The research was supported by the University of Giessen with cooperation to Tbilisi State University. </a:t>
            </a:r>
            <a:endParaRPr lang="en-US" sz="2400" noProof="1">
              <a:latin typeface="+mj-lt"/>
            </a:endParaRPr>
          </a:p>
          <a:p>
            <a:pPr marL="0" indent="0" algn="just">
              <a:buNone/>
            </a:pPr>
            <a:endParaRPr lang="en-US" sz="2400" noProof="1">
              <a:solidFill>
                <a:schemeClr val="tx1"/>
              </a:solidFill>
              <a:latin typeface="+mj-lt"/>
            </a:endParaRPr>
          </a:p>
          <a:p>
            <a:pPr marL="0" indent="0" algn="just">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49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1052736"/>
            <a:ext cx="6132729" cy="762000"/>
          </a:xfrm>
        </p:spPr>
        <p:txBody>
          <a:bodyPr/>
          <a:lstStyle/>
          <a:p>
            <a:pPr algn="just"/>
            <a:r>
              <a:rPr lang="en-US" sz="2800" b="1" dirty="0">
                <a:solidFill>
                  <a:srgbClr val="002060"/>
                </a:solidFill>
              </a:rPr>
              <a:t>Structure of presentation</a:t>
            </a:r>
          </a:p>
        </p:txBody>
      </p:sp>
      <p:sp>
        <p:nvSpPr>
          <p:cNvPr id="5" name="Inhaltsplatzhalter 4"/>
          <p:cNvSpPr>
            <a:spLocks noGrp="1"/>
          </p:cNvSpPr>
          <p:nvPr>
            <p:ph idx="1"/>
          </p:nvPr>
        </p:nvSpPr>
        <p:spPr>
          <a:xfrm>
            <a:off x="685800" y="1905946"/>
            <a:ext cx="7772400" cy="4114800"/>
          </a:xfrm>
        </p:spPr>
        <p:txBody>
          <a:bodyPr/>
          <a:lstStyle/>
          <a:p>
            <a:pPr algn="just">
              <a:lnSpc>
                <a:spcPct val="150000"/>
              </a:lnSpc>
              <a:buFont typeface="Wingdings" panose="05000000000000000000" pitchFamily="2" charset="2"/>
              <a:buChar char="§"/>
            </a:pPr>
            <a:r>
              <a:rPr lang="en-GB" sz="2400" dirty="0">
                <a:latin typeface="+mj-lt"/>
              </a:rPr>
              <a:t>Methodology</a:t>
            </a:r>
          </a:p>
          <a:p>
            <a:pPr algn="just">
              <a:lnSpc>
                <a:spcPct val="150000"/>
              </a:lnSpc>
              <a:buFont typeface="Wingdings" panose="05000000000000000000" pitchFamily="2" charset="2"/>
              <a:buChar char="§"/>
            </a:pPr>
            <a:r>
              <a:rPr lang="en-GB" sz="2400" dirty="0">
                <a:latin typeface="+mj-lt"/>
              </a:rPr>
              <a:t>Travelling strategies</a:t>
            </a:r>
          </a:p>
          <a:p>
            <a:pPr algn="just">
              <a:lnSpc>
                <a:spcPct val="150000"/>
              </a:lnSpc>
              <a:buFont typeface="Wingdings" panose="05000000000000000000" pitchFamily="2" charset="2"/>
              <a:buChar char="§"/>
            </a:pPr>
            <a:r>
              <a:rPr lang="en-US" sz="2400" dirty="0">
                <a:latin typeface="+mj-lt"/>
              </a:rPr>
              <a:t>Assessment of provided services: the compliance with tourists’ expectations</a:t>
            </a:r>
            <a:endParaRPr lang="ka-GE" sz="2400" dirty="0">
              <a:latin typeface="+mj-lt"/>
            </a:endParaRPr>
          </a:p>
          <a:p>
            <a:pPr algn="just">
              <a:lnSpc>
                <a:spcPct val="150000"/>
              </a:lnSpc>
              <a:buFont typeface="Wingdings" panose="05000000000000000000" pitchFamily="2" charset="2"/>
              <a:buChar char="§"/>
            </a:pPr>
            <a:r>
              <a:rPr lang="en-GB" sz="2400" dirty="0">
                <a:latin typeface="+mj-lt"/>
                <a:cs typeface="Times New Roman" pitchFamily="18" charset="0"/>
              </a:rPr>
              <a:t>Informal and formal tourism services in the hotel and hotel-type establishments</a:t>
            </a:r>
            <a:endParaRPr lang="en-GB" sz="2400" dirty="0">
              <a:latin typeface="+mj-lt"/>
            </a:endParaRPr>
          </a:p>
          <a:p>
            <a:pPr algn="just">
              <a:lnSpc>
                <a:spcPct val="150000"/>
              </a:lnSpc>
              <a:buFont typeface="Wingdings" panose="05000000000000000000" pitchFamily="2" charset="2"/>
              <a:buChar char="§"/>
            </a:pPr>
            <a:endParaRPr lang="ka-GE" sz="2400" dirty="0">
              <a:latin typeface="+mj-lt"/>
            </a:endParaRPr>
          </a:p>
          <a:p>
            <a:pPr algn="just">
              <a:lnSpc>
                <a:spcPct val="150000"/>
              </a:lnSpc>
              <a:buFont typeface="Wingdings" panose="05000000000000000000" pitchFamily="2" charset="2"/>
              <a:buChar char="§"/>
            </a:pPr>
            <a:endParaRPr lang="en-US" sz="2400" noProof="1">
              <a:solidFill>
                <a:schemeClr val="tx1"/>
              </a:solidFill>
              <a:latin typeface="+mj-lt"/>
            </a:endParaRPr>
          </a:p>
          <a:p>
            <a:pPr marL="0" indent="0" algn="just">
              <a:lnSpc>
                <a:spcPct val="150000"/>
              </a:lnSpc>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09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83687" y="332656"/>
            <a:ext cx="6132729" cy="762000"/>
          </a:xfrm>
        </p:spPr>
        <p:txBody>
          <a:bodyPr/>
          <a:lstStyle/>
          <a:p>
            <a:pPr algn="just"/>
            <a:r>
              <a:rPr lang="en-US" sz="2800" b="1" dirty="0">
                <a:solidFill>
                  <a:schemeClr val="accent6"/>
                </a:solidFill>
              </a:rPr>
              <a:t>Methodology (Study areas)</a:t>
            </a:r>
          </a:p>
        </p:txBody>
      </p:sp>
      <p:sp>
        <p:nvSpPr>
          <p:cNvPr id="5" name="Inhaltsplatzhalter 4"/>
          <p:cNvSpPr>
            <a:spLocks noGrp="1"/>
          </p:cNvSpPr>
          <p:nvPr>
            <p:ph idx="1"/>
          </p:nvPr>
        </p:nvSpPr>
        <p:spPr>
          <a:xfrm>
            <a:off x="689429" y="2512437"/>
            <a:ext cx="7772400" cy="4114800"/>
          </a:xfrm>
        </p:spPr>
        <p:txBody>
          <a:bodyPr/>
          <a:lstStyle/>
          <a:p>
            <a:pPr algn="just">
              <a:buFont typeface="Wingdings" panose="05000000000000000000" pitchFamily="2" charset="2"/>
              <a:buChar char="§"/>
            </a:pPr>
            <a:endParaRPr lang="en-GB" sz="2400" b="1" dirty="0">
              <a:latin typeface="+mj-lt"/>
            </a:endParaRPr>
          </a:p>
          <a:p>
            <a:pPr algn="just">
              <a:buFont typeface="Wingdings" panose="05000000000000000000" pitchFamily="2" charset="2"/>
              <a:buChar char="§"/>
            </a:pPr>
            <a:endParaRPr lang="ka-GE" sz="2400" dirty="0">
              <a:latin typeface="+mj-lt"/>
            </a:endParaRPr>
          </a:p>
          <a:p>
            <a:pPr algn="just">
              <a:buFont typeface="Wingdings" panose="05000000000000000000" pitchFamily="2" charset="2"/>
              <a:buChar char="§"/>
            </a:pPr>
            <a:endParaRPr lang="en-US" sz="2400" noProof="1">
              <a:solidFill>
                <a:schemeClr val="tx1"/>
              </a:solidFill>
              <a:latin typeface="+mj-lt"/>
            </a:endParaRPr>
          </a:p>
          <a:p>
            <a:pPr marL="0" indent="0" algn="just">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Mtskheta_Mtianeti_Settements_FINAL.jpg"/>
          <p:cNvPicPr>
            <a:picLocks noChangeAspect="1"/>
          </p:cNvPicPr>
          <p:nvPr/>
        </p:nvPicPr>
        <p:blipFill>
          <a:blip r:embed="rId4" cstate="print"/>
          <a:srcRect l="2222" t="2876" r="2222" b="3642"/>
          <a:stretch>
            <a:fillRect/>
          </a:stretch>
        </p:blipFill>
        <p:spPr>
          <a:xfrm>
            <a:off x="1259632" y="1053583"/>
            <a:ext cx="6918747" cy="5229285"/>
          </a:xfrm>
          <a:prstGeom prst="rect">
            <a:avLst/>
          </a:prstGeom>
        </p:spPr>
      </p:pic>
    </p:spTree>
    <p:extLst>
      <p:ext uri="{BB962C8B-B14F-4D97-AF65-F5344CB8AC3E}">
        <p14:creationId xmlns:p14="http://schemas.microsoft.com/office/powerpoint/2010/main" val="355268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83687" y="332656"/>
            <a:ext cx="6132729" cy="762000"/>
          </a:xfrm>
        </p:spPr>
        <p:txBody>
          <a:bodyPr/>
          <a:lstStyle/>
          <a:p>
            <a:pPr algn="just"/>
            <a:r>
              <a:rPr lang="en-US" sz="2800" b="1" dirty="0">
                <a:solidFill>
                  <a:schemeClr val="accent6"/>
                </a:solidFill>
              </a:rPr>
              <a:t>Study area - Stepantsminda</a:t>
            </a:r>
          </a:p>
        </p:txBody>
      </p:sp>
      <p:sp>
        <p:nvSpPr>
          <p:cNvPr id="5" name="Inhaltsplatzhalter 4"/>
          <p:cNvSpPr>
            <a:spLocks noGrp="1"/>
          </p:cNvSpPr>
          <p:nvPr>
            <p:ph idx="1"/>
          </p:nvPr>
        </p:nvSpPr>
        <p:spPr>
          <a:xfrm>
            <a:off x="689429" y="2512437"/>
            <a:ext cx="7772400" cy="4114800"/>
          </a:xfrm>
        </p:spPr>
        <p:txBody>
          <a:bodyPr/>
          <a:lstStyle/>
          <a:p>
            <a:pPr algn="just">
              <a:buFont typeface="Wingdings" panose="05000000000000000000" pitchFamily="2" charset="2"/>
              <a:buChar char="§"/>
            </a:pPr>
            <a:endParaRPr lang="en-GB" sz="2400" b="1" dirty="0">
              <a:latin typeface="+mj-lt"/>
            </a:endParaRPr>
          </a:p>
          <a:p>
            <a:pPr algn="just">
              <a:buFont typeface="Wingdings" panose="05000000000000000000" pitchFamily="2" charset="2"/>
              <a:buChar char="§"/>
            </a:pPr>
            <a:endParaRPr lang="ka-GE" sz="2400" dirty="0">
              <a:latin typeface="+mj-lt"/>
            </a:endParaRPr>
          </a:p>
          <a:p>
            <a:pPr algn="just">
              <a:buFont typeface="Wingdings" panose="05000000000000000000" pitchFamily="2" charset="2"/>
              <a:buChar char="§"/>
            </a:pPr>
            <a:endParaRPr lang="en-US" sz="2400" noProof="1">
              <a:solidFill>
                <a:schemeClr val="tx1"/>
              </a:solidFill>
              <a:latin typeface="+mj-lt"/>
            </a:endParaRPr>
          </a:p>
          <a:p>
            <a:pPr marL="0" indent="0" algn="just">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68419" y="1134862"/>
            <a:ext cx="8768076" cy="5084762"/>
          </a:xfrm>
          <a:prstGeom prst="rect">
            <a:avLst/>
          </a:prstGeom>
          <a:noFill/>
          <a:ln w="9525">
            <a:noFill/>
            <a:miter lim="800000"/>
            <a:headEnd/>
            <a:tailEnd/>
          </a:ln>
        </p:spPr>
      </p:pic>
      <p:sp>
        <p:nvSpPr>
          <p:cNvPr id="12" name="TextBox 11"/>
          <p:cNvSpPr txBox="1"/>
          <p:nvPr/>
        </p:nvSpPr>
        <p:spPr>
          <a:xfrm>
            <a:off x="336968" y="2281674"/>
            <a:ext cx="5328592" cy="1569660"/>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Stepantsminda</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1,326</a:t>
            </a:r>
          </a:p>
          <a:p>
            <a:r>
              <a:rPr lang="en-US" sz="2400" b="1" noProof="1">
                <a:solidFill>
                  <a:srgbClr val="FFFFFF"/>
                </a:solidFill>
                <a:latin typeface="Sylfaen" panose="010A0502050306030303" pitchFamily="18" charset="0"/>
              </a:rPr>
              <a:t>Coordinates: </a:t>
            </a:r>
            <a:r>
              <a:rPr lang="en-US" sz="2000" noProof="1">
                <a:solidFill>
                  <a:srgbClr val="FFFFFF"/>
                </a:solidFill>
                <a:latin typeface="Sylfaen" panose="010A0502050306030303" pitchFamily="18" charset="0"/>
              </a:rPr>
              <a:t>42°39'36.96"N 44°38'28.11"E</a:t>
            </a:r>
          </a:p>
        </p:txBody>
      </p:sp>
    </p:spTree>
    <p:extLst>
      <p:ext uri="{BB962C8B-B14F-4D97-AF65-F5344CB8AC3E}">
        <p14:creationId xmlns:p14="http://schemas.microsoft.com/office/powerpoint/2010/main" val="72172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83687" y="332656"/>
            <a:ext cx="6132729" cy="762000"/>
          </a:xfrm>
        </p:spPr>
        <p:txBody>
          <a:bodyPr/>
          <a:lstStyle/>
          <a:p>
            <a:pPr algn="just"/>
            <a:r>
              <a:rPr lang="en-US" sz="2800" b="1" dirty="0">
                <a:solidFill>
                  <a:schemeClr val="accent6"/>
                </a:solidFill>
              </a:rPr>
              <a:t>Study area – Village Sno</a:t>
            </a:r>
          </a:p>
        </p:txBody>
      </p:sp>
      <p:sp>
        <p:nvSpPr>
          <p:cNvPr id="5" name="Inhaltsplatzhalter 4"/>
          <p:cNvSpPr>
            <a:spLocks noGrp="1"/>
          </p:cNvSpPr>
          <p:nvPr>
            <p:ph idx="1"/>
          </p:nvPr>
        </p:nvSpPr>
        <p:spPr>
          <a:xfrm>
            <a:off x="689429" y="2512437"/>
            <a:ext cx="7772400" cy="4114800"/>
          </a:xfrm>
        </p:spPr>
        <p:txBody>
          <a:bodyPr/>
          <a:lstStyle/>
          <a:p>
            <a:pPr algn="just">
              <a:buFont typeface="Wingdings" panose="05000000000000000000" pitchFamily="2" charset="2"/>
              <a:buChar char="§"/>
            </a:pPr>
            <a:endParaRPr lang="en-GB" sz="2400" b="1" dirty="0">
              <a:latin typeface="+mj-lt"/>
            </a:endParaRPr>
          </a:p>
          <a:p>
            <a:pPr algn="just">
              <a:buFont typeface="Wingdings" panose="05000000000000000000" pitchFamily="2" charset="2"/>
              <a:buChar char="§"/>
            </a:pPr>
            <a:endParaRPr lang="ka-GE" sz="2400" dirty="0">
              <a:latin typeface="+mj-lt"/>
            </a:endParaRPr>
          </a:p>
          <a:p>
            <a:pPr algn="just">
              <a:buFont typeface="Wingdings" panose="05000000000000000000" pitchFamily="2" charset="2"/>
              <a:buChar char="§"/>
            </a:pPr>
            <a:endParaRPr lang="en-US" sz="2400" noProof="1">
              <a:solidFill>
                <a:schemeClr val="tx1"/>
              </a:solidFill>
              <a:latin typeface="+mj-lt"/>
            </a:endParaRPr>
          </a:p>
          <a:p>
            <a:pPr marL="0" indent="0" algn="just">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76332" y="2281674"/>
            <a:ext cx="5328592" cy="1569660"/>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Stepantsminda</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1,326</a:t>
            </a:r>
          </a:p>
          <a:p>
            <a:r>
              <a:rPr lang="en-US" sz="2400" b="1" noProof="1">
                <a:solidFill>
                  <a:srgbClr val="FFFFFF"/>
                </a:solidFill>
                <a:latin typeface="Sylfaen" panose="010A0502050306030303" pitchFamily="18" charset="0"/>
              </a:rPr>
              <a:t>Coordinates: </a:t>
            </a:r>
            <a:r>
              <a:rPr lang="en-US" sz="2000" noProof="1">
                <a:solidFill>
                  <a:srgbClr val="FFFFFF"/>
                </a:solidFill>
                <a:latin typeface="Sylfaen" panose="010A0502050306030303" pitchFamily="18" charset="0"/>
              </a:rPr>
              <a:t>42°39'36.96"N 44°38'28.11"E</a:t>
            </a:r>
          </a:p>
        </p:txBody>
      </p:sp>
      <p:pic>
        <p:nvPicPr>
          <p:cNvPr id="1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68419" y="1212305"/>
            <a:ext cx="8492058" cy="4938259"/>
          </a:xfrm>
          <a:prstGeom prst="rect">
            <a:avLst/>
          </a:prstGeom>
          <a:noFill/>
          <a:ln w="9525">
            <a:noFill/>
            <a:miter lim="800000"/>
            <a:headEnd/>
            <a:tailEnd/>
          </a:ln>
        </p:spPr>
      </p:pic>
      <p:sp>
        <p:nvSpPr>
          <p:cNvPr id="13" name="TextBox 12"/>
          <p:cNvSpPr txBox="1"/>
          <p:nvPr/>
        </p:nvSpPr>
        <p:spPr>
          <a:xfrm>
            <a:off x="390781" y="2097008"/>
            <a:ext cx="5976664" cy="1938992"/>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Sno</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263</a:t>
            </a:r>
          </a:p>
          <a:p>
            <a:r>
              <a:rPr lang="en-US" sz="2400" b="1" noProof="1">
                <a:solidFill>
                  <a:srgbClr val="FFFFFF"/>
                </a:solidFill>
                <a:latin typeface="Sylfaen" panose="010A0502050306030303" pitchFamily="18" charset="0"/>
              </a:rPr>
              <a:t>Coordinates: </a:t>
            </a:r>
            <a:r>
              <a:rPr lang="en-US" sz="2400" dirty="0">
                <a:solidFill>
                  <a:srgbClr val="FFFFFF"/>
                </a:solidFill>
                <a:latin typeface="Sylfaen" panose="010A0502050306030303" pitchFamily="18" charset="0"/>
              </a:rPr>
              <a:t>42°36'18.98"N 44°38'19.81"E</a:t>
            </a:r>
            <a:endParaRPr lang="en-US" sz="2400" noProof="1">
              <a:solidFill>
                <a:srgbClr val="FFFFFF"/>
              </a:solidFill>
              <a:latin typeface="Sylfaen" panose="010A0502050306030303" pitchFamily="18" charset="0"/>
            </a:endParaRPr>
          </a:p>
          <a:p>
            <a:endParaRPr lang="ka-GE" sz="2400" dirty="0">
              <a:latin typeface="Sylfaen" panose="010A0502050306030303" pitchFamily="18" charset="0"/>
            </a:endParaRPr>
          </a:p>
        </p:txBody>
      </p:sp>
    </p:spTree>
    <p:extLst>
      <p:ext uri="{BB962C8B-B14F-4D97-AF65-F5344CB8AC3E}">
        <p14:creationId xmlns:p14="http://schemas.microsoft.com/office/powerpoint/2010/main" val="429341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83687" y="332656"/>
            <a:ext cx="6132729" cy="762000"/>
          </a:xfrm>
        </p:spPr>
        <p:txBody>
          <a:bodyPr/>
          <a:lstStyle/>
          <a:p>
            <a:pPr algn="just"/>
            <a:r>
              <a:rPr lang="en-US" sz="2800" b="1" dirty="0">
                <a:solidFill>
                  <a:schemeClr val="accent6"/>
                </a:solidFill>
              </a:rPr>
              <a:t>Study area – Village Juta</a:t>
            </a:r>
          </a:p>
        </p:txBody>
      </p:sp>
      <p:sp>
        <p:nvSpPr>
          <p:cNvPr id="5" name="Inhaltsplatzhalter 4"/>
          <p:cNvSpPr>
            <a:spLocks noGrp="1"/>
          </p:cNvSpPr>
          <p:nvPr>
            <p:ph idx="1"/>
          </p:nvPr>
        </p:nvSpPr>
        <p:spPr>
          <a:xfrm>
            <a:off x="689429" y="2512437"/>
            <a:ext cx="7772400" cy="4114800"/>
          </a:xfrm>
        </p:spPr>
        <p:txBody>
          <a:bodyPr/>
          <a:lstStyle/>
          <a:p>
            <a:pPr algn="just">
              <a:buFont typeface="Wingdings" panose="05000000000000000000" pitchFamily="2" charset="2"/>
              <a:buChar char="§"/>
            </a:pPr>
            <a:endParaRPr lang="en-GB" sz="2400" b="1" dirty="0">
              <a:latin typeface="+mj-lt"/>
            </a:endParaRPr>
          </a:p>
          <a:p>
            <a:pPr algn="just">
              <a:buFont typeface="Wingdings" panose="05000000000000000000" pitchFamily="2" charset="2"/>
              <a:buChar char="§"/>
            </a:pPr>
            <a:endParaRPr lang="ka-GE" sz="2400" dirty="0">
              <a:latin typeface="+mj-lt"/>
            </a:endParaRPr>
          </a:p>
          <a:p>
            <a:pPr algn="just">
              <a:buFont typeface="Wingdings" panose="05000000000000000000" pitchFamily="2" charset="2"/>
              <a:buChar char="§"/>
            </a:pPr>
            <a:endParaRPr lang="en-US" sz="2400" noProof="1">
              <a:solidFill>
                <a:schemeClr val="tx1"/>
              </a:solidFill>
              <a:latin typeface="+mj-lt"/>
            </a:endParaRPr>
          </a:p>
          <a:p>
            <a:pPr marL="0" indent="0" algn="just">
              <a:buNone/>
            </a:pPr>
            <a:endParaRPr lang="en-US" sz="2400" noProof="1">
              <a:solidFill>
                <a:schemeClr val="tx1"/>
              </a:solidFill>
              <a:latin typeface="+mj-lt"/>
            </a:endParaRPr>
          </a:p>
        </p:txBody>
      </p:sp>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76332" y="2281674"/>
            <a:ext cx="5328592" cy="1569660"/>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Stepantsminda</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1,326</a:t>
            </a:r>
          </a:p>
          <a:p>
            <a:r>
              <a:rPr lang="en-US" sz="2400" b="1" noProof="1">
                <a:solidFill>
                  <a:srgbClr val="FFFFFF"/>
                </a:solidFill>
                <a:latin typeface="Sylfaen" panose="010A0502050306030303" pitchFamily="18" charset="0"/>
              </a:rPr>
              <a:t>Coordinates: </a:t>
            </a:r>
            <a:r>
              <a:rPr lang="en-US" sz="2000" noProof="1">
                <a:solidFill>
                  <a:srgbClr val="FFFFFF"/>
                </a:solidFill>
                <a:latin typeface="Sylfaen" panose="010A0502050306030303" pitchFamily="18" charset="0"/>
              </a:rPr>
              <a:t>42°39'36.96"N 44°38'28.11"E</a:t>
            </a:r>
          </a:p>
        </p:txBody>
      </p:sp>
      <p:sp>
        <p:nvSpPr>
          <p:cNvPr id="13" name="TextBox 12"/>
          <p:cNvSpPr txBox="1"/>
          <p:nvPr/>
        </p:nvSpPr>
        <p:spPr>
          <a:xfrm>
            <a:off x="827584" y="2097008"/>
            <a:ext cx="5976664" cy="1938992"/>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Sno</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263</a:t>
            </a:r>
          </a:p>
          <a:p>
            <a:r>
              <a:rPr lang="en-US" sz="2400" b="1" noProof="1">
                <a:solidFill>
                  <a:srgbClr val="FFFFFF"/>
                </a:solidFill>
                <a:latin typeface="Sylfaen" panose="010A0502050306030303" pitchFamily="18" charset="0"/>
              </a:rPr>
              <a:t>Coordinates: </a:t>
            </a:r>
            <a:r>
              <a:rPr lang="en-US" sz="2400" dirty="0">
                <a:solidFill>
                  <a:srgbClr val="FFFFFF"/>
                </a:solidFill>
                <a:latin typeface="Sylfaen" panose="010A0502050306030303" pitchFamily="18" charset="0"/>
              </a:rPr>
              <a:t>42°36'18.98"N 44°38'19.81"E</a:t>
            </a:r>
            <a:endParaRPr lang="en-US" sz="2400" noProof="1">
              <a:solidFill>
                <a:srgbClr val="FFFFFF"/>
              </a:solidFill>
              <a:latin typeface="Sylfaen" panose="010A0502050306030303" pitchFamily="18" charset="0"/>
            </a:endParaRPr>
          </a:p>
          <a:p>
            <a:endParaRPr lang="ka-GE" sz="2400" dirty="0">
              <a:latin typeface="Sylfaen" panose="010A0502050306030303" pitchFamily="18" charset="0"/>
            </a:endParaRPr>
          </a:p>
        </p:txBody>
      </p:sp>
      <p:pic>
        <p:nvPicPr>
          <p:cNvPr id="14"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68419" y="1094656"/>
            <a:ext cx="8580821" cy="4992157"/>
          </a:xfrm>
          <a:prstGeom prst="rect">
            <a:avLst/>
          </a:prstGeom>
          <a:noFill/>
          <a:ln w="9525">
            <a:noFill/>
            <a:miter lim="800000"/>
            <a:headEnd/>
            <a:tailEnd/>
          </a:ln>
        </p:spPr>
      </p:pic>
      <p:sp>
        <p:nvSpPr>
          <p:cNvPr id="15" name="TextBox 14"/>
          <p:cNvSpPr txBox="1"/>
          <p:nvPr/>
        </p:nvSpPr>
        <p:spPr>
          <a:xfrm>
            <a:off x="302018" y="1845207"/>
            <a:ext cx="6438990" cy="1938992"/>
          </a:xfrm>
          <a:prstGeom prst="rect">
            <a:avLst/>
          </a:prstGeom>
          <a:noFill/>
        </p:spPr>
        <p:txBody>
          <a:bodyPr wrap="square" rtlCol="0">
            <a:spAutoFit/>
          </a:bodyPr>
          <a:lstStyle/>
          <a:p>
            <a:r>
              <a:rPr lang="en-US" sz="2400" b="1" noProof="1">
                <a:solidFill>
                  <a:srgbClr val="FFFFFF"/>
                </a:solidFill>
                <a:latin typeface="Sylfaen" panose="010A0502050306030303" pitchFamily="18" charset="0"/>
              </a:rPr>
              <a:t>Research area: </a:t>
            </a:r>
            <a:r>
              <a:rPr lang="en-US" sz="2400" noProof="1">
                <a:solidFill>
                  <a:srgbClr val="FFFFFF"/>
                </a:solidFill>
                <a:latin typeface="Sylfaen" panose="010A0502050306030303" pitchFamily="18" charset="0"/>
              </a:rPr>
              <a:t>Juta</a:t>
            </a:r>
          </a:p>
          <a:p>
            <a:r>
              <a:rPr lang="en-US" sz="2400" b="1" noProof="1">
                <a:solidFill>
                  <a:srgbClr val="FFFFFF"/>
                </a:solidFill>
                <a:latin typeface="Sylfaen" panose="010A0502050306030303" pitchFamily="18" charset="0"/>
              </a:rPr>
              <a:t>Region: </a:t>
            </a:r>
            <a:r>
              <a:rPr lang="en-US" sz="2400" noProof="1">
                <a:solidFill>
                  <a:srgbClr val="FFFFFF"/>
                </a:solidFill>
                <a:latin typeface="Sylfaen" panose="010A0502050306030303" pitchFamily="18" charset="0"/>
              </a:rPr>
              <a:t>Mtskheta-Mtianeti</a:t>
            </a:r>
            <a:r>
              <a:rPr lang="en-US" sz="2400" b="1" noProof="1">
                <a:solidFill>
                  <a:srgbClr val="FFFFFF"/>
                </a:solidFill>
                <a:latin typeface="Sylfaen" panose="010A0502050306030303" pitchFamily="18" charset="0"/>
              </a:rPr>
              <a:t> </a:t>
            </a:r>
          </a:p>
          <a:p>
            <a:r>
              <a:rPr lang="en-US" sz="2400" b="1" noProof="1">
                <a:solidFill>
                  <a:srgbClr val="FFFFFF"/>
                </a:solidFill>
                <a:latin typeface="Sylfaen" panose="010A0502050306030303" pitchFamily="18" charset="0"/>
              </a:rPr>
              <a:t>Population (2014): </a:t>
            </a:r>
            <a:r>
              <a:rPr lang="en-US" sz="2400" noProof="1">
                <a:solidFill>
                  <a:srgbClr val="FFFFFF"/>
                </a:solidFill>
                <a:latin typeface="Sylfaen" panose="010A0502050306030303" pitchFamily="18" charset="0"/>
              </a:rPr>
              <a:t>26</a:t>
            </a:r>
          </a:p>
          <a:p>
            <a:r>
              <a:rPr lang="en-US" sz="2400" b="1" noProof="1">
                <a:solidFill>
                  <a:srgbClr val="FFFFFF"/>
                </a:solidFill>
                <a:latin typeface="Sylfaen" panose="010A0502050306030303" pitchFamily="18" charset="0"/>
              </a:rPr>
              <a:t>Coordinates: </a:t>
            </a:r>
            <a:r>
              <a:rPr lang="en-US" sz="2400" dirty="0">
                <a:solidFill>
                  <a:schemeClr val="bg1"/>
                </a:solidFill>
              </a:rPr>
              <a:t>42°34'43.97"N 44°44'47.44"E</a:t>
            </a:r>
            <a:endParaRPr lang="ka-GE" sz="2400" dirty="0">
              <a:solidFill>
                <a:schemeClr val="bg1"/>
              </a:solidFill>
              <a:latin typeface="Sylfaen" panose="010A0502050306030303" pitchFamily="18" charset="0"/>
            </a:endParaRPr>
          </a:p>
          <a:p>
            <a:endParaRPr lang="ka-GE" sz="2400" dirty="0"/>
          </a:p>
        </p:txBody>
      </p:sp>
    </p:spTree>
    <p:extLst>
      <p:ext uri="{BB962C8B-B14F-4D97-AF65-F5344CB8AC3E}">
        <p14:creationId xmlns:p14="http://schemas.microsoft.com/office/powerpoint/2010/main" val="96662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4"/>
          <p:cNvSpPr txBox="1">
            <a:spLocks/>
          </p:cNvSpPr>
          <p:nvPr/>
        </p:nvSpPr>
        <p:spPr bwMode="auto">
          <a:xfrm>
            <a:off x="381000" y="9906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bg2"/>
                </a:solidFill>
                <a:latin typeface="+mj-lt"/>
                <a:ea typeface="+mj-ea"/>
                <a:cs typeface="+mj-cs"/>
              </a:defRPr>
            </a:lvl1pPr>
            <a:lvl2pPr algn="l" rtl="0" eaLnBrk="1" fontAlgn="base" hangingPunct="1">
              <a:spcBef>
                <a:spcPct val="0"/>
              </a:spcBef>
              <a:spcAft>
                <a:spcPct val="0"/>
              </a:spcAft>
              <a:defRPr sz="2400">
                <a:solidFill>
                  <a:schemeClr val="bg2"/>
                </a:solidFill>
                <a:latin typeface="Arial" charset="0"/>
                <a:ea typeface="ヒラギノ角ゴ Pro W3" pitchFamily="124" charset="-128"/>
              </a:defRPr>
            </a:lvl2pPr>
            <a:lvl3pPr algn="l" rtl="0" eaLnBrk="1" fontAlgn="base" hangingPunct="1">
              <a:spcBef>
                <a:spcPct val="0"/>
              </a:spcBef>
              <a:spcAft>
                <a:spcPct val="0"/>
              </a:spcAft>
              <a:defRPr sz="2400">
                <a:solidFill>
                  <a:schemeClr val="bg2"/>
                </a:solidFill>
                <a:latin typeface="Arial" charset="0"/>
                <a:ea typeface="ヒラギノ角ゴ Pro W3" pitchFamily="124" charset="-128"/>
              </a:defRPr>
            </a:lvl3pPr>
            <a:lvl4pPr algn="l" rtl="0" eaLnBrk="1" fontAlgn="base" hangingPunct="1">
              <a:spcBef>
                <a:spcPct val="0"/>
              </a:spcBef>
              <a:spcAft>
                <a:spcPct val="0"/>
              </a:spcAft>
              <a:defRPr sz="2400">
                <a:solidFill>
                  <a:schemeClr val="bg2"/>
                </a:solidFill>
                <a:latin typeface="Arial" charset="0"/>
                <a:ea typeface="ヒラギノ角ゴ Pro W3" pitchFamily="124" charset="-128"/>
              </a:defRPr>
            </a:lvl4pPr>
            <a:lvl5pPr algn="l" rtl="0" eaLnBrk="1" fontAlgn="base" hangingPunct="1">
              <a:spcBef>
                <a:spcPct val="0"/>
              </a:spcBef>
              <a:spcAft>
                <a:spcPct val="0"/>
              </a:spcAft>
              <a:defRPr sz="2400">
                <a:solidFill>
                  <a:schemeClr val="bg2"/>
                </a:solidFill>
                <a:latin typeface="Arial" charset="0"/>
                <a:ea typeface="ヒラギノ角ゴ Pro W3" pitchFamily="124" charset="-128"/>
              </a:defRPr>
            </a:lvl5pPr>
            <a:lvl6pPr marL="457200" algn="l" rtl="0" eaLnBrk="1" fontAlgn="base" hangingPunct="1">
              <a:spcBef>
                <a:spcPct val="0"/>
              </a:spcBef>
              <a:spcAft>
                <a:spcPct val="0"/>
              </a:spcAft>
              <a:defRPr sz="2400">
                <a:solidFill>
                  <a:schemeClr val="bg2"/>
                </a:solidFill>
                <a:latin typeface="Arial" charset="0"/>
                <a:ea typeface="ヒラギノ角ゴ Pro W3" pitchFamily="124" charset="-128"/>
              </a:defRPr>
            </a:lvl6pPr>
            <a:lvl7pPr marL="914400" algn="l" rtl="0" eaLnBrk="1" fontAlgn="base" hangingPunct="1">
              <a:spcBef>
                <a:spcPct val="0"/>
              </a:spcBef>
              <a:spcAft>
                <a:spcPct val="0"/>
              </a:spcAft>
              <a:defRPr sz="2400">
                <a:solidFill>
                  <a:schemeClr val="bg2"/>
                </a:solidFill>
                <a:latin typeface="Arial" charset="0"/>
                <a:ea typeface="ヒラギノ角ゴ Pro W3" pitchFamily="124" charset="-128"/>
              </a:defRPr>
            </a:lvl7pPr>
            <a:lvl8pPr marL="1371600" algn="l" rtl="0" eaLnBrk="1" fontAlgn="base" hangingPunct="1">
              <a:spcBef>
                <a:spcPct val="0"/>
              </a:spcBef>
              <a:spcAft>
                <a:spcPct val="0"/>
              </a:spcAft>
              <a:defRPr sz="2400">
                <a:solidFill>
                  <a:schemeClr val="bg2"/>
                </a:solidFill>
                <a:latin typeface="Arial" charset="0"/>
                <a:ea typeface="ヒラギノ角ゴ Pro W3" pitchFamily="124" charset="-128"/>
              </a:defRPr>
            </a:lvl8pPr>
            <a:lvl9pPr marL="1828800" algn="l" rtl="0" eaLnBrk="1" fontAlgn="base" hangingPunct="1">
              <a:spcBef>
                <a:spcPct val="0"/>
              </a:spcBef>
              <a:spcAft>
                <a:spcPct val="0"/>
              </a:spcAft>
              <a:defRPr sz="2400">
                <a:solidFill>
                  <a:schemeClr val="bg2"/>
                </a:solidFill>
                <a:latin typeface="Arial" charset="0"/>
                <a:ea typeface="ヒラギノ角ゴ Pro W3" pitchFamily="124" charset="-128"/>
              </a:defRPr>
            </a:lvl9pPr>
          </a:lstStyle>
          <a:p>
            <a:r>
              <a:rPr lang="de-DE" b="1" kern="0" dirty="0">
                <a:solidFill>
                  <a:schemeClr val="tx1"/>
                </a:solidFill>
              </a:rPr>
              <a:t>Methodology (</a:t>
            </a:r>
            <a:r>
              <a:rPr lang="en-US" sz="2000" b="1" kern="0" dirty="0">
                <a:solidFill>
                  <a:schemeClr val="tx1"/>
                </a:solidFill>
              </a:rPr>
              <a:t>Target group and Respondents</a:t>
            </a:r>
            <a:r>
              <a:rPr lang="de-DE" b="1" kern="0" dirty="0">
                <a:solidFill>
                  <a:schemeClr val="tx1"/>
                </a:solidFill>
              </a:rPr>
              <a:t>)</a:t>
            </a:r>
          </a:p>
        </p:txBody>
      </p:sp>
      <p:sp>
        <p:nvSpPr>
          <p:cNvPr id="11" name="Inhaltsplatzhalter 5"/>
          <p:cNvSpPr txBox="1">
            <a:spLocks/>
          </p:cNvSpPr>
          <p:nvPr/>
        </p:nvSpPr>
        <p:spPr bwMode="auto">
          <a:xfrm>
            <a:off x="441862" y="1756657"/>
            <a:ext cx="8382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a:solidFill>
                  <a:srgbClr val="990033"/>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bg2"/>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pPr>
            <a:r>
              <a:rPr lang="en-US" sz="2400" b="1" kern="0" dirty="0">
                <a:latin typeface="+mj-lt"/>
                <a:cs typeface="Times New Roman" pitchFamily="18" charset="0"/>
              </a:rPr>
              <a:t>Target group of the study: tourists who stayed in a hotel and/or guesthouse in Kazbegi</a:t>
            </a:r>
          </a:p>
          <a:p>
            <a:pPr>
              <a:lnSpc>
                <a:spcPct val="150000"/>
              </a:lnSpc>
            </a:pPr>
            <a:r>
              <a:rPr lang="en-US" sz="2400" b="1" kern="0" dirty="0">
                <a:latin typeface="+mj-lt"/>
                <a:cs typeface="Times New Roman" pitchFamily="18" charset="0"/>
              </a:rPr>
              <a:t>The selection of respondents: purposive sampling  </a:t>
            </a:r>
          </a:p>
          <a:p>
            <a:pPr>
              <a:lnSpc>
                <a:spcPct val="150000"/>
              </a:lnSpc>
            </a:pPr>
            <a:r>
              <a:rPr lang="en-US" sz="2400" b="1" kern="0" dirty="0">
                <a:latin typeface="+mj-lt"/>
                <a:cs typeface="Times New Roman" pitchFamily="18" charset="0"/>
              </a:rPr>
              <a:t>Characteristic of the respondents </a:t>
            </a:r>
          </a:p>
          <a:p>
            <a:pPr marL="914400" indent="-222250">
              <a:lnSpc>
                <a:spcPct val="150000"/>
              </a:lnSpc>
              <a:buFont typeface="Wingdings" pitchFamily="2" charset="2"/>
              <a:buChar char="q"/>
              <a:tabLst>
                <a:tab pos="914400" algn="l"/>
              </a:tabLst>
            </a:pPr>
            <a:r>
              <a:rPr lang="en-US" sz="1800" b="1" kern="0" dirty="0">
                <a:latin typeface="+mj-lt"/>
              </a:rPr>
              <a:t>Gender </a:t>
            </a:r>
          </a:p>
          <a:p>
            <a:pPr marL="914400" indent="-222250">
              <a:lnSpc>
                <a:spcPct val="150000"/>
              </a:lnSpc>
              <a:buFont typeface="Wingdings" pitchFamily="2" charset="2"/>
              <a:buChar char="q"/>
              <a:tabLst>
                <a:tab pos="914400" algn="l"/>
              </a:tabLst>
            </a:pPr>
            <a:r>
              <a:rPr lang="en-US" sz="1800" b="1" kern="0" dirty="0">
                <a:latin typeface="+mj-lt"/>
              </a:rPr>
              <a:t>Citizenship (Georgian, Asian, European, post-Soviet countries) </a:t>
            </a:r>
          </a:p>
          <a:p>
            <a:pPr marL="914400" indent="-222250">
              <a:lnSpc>
                <a:spcPct val="150000"/>
              </a:lnSpc>
              <a:buFont typeface="Wingdings" pitchFamily="2" charset="2"/>
              <a:buChar char="q"/>
              <a:tabLst>
                <a:tab pos="914400" algn="l"/>
              </a:tabLst>
            </a:pPr>
            <a:r>
              <a:rPr lang="en-US" sz="1800" b="1" kern="0" dirty="0">
                <a:latin typeface="+mj-lt"/>
              </a:rPr>
              <a:t>Type of accommodation (hotels and guesthouses)</a:t>
            </a:r>
          </a:p>
          <a:p>
            <a:pPr marL="914400" indent="-222250">
              <a:lnSpc>
                <a:spcPct val="150000"/>
              </a:lnSpc>
              <a:buFont typeface="Arial" pitchFamily="34" charset="0"/>
              <a:buNone/>
              <a:tabLst>
                <a:tab pos="914400" algn="l"/>
              </a:tabLst>
            </a:pPr>
            <a:endParaRPr lang="en-US" sz="1800" b="1" kern="0" dirty="0">
              <a:latin typeface="+mj-lt"/>
            </a:endParaRPr>
          </a:p>
          <a:p>
            <a:pPr lvl="1">
              <a:lnSpc>
                <a:spcPct val="150000"/>
              </a:lnSpc>
              <a:buFont typeface="Wingdings" pitchFamily="2" charset="2"/>
              <a:buChar char="v"/>
            </a:pPr>
            <a:endParaRPr lang="en-US" sz="1800" b="1" kern="0" dirty="0">
              <a:latin typeface="+mj-lt"/>
              <a:cs typeface="Times New Roman" pitchFamily="18" charset="0"/>
            </a:endParaRPr>
          </a:p>
          <a:p>
            <a:pPr>
              <a:lnSpc>
                <a:spcPct val="150000"/>
              </a:lnSpc>
              <a:buFont typeface="Arial" pitchFamily="34" charset="0"/>
              <a:buNone/>
            </a:pPr>
            <a:endParaRPr lang="en-GB" sz="1800" b="1" kern="0" dirty="0">
              <a:latin typeface="+mj-lt"/>
              <a:cs typeface="Times New Roman" pitchFamily="18" charset="0"/>
            </a:endParaRPr>
          </a:p>
          <a:p>
            <a:pPr>
              <a:lnSpc>
                <a:spcPct val="150000"/>
              </a:lnSpc>
            </a:pPr>
            <a:endParaRPr lang="en-GB" sz="1800" kern="0" dirty="0">
              <a:latin typeface="+mj-lt"/>
            </a:endParaRPr>
          </a:p>
          <a:p>
            <a:pPr>
              <a:lnSpc>
                <a:spcPct val="150000"/>
              </a:lnSpc>
            </a:pPr>
            <a:endParaRPr lang="en-US" sz="1800" kern="0" dirty="0">
              <a:latin typeface="+mj-lt"/>
            </a:endParaRPr>
          </a:p>
          <a:p>
            <a:pPr>
              <a:lnSpc>
                <a:spcPct val="150000"/>
              </a:lnSpc>
            </a:pPr>
            <a:endParaRPr lang="en-US" sz="1800" kern="0" dirty="0">
              <a:latin typeface="+mj-lt"/>
            </a:endParaRPr>
          </a:p>
          <a:p>
            <a:pPr marL="0" indent="0">
              <a:lnSpc>
                <a:spcPct val="150000"/>
              </a:lnSpc>
              <a:buFont typeface="Arial" pitchFamily="34" charset="0"/>
              <a:buNone/>
            </a:pPr>
            <a:endParaRPr lang="en-US" sz="1800" kern="0" dirty="0">
              <a:latin typeface="+mj-lt"/>
            </a:endParaRPr>
          </a:p>
          <a:p>
            <a:pPr marL="0" indent="0">
              <a:lnSpc>
                <a:spcPct val="150000"/>
              </a:lnSpc>
              <a:buFont typeface="Arial" pitchFamily="34" charset="0"/>
              <a:buNone/>
            </a:pPr>
            <a:endParaRPr lang="en-US" sz="1800" kern="0" dirty="0">
              <a:latin typeface="+mj-lt"/>
            </a:endParaRPr>
          </a:p>
        </p:txBody>
      </p:sp>
    </p:spTree>
    <p:extLst>
      <p:ext uri="{BB962C8B-B14F-4D97-AF65-F5344CB8AC3E}">
        <p14:creationId xmlns:p14="http://schemas.microsoft.com/office/powerpoint/2010/main" val="1868516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0" y="6381328"/>
            <a:ext cx="9144000" cy="47667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dirty="0">
              <a:ln>
                <a:noFill/>
              </a:ln>
              <a:solidFill>
                <a:schemeClr val="tx1"/>
              </a:solidFill>
              <a:effectLst/>
              <a:latin typeface="Arial" charset="0"/>
              <a:ea typeface="ヒラギノ角ゴ Pro W3" pitchFamily="124" charset="-128"/>
            </a:endParaRPr>
          </a:p>
        </p:txBody>
      </p:sp>
      <p:sp>
        <p:nvSpPr>
          <p:cNvPr id="7" name="Textfeld 6"/>
          <p:cNvSpPr txBox="1"/>
          <p:nvPr/>
        </p:nvSpPr>
        <p:spPr>
          <a:xfrm>
            <a:off x="3491880" y="6450387"/>
            <a:ext cx="2160240" cy="338554"/>
          </a:xfrm>
          <a:prstGeom prst="rect">
            <a:avLst/>
          </a:prstGeom>
          <a:noFill/>
        </p:spPr>
        <p:txBody>
          <a:bodyPr wrap="square" rtlCol="0">
            <a:spAutoFit/>
          </a:bodyPr>
          <a:lstStyle/>
          <a:p>
            <a:pPr algn="ctr"/>
            <a:r>
              <a:rPr lang="de-AT" sz="1600" b="1" dirty="0">
                <a:solidFill>
                  <a:srgbClr val="990033"/>
                </a:solidFill>
              </a:rPr>
              <a:t>ISCONTOUR 2016</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419" y="191549"/>
            <a:ext cx="1783301" cy="50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8640"/>
            <a:ext cx="1756960" cy="5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el 4"/>
          <p:cNvSpPr>
            <a:spLocks noGrp="1"/>
          </p:cNvSpPr>
          <p:nvPr>
            <p:ph type="title"/>
          </p:nvPr>
        </p:nvSpPr>
        <p:spPr>
          <a:xfrm>
            <a:off x="381000" y="990600"/>
            <a:ext cx="8229600" cy="457200"/>
          </a:xfrm>
        </p:spPr>
        <p:txBody>
          <a:bodyPr/>
          <a:lstStyle/>
          <a:p>
            <a:r>
              <a:rPr lang="de-DE" b="1" dirty="0">
                <a:solidFill>
                  <a:schemeClr val="tx1"/>
                </a:solidFill>
              </a:rPr>
              <a:t>Methodology (</a:t>
            </a:r>
            <a:r>
              <a:rPr lang="en-US" b="1" dirty="0">
                <a:solidFill>
                  <a:schemeClr val="tx1"/>
                </a:solidFill>
              </a:rPr>
              <a:t>In-depth interviews</a:t>
            </a:r>
            <a:r>
              <a:rPr lang="de-DE" b="1" dirty="0">
                <a:solidFill>
                  <a:schemeClr val="tx1"/>
                </a:solidFill>
              </a:rPr>
              <a:t>)</a:t>
            </a:r>
          </a:p>
        </p:txBody>
      </p:sp>
      <p:sp>
        <p:nvSpPr>
          <p:cNvPr id="13" name="Inhaltsplatzhalter 5"/>
          <p:cNvSpPr>
            <a:spLocks noGrp="1"/>
          </p:cNvSpPr>
          <p:nvPr>
            <p:ph idx="1"/>
          </p:nvPr>
        </p:nvSpPr>
        <p:spPr>
          <a:xfrm>
            <a:off x="0" y="1516859"/>
            <a:ext cx="9144000" cy="4517579"/>
          </a:xfrm>
        </p:spPr>
        <p:txBody>
          <a:bodyPr/>
          <a:lstStyle/>
          <a:p>
            <a:pPr algn="ctr">
              <a:buNone/>
            </a:pPr>
            <a:r>
              <a:rPr lang="en-US" sz="2400" dirty="0">
                <a:cs typeface="Times New Roman" pitchFamily="18" charset="0"/>
              </a:rPr>
              <a:t>10 In-depth interviews were conducted </a:t>
            </a:r>
          </a:p>
          <a:p>
            <a:endParaRPr lang="en-US" sz="2400" dirty="0"/>
          </a:p>
          <a:p>
            <a:endParaRPr lang="en-GB" sz="2200" dirty="0"/>
          </a:p>
          <a:p>
            <a:endParaRPr lang="en-GB" sz="2200" dirty="0"/>
          </a:p>
          <a:p>
            <a:endParaRPr lang="en-US" sz="2200" dirty="0"/>
          </a:p>
          <a:p>
            <a:endParaRPr lang="en-US" dirty="0"/>
          </a:p>
          <a:p>
            <a:pPr marL="0" indent="0">
              <a:buNone/>
            </a:pPr>
            <a:endParaRPr lang="en-US" dirty="0"/>
          </a:p>
          <a:p>
            <a:pPr marL="0" indent="0">
              <a:buNone/>
            </a:pPr>
            <a:endParaRPr lang="en-US" dirty="0"/>
          </a:p>
        </p:txBody>
      </p:sp>
      <p:pic>
        <p:nvPicPr>
          <p:cNvPr id="14" name="Picture 13" descr="IMG_8540.JPG"/>
          <p:cNvPicPr>
            <a:picLocks noChangeAspect="1"/>
          </p:cNvPicPr>
          <p:nvPr/>
        </p:nvPicPr>
        <p:blipFill>
          <a:blip r:embed="rId4" cstate="print"/>
          <a:stretch>
            <a:fillRect/>
          </a:stretch>
        </p:blipFill>
        <p:spPr>
          <a:xfrm>
            <a:off x="1367644" y="2065786"/>
            <a:ext cx="6516724" cy="4195529"/>
          </a:xfrm>
          <a:prstGeom prst="rect">
            <a:avLst/>
          </a:prstGeom>
        </p:spPr>
      </p:pic>
    </p:spTree>
    <p:extLst>
      <p:ext uri="{BB962C8B-B14F-4D97-AF65-F5344CB8AC3E}">
        <p14:creationId xmlns:p14="http://schemas.microsoft.com/office/powerpoint/2010/main" val="2413832209"/>
      </p:ext>
    </p:extLst>
  </p:cSld>
  <p:clrMapOvr>
    <a:masterClrMapping/>
  </p:clrMapOvr>
</p:sld>
</file>

<file path=ppt/theme/theme1.xml><?xml version="1.0" encoding="utf-8"?>
<a:theme xmlns:a="http://schemas.openxmlformats.org/drawingml/2006/main" name="blank">
  <a:themeElements>
    <a:clrScheme name="Larissa-Design 1">
      <a:dk1>
        <a:srgbClr val="000000"/>
      </a:dk1>
      <a:lt1>
        <a:srgbClr val="FFFFFF"/>
      </a:lt1>
      <a:dk2>
        <a:srgbClr val="990033"/>
      </a:dk2>
      <a:lt2>
        <a:srgbClr val="808080"/>
      </a:lt2>
      <a:accent1>
        <a:srgbClr val="505050"/>
      </a:accent1>
      <a:accent2>
        <a:srgbClr val="990033"/>
      </a:accent2>
      <a:accent3>
        <a:srgbClr val="FFFFFF"/>
      </a:accent3>
      <a:accent4>
        <a:srgbClr val="000000"/>
      </a:accent4>
      <a:accent5>
        <a:srgbClr val="B3B3B3"/>
      </a:accent5>
      <a:accent6>
        <a:srgbClr val="8A002D"/>
      </a:accent6>
      <a:hlink>
        <a:srgbClr val="990033"/>
      </a:hlink>
      <a:folHlink>
        <a:srgbClr val="505050"/>
      </a:folHlink>
    </a:clrScheme>
    <a:fontScheme name="Larissa-Desig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24" charset="-128"/>
          </a:defRPr>
        </a:defPPr>
      </a:lstStyle>
    </a:lnDef>
  </a:objectDefaults>
  <a:extraClrSchemeLst>
    <a:extraClrScheme>
      <a:clrScheme name="Larissa-Design 1">
        <a:dk1>
          <a:srgbClr val="000000"/>
        </a:dk1>
        <a:lt1>
          <a:srgbClr val="FFFFFF"/>
        </a:lt1>
        <a:dk2>
          <a:srgbClr val="990033"/>
        </a:dk2>
        <a:lt2>
          <a:srgbClr val="808080"/>
        </a:lt2>
        <a:accent1>
          <a:srgbClr val="505050"/>
        </a:accent1>
        <a:accent2>
          <a:srgbClr val="990033"/>
        </a:accent2>
        <a:accent3>
          <a:srgbClr val="FFFFFF"/>
        </a:accent3>
        <a:accent4>
          <a:srgbClr val="000000"/>
        </a:accent4>
        <a:accent5>
          <a:srgbClr val="B3B3B3"/>
        </a:accent5>
        <a:accent6>
          <a:srgbClr val="8A002D"/>
        </a:accent6>
        <a:hlink>
          <a:srgbClr val="990033"/>
        </a:hlink>
        <a:folHlink>
          <a:srgbClr val="5050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116</TotalTime>
  <Words>643</Words>
  <Application>Microsoft Office PowerPoint</Application>
  <PresentationFormat>On-screen Show (4:3)</PresentationFormat>
  <Paragraphs>157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ヒラギノ角ゴ Pro W3</vt:lpstr>
      <vt:lpstr>Times New Roman</vt:lpstr>
      <vt:lpstr>PMingLiU</vt:lpstr>
      <vt:lpstr>Wingdings</vt:lpstr>
      <vt:lpstr>Sylfaen</vt:lpstr>
      <vt:lpstr>Arial</vt:lpstr>
      <vt:lpstr>blank</vt:lpstr>
      <vt:lpstr>Socio-cultural aspects of tourism services in Kazbegi   </vt:lpstr>
      <vt:lpstr>RESEARCH PROJECT - AMIES II </vt:lpstr>
      <vt:lpstr>Structure of presentation</vt:lpstr>
      <vt:lpstr>Methodology (Study areas)</vt:lpstr>
      <vt:lpstr>Study area - Stepantsminda</vt:lpstr>
      <vt:lpstr>Study area – Village Sno</vt:lpstr>
      <vt:lpstr>Study area – Village Juta</vt:lpstr>
      <vt:lpstr>PowerPoint Presentation</vt:lpstr>
      <vt:lpstr>Methodology (In-depth interviews)</vt:lpstr>
      <vt:lpstr>Methodology (Analysis of collected information)</vt:lpstr>
      <vt:lpstr>Methodology (Characteristics presented in MAXQDA)</vt:lpstr>
      <vt:lpstr>Methodology (MAXApp for collecting data)</vt:lpstr>
      <vt:lpstr>PowerPoint Presentation</vt:lpstr>
      <vt:lpstr>PowerPoint Presentation</vt:lpstr>
      <vt:lpstr>PowerPoint Presentation</vt:lpstr>
      <vt:lpstr>PowerPoint Presentation</vt:lpstr>
      <vt:lpstr>Study Findings (Informal Tourism Services)</vt:lpstr>
      <vt:lpstr>PowerPoint Presentation</vt:lpstr>
    </vt:vector>
  </TitlesOfParts>
  <Company>Fachhochschule Salzburg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Stumtner Nina</dc:creator>
  <cp:lastModifiedBy>ITPlus</cp:lastModifiedBy>
  <cp:revision>31</cp:revision>
  <dcterms:created xsi:type="dcterms:W3CDTF">2013-02-12T16:09:26Z</dcterms:created>
  <dcterms:modified xsi:type="dcterms:W3CDTF">2016-05-24T07:44:39Z</dcterms:modified>
</cp:coreProperties>
</file>