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FFFF"/>
    <a:srgbClr val="64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31" autoAdjust="0"/>
    <p:restoredTop sz="90929"/>
  </p:normalViewPr>
  <p:slideViewPr>
    <p:cSldViewPr>
      <p:cViewPr varScale="1">
        <p:scale>
          <a:sx n="62" d="100"/>
          <a:sy n="62" d="100"/>
        </p:scale>
        <p:origin x="90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310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55632-BF34-42C7-9993-10537F1ECA52}" type="datetimeFigureOut">
              <a:rPr lang="de-DE" smtClean="0"/>
              <a:pPr/>
              <a:t>24.05.2016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152066-4AB3-418F-8ED6-956DCD09AE66}" type="slidenum">
              <a:rPr lang="de-AT" smtClean="0"/>
              <a:pPr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59888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F2291E8-A3B2-4AA3-8F9C-F18D953B7603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7569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A92C39-8BC7-4D6C-B471-84BC1A349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500174"/>
            <a:ext cx="7772400" cy="471490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272FDD-24A7-4272-8E9E-74C655B8E2A5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15100" y="1476380"/>
            <a:ext cx="1943100" cy="4738702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5800" y="1476380"/>
            <a:ext cx="5676900" cy="4738702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C824E1-601A-462A-AF19-1D2622A19A70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FFE50-300C-43BC-87AA-BB9A66A05B56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41"/>
            <a:ext cx="7772400" cy="20002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21455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392456-3859-4301-9A06-B395F484B319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7BE6D-6C14-4ADF-9DD2-3DAB3CB525FD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4040188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285991"/>
            <a:ext cx="4040188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428736"/>
            <a:ext cx="4041775" cy="74613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285991"/>
            <a:ext cx="4041775" cy="384017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6ED18-9F19-45B6-99BE-FF7B0FF24728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4267200" cy="762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8FEE-CBF9-453D-A54B-9C8A6133C25E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A6201-6C0A-45C0-A20A-D4D777C995B7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500174"/>
            <a:ext cx="5111750" cy="462598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0034" y="2786058"/>
            <a:ext cx="3000396" cy="33401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1E1C2-E546-492B-8821-8AD9A253B40C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500173"/>
            <a:ext cx="5486400" cy="32274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8F788-D136-4C63-A341-553C0FC0B54A}" type="slidenum">
              <a:rPr lang="de-DE"/>
              <a:pPr/>
              <a:t>‹Nr.›</a:t>
            </a:fld>
            <a:endParaRPr lang="de-DE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426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Mastertitelformat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8" name="Rectangle 4"/>
          <p:cNvSpPr>
            <a:spLocks noGrp="1" noChangeAspect="1" noChangeArrowheads="1"/>
          </p:cNvSpPr>
          <p:nvPr>
            <p:ph type="dt" sz="half" idx="2"/>
          </p:nvPr>
        </p:nvSpPr>
        <p:spPr bwMode="auto">
          <a:xfrm>
            <a:off x="685800" y="6553200"/>
            <a:ext cx="22669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endParaRPr lang="de-DE"/>
          </a:p>
        </p:txBody>
      </p:sp>
      <p:sp>
        <p:nvSpPr>
          <p:cNvPr id="1029" name="Rectangle 5"/>
          <p:cNvSpPr>
            <a:spLocks noGrp="1" noChangeAspect="1" noChangeArrowheads="1"/>
          </p:cNvSpPr>
          <p:nvPr>
            <p:ph type="ftr" sz="quarter" idx="3"/>
          </p:nvPr>
        </p:nvSpPr>
        <p:spPr bwMode="auto">
          <a:xfrm>
            <a:off x="3124200" y="6553200"/>
            <a:ext cx="34480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9400"/>
            <a:ext cx="990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fld id="{94CFF933-4CCF-400C-B85E-213ACAFF80D4}" type="slidenum">
              <a:rPr lang="de-DE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  <a:ea typeface="ヒラギノ角ゴ Pro W3" pitchFamily="124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rgbClr val="990033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1470025"/>
          </a:xfrm>
        </p:spPr>
        <p:txBody>
          <a:bodyPr/>
          <a:lstStyle/>
          <a:p>
            <a:r>
              <a:rPr lang="de-AT" sz="2800" dirty="0" err="1">
                <a:solidFill>
                  <a:srgbClr val="990033"/>
                </a:solidFill>
              </a:rPr>
              <a:t>Copy</a:t>
            </a:r>
            <a:r>
              <a:rPr lang="de-AT" sz="2800" dirty="0">
                <a:solidFill>
                  <a:srgbClr val="990033"/>
                </a:solidFill>
              </a:rPr>
              <a:t> </a:t>
            </a:r>
            <a:r>
              <a:rPr lang="de-AT" sz="2800" dirty="0" err="1">
                <a:solidFill>
                  <a:srgbClr val="990033"/>
                </a:solidFill>
              </a:rPr>
              <a:t>and</a:t>
            </a:r>
            <a:r>
              <a:rPr lang="de-AT" sz="2800" dirty="0">
                <a:solidFill>
                  <a:srgbClr val="990033"/>
                </a:solidFill>
              </a:rPr>
              <a:t> Paste </a:t>
            </a:r>
            <a:r>
              <a:rPr lang="de-AT" sz="2800" dirty="0" err="1">
                <a:solidFill>
                  <a:srgbClr val="990033"/>
                </a:solidFill>
              </a:rPr>
              <a:t>for</a:t>
            </a:r>
            <a:r>
              <a:rPr lang="de-AT" sz="2800" dirty="0">
                <a:solidFill>
                  <a:srgbClr val="990033"/>
                </a:solidFill>
              </a:rPr>
              <a:t> Hotel Mobile Websites? </a:t>
            </a:r>
            <a:br>
              <a:rPr lang="de-AT" sz="2800" dirty="0">
                <a:solidFill>
                  <a:srgbClr val="990033"/>
                </a:solidFill>
              </a:rPr>
            </a:br>
            <a:r>
              <a:rPr lang="de-AT" sz="2800" dirty="0" err="1">
                <a:solidFill>
                  <a:srgbClr val="990033"/>
                </a:solidFill>
              </a:rPr>
              <a:t>Or</a:t>
            </a:r>
            <a:r>
              <a:rPr lang="de-AT" sz="2800" dirty="0">
                <a:solidFill>
                  <a:srgbClr val="990033"/>
                </a:solidFill>
              </a:rPr>
              <a:t>: The Power </a:t>
            </a:r>
            <a:r>
              <a:rPr lang="de-AT" sz="2800" dirty="0" err="1">
                <a:solidFill>
                  <a:srgbClr val="990033"/>
                </a:solidFill>
              </a:rPr>
              <a:t>of</a:t>
            </a:r>
            <a:r>
              <a:rPr lang="de-AT" sz="2800" dirty="0">
                <a:solidFill>
                  <a:srgbClr val="990033"/>
                </a:solidFill>
              </a:rPr>
              <a:t> Screen Sizes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70998"/>
          </a:xfrm>
        </p:spPr>
        <p:txBody>
          <a:bodyPr/>
          <a:lstStyle/>
          <a:p>
            <a:r>
              <a:rPr lang="de-AT" sz="1800" dirty="0">
                <a:solidFill>
                  <a:schemeClr val="tx1"/>
                </a:solidFill>
              </a:rPr>
              <a:t>Melanie Fraiss, FH Salzburg, Austria</a:t>
            </a:r>
          </a:p>
          <a:p>
            <a:r>
              <a:rPr lang="de-AT" sz="1800" dirty="0">
                <a:solidFill>
                  <a:schemeClr val="tx1"/>
                </a:solidFill>
              </a:rPr>
              <a:t>Sofiya Iliycheva, FH Salzburg, </a:t>
            </a:r>
            <a:r>
              <a:rPr lang="de-AT" sz="1800" dirty="0" err="1">
                <a:solidFill>
                  <a:schemeClr val="tx1"/>
                </a:solidFill>
              </a:rPr>
              <a:t>Bulgaria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6450387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>
                <a:solidFill>
                  <a:srgbClr val="990033"/>
                </a:solidFill>
              </a:rPr>
              <a:t>www.tourism-student-conference.com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2400" y="4293096"/>
            <a:ext cx="7200000" cy="2079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58580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Findings</a:t>
            </a:r>
            <a:r>
              <a:rPr lang="de-AT" dirty="0">
                <a:solidFill>
                  <a:schemeClr val="accent6"/>
                </a:solidFill>
              </a:rPr>
              <a:t> on Content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l="15457" r="4491"/>
          <a:stretch/>
        </p:blipFill>
        <p:spPr>
          <a:xfrm>
            <a:off x="467544" y="1700808"/>
            <a:ext cx="3564239" cy="2555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5"/>
          <a:srcRect l="5037" b="5028"/>
          <a:stretch/>
        </p:blipFill>
        <p:spPr>
          <a:xfrm>
            <a:off x="4427984" y="2978554"/>
            <a:ext cx="4164045" cy="24912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feld 10"/>
          <p:cNvSpPr txBox="1"/>
          <p:nvPr/>
        </p:nvSpPr>
        <p:spPr>
          <a:xfrm>
            <a:off x="971600" y="43651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I-Pad </a:t>
            </a:r>
            <a:r>
              <a:rPr lang="de-AT" dirty="0" err="1"/>
              <a:t>users</a:t>
            </a:r>
            <a:endParaRPr lang="de-AT" dirty="0"/>
          </a:p>
        </p:txBody>
      </p:sp>
      <p:sp>
        <p:nvSpPr>
          <p:cNvPr id="12" name="Textfeld 11"/>
          <p:cNvSpPr txBox="1"/>
          <p:nvPr/>
        </p:nvSpPr>
        <p:spPr>
          <a:xfrm>
            <a:off x="5076056" y="557002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/>
              <a:t>I-Phone </a:t>
            </a:r>
            <a:r>
              <a:rPr lang="de-AT" dirty="0" err="1"/>
              <a:t>users</a:t>
            </a:r>
            <a:r>
              <a:rPr lang="de-A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70660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AOI - Text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32" y="2060848"/>
            <a:ext cx="6087568" cy="2696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feld 2"/>
          <p:cNvSpPr txBox="1"/>
          <p:nvPr/>
        </p:nvSpPr>
        <p:spPr>
          <a:xfrm>
            <a:off x="1691680" y="4995681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/>
              <a:t>I-Phone </a:t>
            </a:r>
            <a:r>
              <a:rPr lang="de-AT" sz="2000" dirty="0" err="1"/>
              <a:t>users</a:t>
            </a:r>
            <a:r>
              <a:rPr lang="de-AT" sz="2000" dirty="0"/>
              <a:t> </a:t>
            </a:r>
            <a:r>
              <a:rPr lang="de-AT" sz="2000" dirty="0" err="1"/>
              <a:t>reading</a:t>
            </a:r>
            <a:r>
              <a:rPr lang="de-AT" sz="2000" dirty="0"/>
              <a:t> </a:t>
            </a:r>
            <a:r>
              <a:rPr lang="de-AT" sz="2000" dirty="0" err="1"/>
              <a:t>pattern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063401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AOI - Video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17" y="1573091"/>
            <a:ext cx="5933125" cy="3010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961" y="4891958"/>
            <a:ext cx="5183910" cy="11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9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Attention </a:t>
            </a:r>
            <a:r>
              <a:rPr lang="de-AT" dirty="0" err="1">
                <a:solidFill>
                  <a:schemeClr val="accent6"/>
                </a:solidFill>
              </a:rPr>
              <a:t>Catchment</a:t>
            </a:r>
            <a:r>
              <a:rPr lang="de-AT" dirty="0">
                <a:solidFill>
                  <a:schemeClr val="accent6"/>
                </a:solidFill>
              </a:rPr>
              <a:t> Area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1" y="1595763"/>
            <a:ext cx="4112419" cy="2833378"/>
          </a:xfrm>
          <a:prstGeom prst="rect">
            <a:avLst/>
          </a:prstGeom>
        </p:spPr>
      </p:pic>
      <p:sp>
        <p:nvSpPr>
          <p:cNvPr id="11" name="Inhaltsplatzhalter 4"/>
          <p:cNvSpPr>
            <a:spLocks noGrp="1"/>
          </p:cNvSpPr>
          <p:nvPr>
            <p:ph idx="1"/>
          </p:nvPr>
        </p:nvSpPr>
        <p:spPr>
          <a:xfrm>
            <a:off x="4716016" y="3030076"/>
            <a:ext cx="4254250" cy="2815047"/>
          </a:xfrm>
        </p:spPr>
        <p:txBody>
          <a:bodyPr/>
          <a:lstStyle/>
          <a:p>
            <a:pPr marL="0" indent="0" algn="ctr">
              <a:buNone/>
            </a:pPr>
            <a:r>
              <a:rPr lang="de-AT" sz="1600" b="1" dirty="0">
                <a:solidFill>
                  <a:schemeClr val="tx1"/>
                </a:solidFill>
              </a:rPr>
              <a:t>Eye </a:t>
            </a:r>
            <a:r>
              <a:rPr lang="de-AT" sz="1600" b="1" dirty="0" err="1">
                <a:solidFill>
                  <a:schemeClr val="tx1"/>
                </a:solidFill>
              </a:rPr>
              <a:t>tracking</a:t>
            </a:r>
            <a:r>
              <a:rPr lang="de-AT" sz="1600" b="1" dirty="0">
                <a:solidFill>
                  <a:schemeClr val="tx1"/>
                </a:solidFill>
              </a:rPr>
              <a:t> </a:t>
            </a:r>
            <a:r>
              <a:rPr lang="de-AT" sz="1600" b="1" dirty="0" err="1">
                <a:solidFill>
                  <a:schemeClr val="tx1"/>
                </a:solidFill>
              </a:rPr>
              <a:t>analysis</a:t>
            </a:r>
            <a:endParaRPr lang="de-AT" sz="16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1600" dirty="0"/>
          </a:p>
          <a:p>
            <a:r>
              <a:rPr lang="de-AT" sz="1600" dirty="0">
                <a:solidFill>
                  <a:schemeClr val="tx1"/>
                </a:solidFill>
              </a:rPr>
              <a:t>Tablet </a:t>
            </a:r>
            <a:r>
              <a:rPr lang="de-AT" sz="1600" dirty="0" err="1">
                <a:solidFill>
                  <a:schemeClr val="tx1"/>
                </a:solidFill>
              </a:rPr>
              <a:t>users</a:t>
            </a:r>
            <a:endParaRPr lang="de-AT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sz="1600" dirty="0">
                <a:solidFill>
                  <a:schemeClr val="tx1"/>
                </a:solidFill>
              </a:rPr>
              <a:t>	- </a:t>
            </a:r>
            <a:r>
              <a:rPr lang="de-AT" sz="1600" dirty="0" err="1">
                <a:solidFill>
                  <a:schemeClr val="tx1"/>
                </a:solidFill>
              </a:rPr>
              <a:t>coherent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with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findings</a:t>
            </a:r>
            <a:endParaRPr lang="de-AT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1600" dirty="0"/>
          </a:p>
          <a:p>
            <a:r>
              <a:rPr lang="de-AT" sz="1600" dirty="0">
                <a:solidFill>
                  <a:schemeClr val="tx1"/>
                </a:solidFill>
              </a:rPr>
              <a:t>Phone </a:t>
            </a:r>
            <a:r>
              <a:rPr lang="de-AT" sz="1600" dirty="0" err="1">
                <a:solidFill>
                  <a:schemeClr val="tx1"/>
                </a:solidFill>
              </a:rPr>
              <a:t>users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de-AT" sz="1600" dirty="0">
                <a:solidFill>
                  <a:schemeClr val="tx1"/>
                </a:solidFill>
              </a:rPr>
              <a:t>	- </a:t>
            </a:r>
            <a:r>
              <a:rPr lang="de-AT" sz="1600" dirty="0" err="1">
                <a:solidFill>
                  <a:schemeClr val="tx1"/>
                </a:solidFill>
              </a:rPr>
              <a:t>overall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page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equals</a:t>
            </a:r>
            <a:r>
              <a:rPr lang="de-AT" sz="1600" dirty="0">
                <a:solidFill>
                  <a:schemeClr val="tx1"/>
                </a:solidFill>
              </a:rPr>
              <a:t> </a:t>
            </a:r>
            <a:r>
              <a:rPr lang="de-AT" sz="1600" dirty="0" err="1">
                <a:solidFill>
                  <a:schemeClr val="tx1"/>
                </a:solidFill>
              </a:rPr>
              <a:t>picture</a:t>
            </a:r>
            <a:r>
              <a:rPr lang="de-AT" sz="1600" dirty="0">
                <a:solidFill>
                  <a:schemeClr val="tx1"/>
                </a:solidFill>
              </a:rPr>
              <a:t> block</a:t>
            </a:r>
          </a:p>
        </p:txBody>
      </p:sp>
    </p:spTree>
    <p:extLst>
      <p:ext uri="{BB962C8B-B14F-4D97-AF65-F5344CB8AC3E}">
        <p14:creationId xmlns:p14="http://schemas.microsoft.com/office/powerpoint/2010/main" val="3815874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395536" y="813808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Findings</a:t>
            </a:r>
            <a:r>
              <a:rPr lang="de-AT" dirty="0">
                <a:solidFill>
                  <a:schemeClr val="accent6"/>
                </a:solidFill>
              </a:rPr>
              <a:t> on Usability </a:t>
            </a:r>
          </a:p>
        </p:txBody>
      </p:sp>
      <p:sp>
        <p:nvSpPr>
          <p:cNvPr id="11" name="Titel 3"/>
          <p:cNvSpPr txBox="1">
            <a:spLocks/>
          </p:cNvSpPr>
          <p:nvPr/>
        </p:nvSpPr>
        <p:spPr bwMode="auto">
          <a:xfrm>
            <a:off x="467544" y="2958977"/>
            <a:ext cx="6624736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2"/>
                </a:solidFill>
                <a:latin typeface="Arial" charset="0"/>
                <a:ea typeface="ヒラギノ角ゴ Pro W3" pitchFamily="124" charset="-128"/>
              </a:defRPr>
            </a:lvl9pPr>
          </a:lstStyle>
          <a:p>
            <a:r>
              <a:rPr lang="de-AT" kern="0" dirty="0">
                <a:solidFill>
                  <a:schemeClr val="accent6"/>
                </a:solidFill>
              </a:rPr>
              <a:t>Problems </a:t>
            </a:r>
            <a:r>
              <a:rPr lang="de-AT" kern="0" dirty="0" err="1">
                <a:solidFill>
                  <a:schemeClr val="accent6"/>
                </a:solidFill>
              </a:rPr>
              <a:t>with</a:t>
            </a:r>
            <a:r>
              <a:rPr lang="de-AT" kern="0" dirty="0">
                <a:solidFill>
                  <a:schemeClr val="accent6"/>
                </a:solidFill>
              </a:rPr>
              <a:t> </a:t>
            </a:r>
            <a:r>
              <a:rPr lang="de-AT" kern="0" dirty="0" err="1">
                <a:solidFill>
                  <a:schemeClr val="accent6"/>
                </a:solidFill>
              </a:rPr>
              <a:t>language</a:t>
            </a:r>
            <a:r>
              <a:rPr lang="de-AT" kern="0" dirty="0">
                <a:solidFill>
                  <a:schemeClr val="accent6"/>
                </a:solidFill>
              </a:rPr>
              <a:t> </a:t>
            </a:r>
            <a:r>
              <a:rPr lang="de-AT" kern="0" dirty="0" err="1">
                <a:solidFill>
                  <a:schemeClr val="accent6"/>
                </a:solidFill>
              </a:rPr>
              <a:t>choice</a:t>
            </a:r>
            <a:r>
              <a:rPr lang="de-AT" kern="0" dirty="0">
                <a:solidFill>
                  <a:schemeClr val="accent6"/>
                </a:solidFill>
              </a:rPr>
              <a:t>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6761" y="3826067"/>
            <a:ext cx="3773413" cy="2170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772816"/>
            <a:ext cx="8295864" cy="102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13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Implications</a:t>
            </a:r>
            <a:r>
              <a:rPr lang="de-AT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1772816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Same website appearance - major differences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Phone users are more likely to scroll 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Focus on letter size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 video on mobile phone websites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Effect of confusion is more negative on small screen sizes - impatience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Tablet users focus on important content - phone users focus on unimportant content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Problems with category names </a:t>
            </a: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RWD is not sufficient anymore - content has to be tailored to different devices!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02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Limitations</a:t>
            </a:r>
            <a:r>
              <a:rPr lang="de-AT" dirty="0">
                <a:solidFill>
                  <a:schemeClr val="accent6"/>
                </a:solidFill>
              </a:rPr>
              <a:t> &amp; </a:t>
            </a:r>
            <a:r>
              <a:rPr lang="de-AT" dirty="0" err="1">
                <a:solidFill>
                  <a:schemeClr val="accent6"/>
                </a:solidFill>
              </a:rPr>
              <a:t>further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research</a:t>
            </a:r>
            <a:r>
              <a:rPr lang="de-AT" dirty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49812" y="2182759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Eye-tracking solution - technical issues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Artificial environment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Sample size </a:t>
            </a:r>
          </a:p>
          <a:p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Further research - quantitative </a:t>
            </a:r>
            <a:endParaRPr lang="de-AT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656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Thank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you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very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much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for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your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attention</a:t>
            </a:r>
            <a:r>
              <a:rPr lang="de-AT" dirty="0">
                <a:solidFill>
                  <a:schemeClr val="accent6"/>
                </a:solidFill>
              </a:rPr>
              <a:t>! </a:t>
            </a: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763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Why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researching</a:t>
            </a:r>
            <a:r>
              <a:rPr lang="de-AT" dirty="0">
                <a:solidFill>
                  <a:schemeClr val="accent6"/>
                </a:solidFill>
              </a:rPr>
              <a:t> mobile </a:t>
            </a:r>
            <a:r>
              <a:rPr lang="de-AT" dirty="0" err="1">
                <a:solidFill>
                  <a:schemeClr val="accent6"/>
                </a:solidFill>
              </a:rPr>
              <a:t>devices</a:t>
            </a:r>
            <a:r>
              <a:rPr lang="de-AT" dirty="0">
                <a:solidFill>
                  <a:schemeClr val="accent6"/>
                </a:solidFill>
              </a:rPr>
              <a:t> in </a:t>
            </a:r>
            <a:r>
              <a:rPr lang="de-AT" dirty="0" err="1">
                <a:solidFill>
                  <a:schemeClr val="accent6"/>
                </a:solidFill>
              </a:rPr>
              <a:t>hospitality</a:t>
            </a:r>
            <a:r>
              <a:rPr lang="de-AT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sz="2000" dirty="0">
                <a:solidFill>
                  <a:schemeClr val="tx1"/>
                </a:solidFill>
              </a:rPr>
              <a:t>ICTs </a:t>
            </a:r>
            <a:r>
              <a:rPr lang="de-AT" sz="2000" dirty="0" err="1">
                <a:solidFill>
                  <a:schemeClr val="tx1"/>
                </a:solidFill>
              </a:rPr>
              <a:t>play</a:t>
            </a:r>
            <a:r>
              <a:rPr lang="de-AT" sz="2000" dirty="0">
                <a:solidFill>
                  <a:schemeClr val="tx1"/>
                </a:solidFill>
              </a:rPr>
              <a:t> a </a:t>
            </a:r>
            <a:r>
              <a:rPr lang="de-AT" sz="2000" dirty="0" err="1">
                <a:solidFill>
                  <a:schemeClr val="tx1"/>
                </a:solidFill>
              </a:rPr>
              <a:t>critical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role</a:t>
            </a:r>
            <a:r>
              <a:rPr lang="de-AT" sz="2000" dirty="0">
                <a:solidFill>
                  <a:schemeClr val="tx1"/>
                </a:solidFill>
              </a:rPr>
              <a:t> in </a:t>
            </a:r>
            <a:r>
              <a:rPr lang="de-AT" sz="2000" dirty="0" err="1">
                <a:solidFill>
                  <a:schemeClr val="tx1"/>
                </a:solidFill>
              </a:rPr>
              <a:t>tourism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success</a:t>
            </a:r>
            <a:endParaRPr lang="de-AT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</a:rPr>
              <a:t>Smartphones </a:t>
            </a:r>
            <a:r>
              <a:rPr lang="de-AT" sz="2000" dirty="0" err="1">
                <a:solidFill>
                  <a:schemeClr val="tx1"/>
                </a:solidFill>
              </a:rPr>
              <a:t>as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drivers</a:t>
            </a:r>
            <a:r>
              <a:rPr lang="de-AT" sz="2000" dirty="0">
                <a:solidFill>
                  <a:schemeClr val="tx1"/>
                </a:solidFill>
              </a:rPr>
              <a:t>  </a:t>
            </a:r>
          </a:p>
          <a:p>
            <a:r>
              <a:rPr lang="de-AT" sz="2000" dirty="0">
                <a:solidFill>
                  <a:schemeClr val="tx1"/>
                </a:solidFill>
              </a:rPr>
              <a:t>Extensive </a:t>
            </a:r>
            <a:r>
              <a:rPr lang="de-AT" sz="2000" dirty="0" err="1">
                <a:solidFill>
                  <a:schemeClr val="tx1"/>
                </a:solidFill>
              </a:rPr>
              <a:t>adoption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of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tablets</a:t>
            </a:r>
            <a:endParaRPr lang="de-AT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AT" sz="2000" dirty="0">
              <a:solidFill>
                <a:schemeClr val="tx1"/>
              </a:solidFill>
            </a:endParaRPr>
          </a:p>
          <a:p>
            <a:r>
              <a:rPr lang="de-AT" sz="2000" dirty="0">
                <a:solidFill>
                  <a:schemeClr val="tx1"/>
                </a:solidFill>
              </a:rPr>
              <a:t>Facts </a:t>
            </a:r>
            <a:r>
              <a:rPr lang="de-AT" sz="2000" dirty="0" err="1">
                <a:solidFill>
                  <a:schemeClr val="tx1"/>
                </a:solidFill>
              </a:rPr>
              <a:t>and</a:t>
            </a:r>
            <a:r>
              <a:rPr lang="de-AT" sz="2000" dirty="0">
                <a:solidFill>
                  <a:schemeClr val="tx1"/>
                </a:solidFill>
              </a:rPr>
              <a:t> </a:t>
            </a:r>
            <a:r>
              <a:rPr lang="de-AT" sz="2000" dirty="0" err="1">
                <a:solidFill>
                  <a:schemeClr val="tx1"/>
                </a:solidFill>
              </a:rPr>
              <a:t>figures</a:t>
            </a:r>
            <a:endParaRPr lang="de-AT" sz="2000" dirty="0">
              <a:solidFill>
                <a:schemeClr val="tx1"/>
              </a:solidFill>
            </a:endParaRPr>
          </a:p>
          <a:p>
            <a:pPr lvl="1"/>
            <a:r>
              <a:rPr lang="de-AT" sz="1600" dirty="0"/>
              <a:t>In 2012 </a:t>
            </a:r>
            <a:r>
              <a:rPr lang="de-AT" sz="1600" dirty="0" err="1"/>
              <a:t>more</a:t>
            </a:r>
            <a:r>
              <a:rPr lang="de-AT" sz="1600" dirty="0"/>
              <a:t> </a:t>
            </a:r>
            <a:r>
              <a:rPr lang="de-AT" sz="1600" dirty="0" err="1"/>
              <a:t>than</a:t>
            </a:r>
            <a:r>
              <a:rPr lang="de-AT" sz="1600" dirty="0"/>
              <a:t> 1/6 </a:t>
            </a:r>
            <a:r>
              <a:rPr lang="de-AT" sz="1600" dirty="0" err="1"/>
              <a:t>of</a:t>
            </a:r>
            <a:r>
              <a:rPr lang="de-AT" sz="1600" dirty="0"/>
              <a:t> 300 </a:t>
            </a:r>
            <a:r>
              <a:rPr lang="de-AT" sz="1600" dirty="0" err="1"/>
              <a:t>million</a:t>
            </a:r>
            <a:r>
              <a:rPr lang="de-AT" sz="1600" dirty="0"/>
              <a:t> </a:t>
            </a:r>
            <a:r>
              <a:rPr lang="de-AT" sz="1600" dirty="0" err="1"/>
              <a:t>visits</a:t>
            </a:r>
            <a:r>
              <a:rPr lang="de-AT" sz="1600" dirty="0"/>
              <a:t> </a:t>
            </a:r>
            <a:r>
              <a:rPr lang="de-AT" sz="1600" dirty="0" err="1"/>
              <a:t>of</a:t>
            </a:r>
            <a:r>
              <a:rPr lang="de-AT" sz="1600" dirty="0"/>
              <a:t> on a </a:t>
            </a:r>
            <a:r>
              <a:rPr lang="de-AT" sz="1600" dirty="0" err="1"/>
              <a:t>hotel</a:t>
            </a:r>
            <a:r>
              <a:rPr lang="de-AT" sz="1600" dirty="0"/>
              <a:t> </a:t>
            </a:r>
            <a:r>
              <a:rPr lang="de-AT" sz="1600" dirty="0" err="1"/>
              <a:t>website</a:t>
            </a:r>
            <a:r>
              <a:rPr lang="de-AT" sz="1600" dirty="0"/>
              <a:t> </a:t>
            </a:r>
            <a:r>
              <a:rPr lang="de-AT" sz="1600" dirty="0" err="1"/>
              <a:t>came</a:t>
            </a:r>
            <a:r>
              <a:rPr lang="de-AT" sz="1600" dirty="0"/>
              <a:t> </a:t>
            </a:r>
            <a:r>
              <a:rPr lang="de-AT" sz="1600" dirty="0" err="1"/>
              <a:t>from</a:t>
            </a:r>
            <a:r>
              <a:rPr lang="de-AT" sz="1600" dirty="0"/>
              <a:t> mobile </a:t>
            </a:r>
            <a:r>
              <a:rPr lang="de-AT" sz="1600" dirty="0" err="1"/>
              <a:t>devices</a:t>
            </a:r>
            <a:r>
              <a:rPr lang="de-AT" sz="1600" dirty="0"/>
              <a:t> (Adobe Systems Incorporated)</a:t>
            </a:r>
          </a:p>
          <a:p>
            <a:pPr lvl="1"/>
            <a:r>
              <a:rPr lang="en-US" sz="1600" dirty="0"/>
              <a:t>In 2016 51,8% of all who book trips online will do that via a mobile device (</a:t>
            </a:r>
            <a:r>
              <a:rPr lang="en-US" sz="1600" dirty="0" err="1"/>
              <a:t>emarketer</a:t>
            </a:r>
            <a:r>
              <a:rPr lang="en-US" sz="1600" dirty="0"/>
              <a:t>)</a:t>
            </a:r>
            <a:endParaRPr lang="de-AT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8496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5800" y="1038578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Who </a:t>
            </a:r>
            <a:r>
              <a:rPr lang="de-AT" dirty="0" err="1">
                <a:solidFill>
                  <a:schemeClr val="accent6"/>
                </a:solidFill>
              </a:rPr>
              <a:t>are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the</a:t>
            </a:r>
            <a:r>
              <a:rPr lang="de-AT" dirty="0">
                <a:solidFill>
                  <a:schemeClr val="accent6"/>
                </a:solidFill>
              </a:rPr>
              <a:t> online </a:t>
            </a:r>
            <a:r>
              <a:rPr lang="de-AT" dirty="0" err="1">
                <a:solidFill>
                  <a:schemeClr val="accent6"/>
                </a:solidFill>
              </a:rPr>
              <a:t>customers</a:t>
            </a:r>
            <a:r>
              <a:rPr lang="de-AT" dirty="0">
                <a:solidFill>
                  <a:schemeClr val="accent6"/>
                </a:solidFill>
              </a:rPr>
              <a:t>?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5800" y="2216107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Generation Y (1980 - 1994)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"Digital Natives“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 Grow up with the internet 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Technology familiarity </a:t>
            </a:r>
          </a:p>
          <a:p>
            <a:pPr lvl="3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They expect high usability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Every mistake can cause a business loss </a:t>
            </a:r>
            <a:endParaRPr lang="de-AT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96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688250"/>
            <a:ext cx="6624736" cy="144016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Usability &amp; Content </a:t>
            </a:r>
            <a:br>
              <a:rPr lang="de-AT" dirty="0">
                <a:solidFill>
                  <a:schemeClr val="accent6"/>
                </a:solidFill>
              </a:rPr>
            </a:br>
            <a:br>
              <a:rPr lang="de-AT" dirty="0">
                <a:solidFill>
                  <a:schemeClr val="accent6"/>
                </a:solidFill>
              </a:rPr>
            </a:br>
            <a:r>
              <a:rPr lang="de-AT" sz="1800" dirty="0" err="1">
                <a:solidFill>
                  <a:schemeClr val="tx1"/>
                </a:solidFill>
              </a:rPr>
              <a:t>Influence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the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purchasing</a:t>
            </a:r>
            <a:r>
              <a:rPr lang="de-AT" sz="1800" dirty="0">
                <a:solidFill>
                  <a:schemeClr val="tx1"/>
                </a:solidFill>
              </a:rPr>
              <a:t> </a:t>
            </a:r>
            <a:r>
              <a:rPr lang="de-AT" sz="1800" dirty="0" err="1">
                <a:solidFill>
                  <a:schemeClr val="tx1"/>
                </a:solidFill>
              </a:rPr>
              <a:t>process</a:t>
            </a:r>
            <a:endParaRPr lang="de-AT" sz="1800" dirty="0">
              <a:solidFill>
                <a:schemeClr val="tx1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3568" y="2197469"/>
            <a:ext cx="7772400" cy="41148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Usability components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/>
              <a:t>Efficiency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Effectiveness</a:t>
            </a:r>
          </a:p>
          <a:p>
            <a:r>
              <a:rPr lang="en-US" sz="2000" dirty="0">
                <a:solidFill>
                  <a:schemeClr val="tx1"/>
                </a:solidFill>
              </a:rPr>
              <a:t>Problems </a:t>
            </a:r>
          </a:p>
          <a:p>
            <a:pPr lvl="1"/>
            <a:r>
              <a:rPr lang="en-US" sz="1600" dirty="0"/>
              <a:t>Search function</a:t>
            </a:r>
          </a:p>
          <a:p>
            <a:pPr lvl="1"/>
            <a:r>
              <a:rPr lang="en-US" sz="1600" dirty="0"/>
              <a:t>Findability (navigation, links)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Website Design (layout, readability, scrolling</a:t>
            </a:r>
          </a:p>
          <a:p>
            <a:pPr marL="457200" lvl="1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Content  </a:t>
            </a:r>
          </a:p>
          <a:p>
            <a:pPr lvl="1"/>
            <a:r>
              <a:rPr lang="en-US" sz="1600" dirty="0"/>
              <a:t>Set of content related objects (text, tone, video, other media)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Important for profit </a:t>
            </a:r>
            <a:r>
              <a:rPr lang="en-US" sz="1600" dirty="0"/>
              <a:t>maximization</a:t>
            </a:r>
            <a:endParaRPr lang="en-US" sz="1600" dirty="0">
              <a:solidFill>
                <a:schemeClr val="tx1"/>
              </a:solidFill>
            </a:endParaRP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Close link to customer </a:t>
            </a:r>
            <a:r>
              <a:rPr lang="en-US" sz="1600" dirty="0"/>
              <a:t>satisfaction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640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Responsive</a:t>
            </a:r>
            <a:r>
              <a:rPr lang="de-AT" dirty="0">
                <a:solidFill>
                  <a:schemeClr val="accent6"/>
                </a:solidFill>
              </a:rPr>
              <a:t> Website Design (RWD)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Website design paradigm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Makes same website adaptive to different screen sizes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Enhancement of user experience on all devices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Desktop experience differs from mobile device experience</a:t>
            </a:r>
            <a:endParaRPr lang="de-AT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541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Research </a:t>
            </a:r>
            <a:r>
              <a:rPr lang="de-AT" dirty="0" err="1">
                <a:solidFill>
                  <a:schemeClr val="accent6"/>
                </a:solidFill>
              </a:rPr>
              <a:t>Questions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What are differences in perceived usability of a hotel mobile website in the context of different screen sizes?</a:t>
            </a:r>
          </a:p>
          <a:p>
            <a:pPr marL="0" indent="0">
              <a:buNone/>
            </a:pPr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How do perceptions of content importance vary in the context of different screen sizes?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What are implications that can be derived from differences occurring on one and the same website in the context of different screen sizes?</a:t>
            </a:r>
            <a:endParaRPr lang="de-AT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462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 err="1">
                <a:solidFill>
                  <a:schemeClr val="accent6"/>
                </a:solidFill>
              </a:rPr>
              <a:t>Methodology</a:t>
            </a:r>
            <a:r>
              <a:rPr lang="de-AT" dirty="0">
                <a:solidFill>
                  <a:schemeClr val="accent6"/>
                </a:solidFill>
              </a:rPr>
              <a:t> &amp; </a:t>
            </a:r>
            <a:r>
              <a:rPr lang="de-AT" dirty="0" err="1">
                <a:solidFill>
                  <a:schemeClr val="accent6"/>
                </a:solidFill>
              </a:rPr>
              <a:t>Procedure</a:t>
            </a:r>
            <a:endParaRPr lang="de-AT" dirty="0">
              <a:solidFill>
                <a:schemeClr val="accent6"/>
              </a:solidFill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Triangulation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 Eye-tracking </a:t>
            </a:r>
          </a:p>
          <a:p>
            <a:pPr lvl="2"/>
            <a:r>
              <a:rPr lang="en-US" sz="1600" dirty="0">
                <a:solidFill>
                  <a:schemeClr val="tx1"/>
                </a:solidFill>
              </a:rPr>
              <a:t>Think-aloud protocols </a:t>
            </a:r>
          </a:p>
          <a:p>
            <a:pPr lvl="3"/>
            <a:r>
              <a:rPr lang="en-US" sz="1600" dirty="0">
                <a:solidFill>
                  <a:schemeClr val="tx1"/>
                </a:solidFill>
              </a:rPr>
              <a:t>Semi-structured interviews </a:t>
            </a:r>
          </a:p>
          <a:p>
            <a:pPr lvl="3"/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Sample size - 2 groups of 7 participants per device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Chosen website for the study:  Hotel </a:t>
            </a:r>
            <a:r>
              <a:rPr lang="en-US" sz="2000" dirty="0" err="1">
                <a:solidFill>
                  <a:schemeClr val="tx1"/>
                </a:solidFill>
              </a:rPr>
              <a:t>Blaue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Gans</a:t>
            </a:r>
            <a:endParaRPr lang="de-AT" sz="1600" dirty="0"/>
          </a:p>
        </p:txBody>
      </p:sp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088" y="1513507"/>
            <a:ext cx="2189584" cy="1269959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9555" y="4183403"/>
            <a:ext cx="1533525" cy="1524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5761612"/>
            <a:ext cx="5762663" cy="40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434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4"/>
          <a:srcRect t="2671"/>
          <a:stretch/>
        </p:blipFill>
        <p:spPr>
          <a:xfrm>
            <a:off x="467544" y="836712"/>
            <a:ext cx="8160593" cy="525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915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 bwMode="auto">
          <a:xfrm>
            <a:off x="0" y="6381328"/>
            <a:ext cx="9144000" cy="47667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ヒラギノ角ゴ Pro W3" pitchFamily="124" charset="-128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91880" y="6450387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b="1" dirty="0">
                <a:solidFill>
                  <a:srgbClr val="990033"/>
                </a:solidFill>
              </a:rPr>
              <a:t>ISCONTOUR 2016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19" y="191549"/>
            <a:ext cx="1783301" cy="501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8640"/>
            <a:ext cx="1756960" cy="50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069" y="1700808"/>
            <a:ext cx="6838950" cy="3962400"/>
          </a:xfrm>
          <a:prstGeom prst="rect">
            <a:avLst/>
          </a:prstGeom>
        </p:spPr>
      </p:pic>
      <p:sp>
        <p:nvSpPr>
          <p:cNvPr id="10" name="Titel 3"/>
          <p:cNvSpPr>
            <a:spLocks noGrp="1"/>
          </p:cNvSpPr>
          <p:nvPr>
            <p:ph type="title"/>
          </p:nvPr>
        </p:nvSpPr>
        <p:spPr>
          <a:xfrm>
            <a:off x="683568" y="764704"/>
            <a:ext cx="6624736" cy="762000"/>
          </a:xfrm>
        </p:spPr>
        <p:txBody>
          <a:bodyPr/>
          <a:lstStyle/>
          <a:p>
            <a:r>
              <a:rPr lang="de-AT" dirty="0">
                <a:solidFill>
                  <a:schemeClr val="accent6"/>
                </a:solidFill>
              </a:rPr>
              <a:t>Evaluation </a:t>
            </a:r>
            <a:r>
              <a:rPr lang="de-AT" dirty="0" err="1">
                <a:solidFill>
                  <a:schemeClr val="accent6"/>
                </a:solidFill>
              </a:rPr>
              <a:t>and</a:t>
            </a:r>
            <a:r>
              <a:rPr lang="de-AT" dirty="0">
                <a:solidFill>
                  <a:schemeClr val="accent6"/>
                </a:solidFill>
              </a:rPr>
              <a:t> </a:t>
            </a:r>
            <a:r>
              <a:rPr lang="de-AT" dirty="0" err="1">
                <a:solidFill>
                  <a:schemeClr val="accent6"/>
                </a:solidFill>
              </a:rPr>
              <a:t>Findings</a:t>
            </a:r>
            <a:r>
              <a:rPr lang="de-AT" dirty="0">
                <a:solidFill>
                  <a:schemeClr val="accent6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785410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Larissa-Design 1">
      <a:dk1>
        <a:srgbClr val="000000"/>
      </a:dk1>
      <a:lt1>
        <a:srgbClr val="FFFFFF"/>
      </a:lt1>
      <a:dk2>
        <a:srgbClr val="990033"/>
      </a:dk2>
      <a:lt2>
        <a:srgbClr val="808080"/>
      </a:lt2>
      <a:accent1>
        <a:srgbClr val="505050"/>
      </a:accent1>
      <a:accent2>
        <a:srgbClr val="990033"/>
      </a:accent2>
      <a:accent3>
        <a:srgbClr val="FFFFFF"/>
      </a:accent3>
      <a:accent4>
        <a:srgbClr val="000000"/>
      </a:accent4>
      <a:accent5>
        <a:srgbClr val="B3B3B3"/>
      </a:accent5>
      <a:accent6>
        <a:srgbClr val="8A002D"/>
      </a:accent6>
      <a:hlink>
        <a:srgbClr val="990033"/>
      </a:hlink>
      <a:folHlink>
        <a:srgbClr val="505050"/>
      </a:folHlink>
    </a:clrScheme>
    <a:fontScheme name="Larissa-Desig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24" charset="-128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505050"/>
        </a:accent1>
        <a:accent2>
          <a:srgbClr val="990033"/>
        </a:accent2>
        <a:accent3>
          <a:srgbClr val="FFFFFF"/>
        </a:accent3>
        <a:accent4>
          <a:srgbClr val="000000"/>
        </a:accent4>
        <a:accent5>
          <a:srgbClr val="B3B3B3"/>
        </a:accent5>
        <a:accent6>
          <a:srgbClr val="8A002D"/>
        </a:accent6>
        <a:hlink>
          <a:srgbClr val="990033"/>
        </a:hlink>
        <a:folHlink>
          <a:srgbClr val="50505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457</Words>
  <Application>Microsoft Office PowerPoint</Application>
  <PresentationFormat>Bildschirmpräsentation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0" baseType="lpstr">
      <vt:lpstr>ヒラギノ角ゴ Pro W3</vt:lpstr>
      <vt:lpstr>Arial</vt:lpstr>
      <vt:lpstr>blank</vt:lpstr>
      <vt:lpstr>Copy and Paste for Hotel Mobile Websites?  Or: The Power of Screen Sizes</vt:lpstr>
      <vt:lpstr>Why researching mobile devices in hospitality?</vt:lpstr>
      <vt:lpstr>Who are the online customers?</vt:lpstr>
      <vt:lpstr>Usability &amp; Content   Influence the purchasing process</vt:lpstr>
      <vt:lpstr>Responsive Website Design (RWD)</vt:lpstr>
      <vt:lpstr>Research Questions</vt:lpstr>
      <vt:lpstr>Methodology &amp; Procedure</vt:lpstr>
      <vt:lpstr>PowerPoint-Präsentation</vt:lpstr>
      <vt:lpstr>Evaluation and Findings </vt:lpstr>
      <vt:lpstr>Findings on Content </vt:lpstr>
      <vt:lpstr>AOI - Text</vt:lpstr>
      <vt:lpstr>AOI - Video</vt:lpstr>
      <vt:lpstr>Attention Catchment Area</vt:lpstr>
      <vt:lpstr>Findings on Usability </vt:lpstr>
      <vt:lpstr>Implications </vt:lpstr>
      <vt:lpstr>Limitations &amp; further research </vt:lpstr>
      <vt:lpstr>Thank you very much for your attention! </vt:lpstr>
    </vt:vector>
  </TitlesOfParts>
  <Company>Fachhochschule Salzburg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Stumtner Nina</dc:creator>
  <cp:lastModifiedBy>Melanie Fraiss</cp:lastModifiedBy>
  <cp:revision>31</cp:revision>
  <dcterms:created xsi:type="dcterms:W3CDTF">2013-02-12T16:09:26Z</dcterms:created>
  <dcterms:modified xsi:type="dcterms:W3CDTF">2016-05-23T23:03:25Z</dcterms:modified>
</cp:coreProperties>
</file>