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348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16.05.2016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728191"/>
          </a:xfrm>
        </p:spPr>
        <p:txBody>
          <a:bodyPr/>
          <a:lstStyle/>
          <a:p>
            <a:r>
              <a:rPr lang="de-AT" sz="3600">
                <a:solidFill>
                  <a:srgbClr val="990033"/>
                </a:solidFill>
              </a:rPr>
              <a:t>Social </a:t>
            </a:r>
            <a:r>
              <a:rPr lang="de-AT" sz="3600" smtClean="0">
                <a:solidFill>
                  <a:srgbClr val="990033"/>
                </a:solidFill>
              </a:rPr>
              <a:t>Destinations</a:t>
            </a:r>
            <a:br>
              <a:rPr lang="de-AT" sz="3600" smtClean="0">
                <a:solidFill>
                  <a:srgbClr val="990033"/>
                </a:solidFill>
              </a:rPr>
            </a:br>
            <a:r>
              <a:rPr lang="en-IE" sz="2800">
                <a:solidFill>
                  <a:schemeClr val="tx1"/>
                </a:solidFill>
              </a:rPr>
              <a:t>An Exploratory Study of Social Media Use by Destination Marketing Organisations</a:t>
            </a:r>
            <a:r>
              <a:rPr lang="en-IE" sz="3600">
                <a:solidFill>
                  <a:srgbClr val="990033"/>
                </a:solidFill>
              </a:rPr>
              <a:t/>
            </a:r>
            <a:br>
              <a:rPr lang="en-IE" sz="3600">
                <a:solidFill>
                  <a:srgbClr val="990033"/>
                </a:solidFill>
              </a:rPr>
            </a:br>
            <a:endParaRPr lang="de-AT" sz="3600" dirty="0">
              <a:solidFill>
                <a:srgbClr val="9900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5"/>
            <a:ext cx="6400800" cy="1365243"/>
          </a:xfrm>
        </p:spPr>
        <p:txBody>
          <a:bodyPr/>
          <a:lstStyle/>
          <a:p>
            <a:r>
              <a:rPr lang="de-AT" sz="2400" smtClean="0">
                <a:solidFill>
                  <a:schemeClr val="tx1"/>
                </a:solidFill>
              </a:rPr>
              <a:t>Dean Creevey</a:t>
            </a:r>
          </a:p>
          <a:p>
            <a:r>
              <a:rPr lang="de-AT" sz="2400" smtClean="0">
                <a:solidFill>
                  <a:schemeClr val="tx1"/>
                </a:solidFill>
              </a:rPr>
              <a:t>Institute of Technology Tallaght</a:t>
            </a:r>
          </a:p>
          <a:p>
            <a:r>
              <a:rPr lang="de-AT" sz="2400" smtClean="0">
                <a:solidFill>
                  <a:schemeClr val="tx1"/>
                </a:solidFill>
              </a:rPr>
              <a:t>Dublin, Ireland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06910" y="51939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>
                <a:solidFill>
                  <a:srgbClr val="C00000"/>
                </a:solidFill>
                <a:latin typeface="Calibri" panose="020F0502020204030204" pitchFamily="34" charset="0"/>
              </a:rPr>
              <a:t>Thank you for listening!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357899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Braun, V. and Clarke, V. (2006) 'Using Thematic Analysis in Psychology', Qualitative Research in Psychology, 3(2), pp. 77-101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Hays, S., Page, S. J. and Buhalis, D. (2013) 'Social Media as a Destination Marketing Tool: Its Use by National Tourism Organisations', Current Issues in Tourism, 16 (3), pp. 211-239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Morosan, C. (2015) 'The Influence of DMO Advertising on Specific Destination Visitation Behaviours', Journal of Hospitality Marketing &amp; Management, 24(1), pp. 47-75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Pike, S. and Page, S. J. (2014) 'Destination Marketing Organizations and Destination Marketing: A Narrative Analysis of the Literature', Tourism Management, Vol. 41, pp. 202-227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Ratchford, B. (2015) 'Some Directions for Research in Interactive Marketing', Journal of Interactive Marketing, Vol. 29, pp. v-vii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smtClean="0">
                <a:latin typeface="Calibri" panose="020F0502020204030204" pitchFamily="34" charset="0"/>
              </a:rPr>
              <a:t>Pike</a:t>
            </a:r>
            <a:r>
              <a:rPr lang="en-IE" sz="1600" dirty="0">
                <a:latin typeface="Calibri" panose="020F0502020204030204" pitchFamily="34" charset="0"/>
              </a:rPr>
              <a:t>, S. and Page, S. J. (2014) 'Destination Marketing Organizations and Destination Marketing: A Narrative Analysis of the Literature', </a:t>
            </a:r>
            <a:r>
              <a:rPr lang="en-IE" sz="1600" i="1" dirty="0">
                <a:latin typeface="Calibri" panose="020F0502020204030204" pitchFamily="34" charset="0"/>
              </a:rPr>
              <a:t>Tourism Management</a:t>
            </a:r>
            <a:r>
              <a:rPr lang="en-IE" sz="1600" dirty="0">
                <a:latin typeface="Calibri" panose="020F0502020204030204" pitchFamily="34" charset="0"/>
              </a:rPr>
              <a:t>, Vol. 41, pp. </a:t>
            </a:r>
            <a:r>
              <a:rPr lang="en-IE" sz="1600">
                <a:latin typeface="Calibri" panose="020F0502020204030204" pitchFamily="34" charset="0"/>
              </a:rPr>
              <a:t>202-227</a:t>
            </a:r>
            <a:r>
              <a:rPr lang="en-IE" sz="160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>
                <a:latin typeface="Calibri" panose="020F0502020204030204" pitchFamily="34" charset="0"/>
              </a:rPr>
              <a:t>We Are Social. (</a:t>
            </a:r>
            <a:r>
              <a:rPr lang="en-IE" sz="1600" smtClean="0">
                <a:latin typeface="Calibri" panose="020F0502020204030204" pitchFamily="34" charset="0"/>
              </a:rPr>
              <a:t>2016) </a:t>
            </a:r>
            <a:r>
              <a:rPr lang="en-IE" sz="1600">
                <a:latin typeface="Calibri" panose="020F0502020204030204" pitchFamily="34" charset="0"/>
              </a:rPr>
              <a:t>Digital in 2016 [online], available: http://http://wearesocial.com/uk/special-reports/digital-in-2016/ [accessed 02 February 2016</a:t>
            </a:r>
            <a:r>
              <a:rPr lang="en-IE" sz="1600" smtClean="0">
                <a:latin typeface="Calibri" panose="020F0502020204030204" pitchFamily="34" charset="0"/>
              </a:rPr>
              <a:t>].</a:t>
            </a:r>
            <a:endParaRPr lang="en-IE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684212" y="765175"/>
            <a:ext cx="6624091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altLang="en-US" sz="4800" b="1" smtClean="0">
                <a:solidFill>
                  <a:srgbClr val="C00000"/>
                </a:solidFill>
                <a:latin typeface="Calibri" panose="020F0502020204030204" pitchFamily="34" charset="0"/>
              </a:rPr>
              <a:t>A little bit of background …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896851"/>
            <a:ext cx="8309688" cy="4114800"/>
          </a:xfrm>
        </p:spPr>
        <p:txBody>
          <a:bodyPr>
            <a:normAutofit/>
          </a:bodyPr>
          <a:lstStyle/>
          <a:p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IE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7.4b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that make up the world’s population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IE" altLang="en-US" sz="2800" b="1" smtClean="0">
                <a:solidFill>
                  <a:srgbClr val="C00000"/>
                </a:solidFill>
                <a:latin typeface="Calibri" panose="020F0502020204030204" pitchFamily="34" charset="0"/>
              </a:rPr>
              <a:t>3.4b</a:t>
            </a: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are internet users (46%), </a:t>
            </a:r>
            <a:r>
              <a:rPr lang="en-IE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2.3b</a:t>
            </a:r>
            <a:r>
              <a:rPr lang="en-IE" alt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are active social media (SM) users (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31%)</a:t>
            </a:r>
            <a:endParaRPr lang="en-IE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altLang="en-US" sz="2000" smtClean="0">
                <a:latin typeface="Calibri" panose="020F0502020204030204" pitchFamily="34" charset="0"/>
              </a:rPr>
              <a:t>	(</a:t>
            </a:r>
            <a:r>
              <a:rPr lang="en-IE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We Are Social, </a:t>
            </a:r>
            <a:r>
              <a:rPr lang="en-IE" altLang="en-US" sz="2000" smtClean="0">
                <a:solidFill>
                  <a:srgbClr val="C00000"/>
                </a:solidFill>
                <a:latin typeface="Calibri" panose="020F0502020204030204" pitchFamily="34" charset="0"/>
              </a:rPr>
              <a:t>2016</a:t>
            </a:r>
            <a:r>
              <a:rPr lang="en-IE" altLang="en-US" sz="2000" smtClean="0">
                <a:latin typeface="Calibri" panose="020F0502020204030204" pitchFamily="34" charset="0"/>
              </a:rPr>
              <a:t>)</a:t>
            </a:r>
            <a:endParaRPr lang="en-IE" altLang="en-US" sz="2000" dirty="0" smtClean="0">
              <a:latin typeface="Calibri" panose="020F0502020204030204" pitchFamily="34" charset="0"/>
            </a:endParaRPr>
          </a:p>
          <a:p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Further research needed into how tourism practitioners are employing 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SM platforms</a:t>
            </a:r>
            <a:endParaRPr lang="en-IE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altLang="en-US" sz="2000" smtClean="0">
                <a:latin typeface="Calibri" panose="020F0502020204030204" pitchFamily="34" charset="0"/>
              </a:rPr>
              <a:t>	(</a:t>
            </a:r>
            <a:r>
              <a:rPr lang="en-IE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Hays </a:t>
            </a:r>
            <a:r>
              <a:rPr lang="en-IE" altLang="en-US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et al</a:t>
            </a:r>
            <a:r>
              <a:rPr lang="en-IE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., 2013</a:t>
            </a:r>
            <a:r>
              <a:rPr lang="en-IE" altLang="en-US" sz="2000" dirty="0" smtClean="0">
                <a:latin typeface="Calibri" panose="020F0502020204030204" pitchFamily="34" charset="0"/>
              </a:rPr>
              <a:t>; </a:t>
            </a:r>
            <a:r>
              <a:rPr lang="en-IE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Morosan, 2015</a:t>
            </a:r>
            <a:r>
              <a:rPr lang="en-IE" altLang="en-US" sz="20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IE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Implications of SM marketing still remain unclear</a:t>
            </a:r>
          </a:p>
          <a:p>
            <a:pPr marL="0" indent="0">
              <a:buNone/>
            </a:pPr>
            <a:r>
              <a:rPr lang="en-IE" altLang="en-US" sz="2000" smtClean="0">
                <a:latin typeface="Calibri" panose="020F0502020204030204" pitchFamily="34" charset="0"/>
              </a:rPr>
              <a:t>	(</a:t>
            </a:r>
            <a:r>
              <a:rPr lang="en-IE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Ratchford, 2015</a:t>
            </a:r>
            <a:r>
              <a:rPr lang="en-IE" altLang="en-US" sz="2000" dirty="0" smtClean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684212" y="765175"/>
            <a:ext cx="8165028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altLang="en-US" sz="4800" b="1">
                <a:solidFill>
                  <a:srgbClr val="C00000"/>
                </a:solidFill>
                <a:latin typeface="Calibri" panose="020F0502020204030204" pitchFamily="34" charset="0"/>
              </a:rPr>
              <a:t>Destination Marketing Framework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896851"/>
            <a:ext cx="8309688" cy="4114800"/>
          </a:xfrm>
        </p:spPr>
        <p:txBody>
          <a:bodyPr>
            <a:normAutofit/>
          </a:bodyPr>
          <a:lstStyle/>
          <a:p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Designed by </a:t>
            </a:r>
            <a:r>
              <a:rPr lang="en-IE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Steven Pike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en-IE" altLang="en-US" sz="2800">
                <a:latin typeface="Calibri" panose="020F0502020204030204" pitchFamily="34" charset="0"/>
              </a:rPr>
              <a:t> </a:t>
            </a:r>
            <a:r>
              <a:rPr lang="en-IE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Stephen Page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in 2014 within their review of DM literature post 1973, published in </a:t>
            </a:r>
            <a:r>
              <a:rPr lang="en-IE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Tourism Management</a:t>
            </a:r>
            <a:endParaRPr lang="en-IE" altLang="en-US" sz="28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Authors’ aim was to ascertain to what extent is a DMO ultimately responsible for the competitiveness of the destination</a:t>
            </a:r>
          </a:p>
          <a:p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Framework illustrates the pivotal internal and external forces responsible in sustaining destination competitiveness</a:t>
            </a:r>
            <a:endParaRPr lang="en-IE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48"/>
            <a:ext cx="4238228" cy="639013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504" y="5157193"/>
            <a:ext cx="4166220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4248472" y="677009"/>
            <a:ext cx="4932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>
                <a:latin typeface="Calibri" panose="020F0502020204030204" pitchFamily="34" charset="0"/>
              </a:rPr>
              <a:t>The model itself illustrates the antecedents and requirements on the part of </a:t>
            </a:r>
            <a:r>
              <a:rPr lang="en-IE" sz="2000" smtClean="0">
                <a:latin typeface="Calibri" panose="020F0502020204030204" pitchFamily="34" charset="0"/>
              </a:rPr>
              <a:t>DMOs </a:t>
            </a:r>
            <a:r>
              <a:rPr lang="en-IE" sz="2000">
                <a:latin typeface="Calibri" panose="020F0502020204030204" pitchFamily="34" charset="0"/>
              </a:rPr>
              <a:t>to </a:t>
            </a:r>
            <a:r>
              <a:rPr lang="en-IE" sz="2000" smtClean="0">
                <a:latin typeface="Calibri" panose="020F0502020204030204" pitchFamily="34" charset="0"/>
              </a:rPr>
              <a:t>achieve “</a:t>
            </a: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the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quintessential goal of all </a:t>
            </a: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DMOs</a:t>
            </a:r>
            <a:r>
              <a:rPr lang="en-IE" sz="2000" smtClean="0">
                <a:latin typeface="Calibri" panose="020F0502020204030204" pitchFamily="34" charset="0"/>
              </a:rPr>
              <a:t>”, </a:t>
            </a:r>
            <a:r>
              <a:rPr lang="en-IE" sz="2000">
                <a:latin typeface="Calibri" panose="020F0502020204030204" pitchFamily="34" charset="0"/>
              </a:rPr>
              <a:t>which is </a:t>
            </a:r>
            <a:r>
              <a:rPr lang="en-IE" sz="2000" smtClean="0">
                <a:latin typeface="Calibri" panose="020F0502020204030204" pitchFamily="34" charset="0"/>
              </a:rPr>
              <a:t>“</a:t>
            </a: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sustained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competitiveness</a:t>
            </a:r>
            <a:r>
              <a:rPr lang="en-IE" sz="2000" smtClean="0">
                <a:latin typeface="Calibri" panose="020F0502020204030204" pitchFamily="34" charset="0"/>
              </a:rPr>
              <a:t>” (p. </a:t>
            </a:r>
            <a:r>
              <a:rPr lang="en-IE" sz="2000">
                <a:latin typeface="Calibri" panose="020F0502020204030204" pitchFamily="34" charset="0"/>
              </a:rPr>
              <a:t>207/208</a:t>
            </a:r>
            <a:r>
              <a:rPr lang="en-IE" sz="2000" smtClean="0">
                <a:latin typeface="Calibri" panose="020F0502020204030204" pitchFamily="34" charset="0"/>
              </a:rPr>
              <a:t>)</a:t>
            </a:r>
          </a:p>
          <a:p>
            <a:endParaRPr lang="en-IE" sz="2000" smtClean="0">
              <a:latin typeface="Calibri" panose="020F0502020204030204" pitchFamily="34" charset="0"/>
            </a:endParaRPr>
          </a:p>
          <a:p>
            <a:r>
              <a:rPr lang="en-IE" sz="2000">
                <a:latin typeface="Calibri" panose="020F0502020204030204" pitchFamily="34" charset="0"/>
              </a:rPr>
              <a:t>T</a:t>
            </a:r>
            <a:r>
              <a:rPr lang="en-IE" sz="2000" smtClean="0">
                <a:latin typeface="Calibri" panose="020F0502020204030204" pitchFamily="34" charset="0"/>
              </a:rPr>
              <a:t>he </a:t>
            </a:r>
            <a:r>
              <a:rPr lang="en-IE" sz="2000">
                <a:latin typeface="Calibri" panose="020F0502020204030204" pitchFamily="34" charset="0"/>
              </a:rPr>
              <a:t>model illustrates the importance of effective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external marketing activities</a:t>
            </a:r>
            <a:r>
              <a:rPr lang="en-IE" sz="2000">
                <a:latin typeface="Calibri" panose="020F0502020204030204" pitchFamily="34" charset="0"/>
              </a:rPr>
              <a:t>, highlighting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three</a:t>
            </a:r>
            <a:r>
              <a:rPr lang="en-IE" sz="2000">
                <a:latin typeface="Calibri" panose="020F0502020204030204" pitchFamily="34" charset="0"/>
              </a:rPr>
              <a:t> key areas which will be explored further in this study within an SM context</a:t>
            </a:r>
            <a:r>
              <a:rPr lang="en-IE" sz="2000" smtClean="0">
                <a:latin typeface="Calibri" panose="020F0502020204030204" pitchFamily="34" charset="0"/>
              </a:rPr>
              <a:t>:</a:t>
            </a:r>
          </a:p>
          <a:p>
            <a:endParaRPr lang="en-IE" sz="2000">
              <a:latin typeface="Calibri" panose="020F0502020204030204" pitchFamily="34" charset="0"/>
            </a:endParaRPr>
          </a:p>
          <a:p>
            <a:pPr marL="352425" lvl="1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Brand Identity Development</a:t>
            </a:r>
            <a:r>
              <a:rPr lang="en-IE" sz="2000">
                <a:latin typeface="Calibri" panose="020F0502020204030204" pitchFamily="34" charset="0"/>
              </a:rPr>
              <a:t>;</a:t>
            </a:r>
          </a:p>
          <a:p>
            <a:pPr marL="352425" lvl="1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Brand Positioning</a:t>
            </a:r>
            <a:r>
              <a:rPr lang="en-IE" sz="2000">
                <a:latin typeface="Calibri" panose="020F0502020204030204" pitchFamily="34" charset="0"/>
              </a:rPr>
              <a:t>;</a:t>
            </a:r>
          </a:p>
          <a:p>
            <a:pPr marL="352425" lvl="1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sz="2000">
                <a:solidFill>
                  <a:srgbClr val="C00000"/>
                </a:solidFill>
                <a:latin typeface="Calibri" panose="020F0502020204030204" pitchFamily="34" charset="0"/>
              </a:rPr>
              <a:t>Marketing Performance Measurement and Tracking</a:t>
            </a:r>
            <a:r>
              <a:rPr lang="en-IE" sz="200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89486" y="890444"/>
            <a:ext cx="8165028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sz="4800" b="1">
                <a:solidFill>
                  <a:srgbClr val="C00000"/>
                </a:solidFill>
                <a:latin typeface="Calibri" panose="020F0502020204030204" pitchFamily="34" charset="0"/>
              </a:rPr>
              <a:t>Research Aims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6" y="1841869"/>
            <a:ext cx="914327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IE" altLang="en-US" sz="3200" b="1" smtClean="0">
                <a:solidFill>
                  <a:srgbClr val="C00000"/>
                </a:solidFill>
                <a:latin typeface="Calibri" panose="020F0502020204030204" pitchFamily="34" charset="0"/>
              </a:rPr>
              <a:t>RQ1</a:t>
            </a:r>
            <a:r>
              <a:rPr lang="en-IE" altLang="en-US" sz="3200" smtClean="0">
                <a:latin typeface="Calibri" panose="020F0502020204030204" pitchFamily="34" charset="0"/>
              </a:rPr>
              <a:t>: How do DMOs feel SM can contribute in 	developing and maintaining a positive 	</a:t>
            </a:r>
            <a:r>
              <a:rPr lang="en-IE" altLang="en-US" sz="3200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brand identity</a:t>
            </a:r>
            <a:r>
              <a:rPr lang="en-IE" altLang="en-US" sz="3200" smtClean="0">
                <a:latin typeface="Calibri" panose="020F0502020204030204" pitchFamily="34" charset="0"/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IE" altLang="en-US" sz="3200" b="1" smtClean="0">
                <a:solidFill>
                  <a:srgbClr val="C00000"/>
                </a:solidFill>
                <a:latin typeface="Calibri" panose="020F0502020204030204" pitchFamily="34" charset="0"/>
              </a:rPr>
              <a:t>RQ2</a:t>
            </a:r>
            <a:r>
              <a:rPr lang="en-IE" altLang="en-US" sz="3200" smtClean="0">
                <a:latin typeface="Calibri" panose="020F0502020204030204" pitchFamily="34" charset="0"/>
              </a:rPr>
              <a:t>: How do DMOs feel SM can contribute in 	achieving a favourable </a:t>
            </a:r>
            <a:r>
              <a:rPr lang="en-IE" altLang="en-US" sz="3200" smtClean="0">
                <a:solidFill>
                  <a:srgbClr val="C00000"/>
                </a:solidFill>
                <a:latin typeface="Calibri" panose="020F0502020204030204" pitchFamily="34" charset="0"/>
              </a:rPr>
              <a:t>brand position</a:t>
            </a:r>
            <a:r>
              <a:rPr lang="en-IE" altLang="en-US" sz="3200" smtClean="0">
                <a:latin typeface="Calibri" panose="020F0502020204030204" pitchFamily="34" charset="0"/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IE" altLang="en-US" sz="3200" b="1" smtClean="0">
                <a:solidFill>
                  <a:srgbClr val="C00000"/>
                </a:solidFill>
                <a:latin typeface="Calibri" panose="020F0502020204030204" pitchFamily="34" charset="0"/>
              </a:rPr>
              <a:t>RQ3</a:t>
            </a:r>
            <a:r>
              <a:rPr lang="en-IE" altLang="en-US" sz="3200" smtClean="0">
                <a:latin typeface="Calibri" panose="020F0502020204030204" pitchFamily="34" charset="0"/>
              </a:rPr>
              <a:t>: How do DMOs feel is the most prudent way of 	measuring and </a:t>
            </a:r>
            <a:r>
              <a:rPr lang="en-IE" altLang="en-US" sz="3200" smtClean="0">
                <a:solidFill>
                  <a:srgbClr val="C00000"/>
                </a:solidFill>
                <a:latin typeface="Calibri" panose="020F0502020204030204" pitchFamily="34" charset="0"/>
              </a:rPr>
              <a:t>evaluating brand performance 	</a:t>
            </a:r>
            <a:r>
              <a:rPr lang="en-IE" altLang="en-US" sz="3200" smtClean="0">
                <a:latin typeface="Calibri" panose="020F0502020204030204" pitchFamily="34" charset="0"/>
              </a:rPr>
              <a:t>on SM? </a:t>
            </a:r>
            <a:endParaRPr lang="en-IE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1380" y="256404"/>
            <a:ext cx="8681240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sz="4800" b="1">
                <a:solidFill>
                  <a:srgbClr val="C00000"/>
                </a:solidFill>
                <a:latin typeface="Calibri" panose="020F0502020204030204" pitchFamily="34" charset="0"/>
              </a:rPr>
              <a:t>Methodology</a:t>
            </a:r>
            <a:endParaRPr lang="en-IE" altLang="en-US" sz="4800" b="1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464259"/>
            <a:ext cx="9144000" cy="484801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3200" smtClean="0">
                <a:solidFill>
                  <a:schemeClr val="tx1"/>
                </a:solidFill>
                <a:latin typeface="Calibri" panose="020F0502020204030204" pitchFamily="34" charset="0"/>
              </a:rPr>
              <a:t>Eight semi-structured </a:t>
            </a:r>
            <a:r>
              <a:rPr lang="en-IE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interviews</a:t>
            </a:r>
            <a:r>
              <a:rPr lang="en-IE" altLang="en-US" sz="3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conducted with a total of nine </a:t>
            </a:r>
            <a:r>
              <a:rPr lang="en-IE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SM </a:t>
            </a:r>
            <a:r>
              <a:rPr lang="en-IE" altLang="en-US" sz="3200" smtClean="0">
                <a:solidFill>
                  <a:srgbClr val="C00000"/>
                </a:solidFill>
                <a:latin typeface="Calibri" panose="020F0502020204030204" pitchFamily="34" charset="0"/>
              </a:rPr>
              <a:t>Managers </a:t>
            </a:r>
            <a:r>
              <a:rPr lang="en-IE" altLang="en-US" sz="3200" smtClean="0">
                <a:solidFill>
                  <a:schemeClr val="tx1"/>
                </a:solidFill>
                <a:latin typeface="Calibri" panose="020F0502020204030204" pitchFamily="34" charset="0"/>
              </a:rPr>
              <a:t>representing DMOs across three continents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4 </a:t>
            </a:r>
            <a:r>
              <a:rPr lang="en-IE" altLang="en-US" sz="2800" smtClean="0">
                <a:latin typeface="Calibri" panose="020F0502020204030204" pitchFamily="34" charset="0"/>
              </a:rPr>
              <a:t>national-level DMOs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en-IE" altLang="en-US" sz="28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 smtClean="0">
                <a:latin typeface="Calibri" panose="020F0502020204030204" pitchFamily="34" charset="0"/>
              </a:rPr>
              <a:t>state-level DMOs </a:t>
            </a:r>
            <a:r>
              <a:rPr lang="en-IE" altLang="en-US" sz="28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USA</a:t>
            </a:r>
            <a:r>
              <a:rPr lang="en-IE" altLang="en-US" sz="28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en-IE" altLang="en-US" sz="28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 smtClean="0">
                <a:latin typeface="Calibri" panose="020F0502020204030204" pitchFamily="34" charset="0"/>
              </a:rPr>
              <a:t>city-level DMO</a:t>
            </a:r>
            <a:endParaRPr lang="en-IE" altLang="en-US" sz="2800"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Deductive</a:t>
            </a:r>
            <a:r>
              <a:rPr lang="en-IE" altLang="en-US" sz="3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3200" smtClean="0">
                <a:solidFill>
                  <a:srgbClr val="C00000"/>
                </a:solidFill>
                <a:latin typeface="Calibri" panose="020F0502020204030204" pitchFamily="34" charset="0"/>
              </a:rPr>
              <a:t>thematic analysis </a:t>
            </a:r>
            <a:r>
              <a:rPr lang="en-IE" altLang="en-US" sz="32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altLang="en-US" sz="3200">
                <a:solidFill>
                  <a:srgbClr val="C00000"/>
                </a:solidFill>
                <a:latin typeface="Calibri" panose="020F0502020204030204" pitchFamily="34" charset="0"/>
              </a:rPr>
              <a:t>Braun &amp; Clarke, 2006</a:t>
            </a:r>
            <a:r>
              <a:rPr lang="en-IE" altLang="en-US" sz="32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IE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conducted of all </a:t>
            </a:r>
            <a:r>
              <a:rPr lang="en-IE" altLang="en-US" sz="3200" smtClean="0">
                <a:solidFill>
                  <a:schemeClr val="tx1"/>
                </a:solidFill>
                <a:latin typeface="Calibri" panose="020F0502020204030204" pitchFamily="34" charset="0"/>
              </a:rPr>
              <a:t>qualitative </a:t>
            </a:r>
            <a:r>
              <a:rPr lang="en-IE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data using </a:t>
            </a:r>
            <a:r>
              <a:rPr lang="en-IE" altLang="en-US" sz="3200" smtClean="0">
                <a:solidFill>
                  <a:schemeClr val="tx1"/>
                </a:solidFill>
                <a:latin typeface="Calibri" panose="020F0502020204030204" pitchFamily="34" charset="0"/>
              </a:rPr>
              <a:t>NVivo</a:t>
            </a:r>
            <a:endParaRPr lang="en-IE" alt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464258"/>
            <a:ext cx="9144000" cy="4917069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>
                <a:solidFill>
                  <a:srgbClr val="C00000"/>
                </a:solidFill>
                <a:latin typeface="Calibri" panose="020F0502020204030204" pitchFamily="34" charset="0"/>
              </a:rPr>
              <a:t>Pike and Page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(2014) describe </a:t>
            </a:r>
            <a:r>
              <a:rPr lang="en-IE" altLang="en-US">
                <a:solidFill>
                  <a:srgbClr val="C00000"/>
                </a:solidFill>
                <a:latin typeface="Calibri" panose="020F0502020204030204" pitchFamily="34" charset="0"/>
              </a:rPr>
              <a:t>brand identity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as being “the vision for how the destination should be perceived in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marketplace”, entailing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such components as values, key competitors, positioning statement, key attributes and benefits, and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target 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audience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IE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Findings include </a:t>
            </a:r>
            <a:r>
              <a:rPr lang="en-IE" altLang="en-US">
                <a:solidFill>
                  <a:srgbClr val="C00000"/>
                </a:solidFill>
                <a:latin typeface="Calibri" panose="020F0502020204030204" pitchFamily="34" charset="0"/>
              </a:rPr>
              <a:t>polarising accounts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of perceived destination image, but consensus in recognising limited scope/difficulty in achieving a comprehensive shift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identity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IE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Destination as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IE" altLang="en-US" smtClean="0">
                <a:solidFill>
                  <a:srgbClr val="C00000"/>
                </a:solidFill>
                <a:latin typeface="Calibri" panose="020F0502020204030204" pitchFamily="34" charset="0"/>
              </a:rPr>
              <a:t>living location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relinquishes control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over 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image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IE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Emphasis on </a:t>
            </a:r>
            <a:r>
              <a:rPr lang="en-IE" altLang="en-US">
                <a:solidFill>
                  <a:srgbClr val="C00000"/>
                </a:solidFill>
                <a:latin typeface="Calibri" panose="020F0502020204030204" pitchFamily="34" charset="0"/>
              </a:rPr>
              <a:t>relevant</a:t>
            </a:r>
            <a:r>
              <a:rPr lang="en-IE" alt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audience engagement, multi-faceted nature of 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IE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destination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en-IE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Leveraging new platforms to </a:t>
            </a:r>
            <a:r>
              <a:rPr lang="en-IE" altLang="en-US">
                <a:solidFill>
                  <a:srgbClr val="C00000"/>
                </a:solidFill>
                <a:latin typeface="Calibri" panose="020F0502020204030204" pitchFamily="34" charset="0"/>
              </a:rPr>
              <a:t>reinvigorate</a:t>
            </a:r>
            <a:r>
              <a:rPr lang="en-IE" altLang="en-US">
                <a:solidFill>
                  <a:schemeClr val="tx1"/>
                </a:solidFill>
                <a:latin typeface="Calibri" panose="020F0502020204030204" pitchFamily="34" charset="0"/>
              </a:rPr>
              <a:t> attractions and amenities</a:t>
            </a:r>
            <a:endParaRPr lang="en-IE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0264" y="597253"/>
            <a:ext cx="9324528" cy="86409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sz="4200" b="1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altLang="en-US" sz="4200" b="1">
                <a:solidFill>
                  <a:srgbClr val="C00000"/>
                </a:solidFill>
                <a:latin typeface="Calibri" panose="020F0502020204030204" pitchFamily="34" charset="0"/>
              </a:rPr>
              <a:t>Brand Identity </a:t>
            </a:r>
            <a:r>
              <a:rPr lang="en-IE" altLang="en-US" sz="4200" b="1" smtClean="0">
                <a:solidFill>
                  <a:srgbClr val="C00000"/>
                </a:solidFill>
                <a:latin typeface="Calibri" panose="020F0502020204030204" pitchFamily="34" charset="0"/>
              </a:rPr>
              <a:t>Development</a:t>
            </a:r>
            <a:endParaRPr lang="en-IE" altLang="en-US" sz="42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652856" y="512475"/>
            <a:ext cx="10449712" cy="86409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b="1" smtClean="0">
                <a:solidFill>
                  <a:srgbClr val="C00000"/>
                </a:solidFill>
                <a:latin typeface="Calibri" panose="020F0502020204030204" pitchFamily="34" charset="0"/>
              </a:rPr>
              <a:t>Destination </a:t>
            </a:r>
            <a:r>
              <a:rPr lang="en-IE" altLang="en-US" b="1">
                <a:solidFill>
                  <a:srgbClr val="C00000"/>
                </a:solidFill>
                <a:latin typeface="Calibri" panose="020F0502020204030204" pitchFamily="34" charset="0"/>
              </a:rPr>
              <a:t>Brand Positioning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469368"/>
            <a:ext cx="9144000" cy="4911960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Pike and Page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(2014) state it’s the role of the DMO to </a:t>
            </a: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identify</a:t>
            </a:r>
            <a:r>
              <a:rPr lang="en-IE" altLang="en-US" sz="2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en-IE" altLang="en-US" sz="2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evaluate</a:t>
            </a:r>
            <a:r>
              <a:rPr lang="en-IE" altLang="en-US" sz="2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stories and narratives regarding their destination and to identify patterns in the anecdotes of visitors in order to achieve consistency and effective brand positioning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While content is specifically designed for </a:t>
            </a: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granular segments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of the audience, hashtags remain consistent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Targeting</a:t>
            </a:r>
            <a:r>
              <a:rPr lang="en-IE" altLang="en-US" sz="2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content </a:t>
            </a:r>
            <a:r>
              <a:rPr lang="en-IE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ads, </a:t>
            </a:r>
            <a:r>
              <a:rPr lang="en-IE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flexibility</a:t>
            </a:r>
            <a:r>
              <a:rPr lang="en-IE" altLang="en-US" sz="2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needed to accommodate volatile platform conditions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IE" altLang="en-US" sz="2800">
                <a:latin typeface="Calibri" panose="020F0502020204030204" pitchFamily="34" charset="0"/>
              </a:rPr>
              <a:t>Algorithm changes in </a:t>
            </a: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Facebook </a:t>
            </a:r>
            <a:r>
              <a:rPr lang="en-IE" altLang="en-US" sz="2800" smtClean="0">
                <a:latin typeface="Calibri" panose="020F0502020204030204" pitchFamily="34" charset="0"/>
              </a:rPr>
              <a:t>(and now </a:t>
            </a:r>
            <a:r>
              <a:rPr lang="en-IE" altLang="en-US" sz="2800" smtClean="0">
                <a:solidFill>
                  <a:srgbClr val="C00000"/>
                </a:solidFill>
                <a:latin typeface="Calibri" panose="020F0502020204030204" pitchFamily="34" charset="0"/>
              </a:rPr>
              <a:t>Instagram</a:t>
            </a:r>
            <a:r>
              <a:rPr lang="en-IE" altLang="en-US" sz="2800" smtClean="0">
                <a:latin typeface="Calibri" panose="020F0502020204030204" pitchFamily="34" charset="0"/>
              </a:rPr>
              <a:t>)</a:t>
            </a:r>
            <a:endParaRPr lang="en-IE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mtClean="0">
                <a:solidFill>
                  <a:srgbClr val="990033"/>
                </a:solidFill>
              </a:rPr>
              <a:t>ISCONTOUR </a:t>
            </a:r>
            <a:r>
              <a:rPr lang="de-AT" sz="1600" b="1" smtClean="0">
                <a:solidFill>
                  <a:srgbClr val="990033"/>
                </a:solidFill>
              </a:rPr>
              <a:t>2016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652856" y="689786"/>
            <a:ext cx="10449712" cy="86409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sz="3200" b="1">
                <a:solidFill>
                  <a:srgbClr val="C00000"/>
                </a:solidFill>
                <a:latin typeface="Calibri" panose="020F0502020204030204" pitchFamily="34" charset="0"/>
              </a:rPr>
              <a:t>Destination Marketing Performance Measurement &amp; Tracking</a:t>
            </a:r>
            <a:endParaRPr lang="en-IE" altLang="en-US" sz="32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60" y="1553882"/>
            <a:ext cx="9113540" cy="5184576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Pike and Page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(2014) make explicit reference to </a:t>
            </a: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EAV formula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 as a popular means of value attribution, and was employed in one specific case in the present study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IE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n-IE" altLang="en-US" sz="2400" smtClean="0">
                <a:solidFill>
                  <a:srgbClr val="C00000"/>
                </a:solidFill>
                <a:latin typeface="Calibri" panose="020F0502020204030204" pitchFamily="34" charset="0"/>
              </a:rPr>
              <a:t>social </a:t>
            </a: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media </a:t>
            </a:r>
            <a:r>
              <a:rPr lang="en-IE" altLang="en-US" sz="2400" smtClean="0">
                <a:solidFill>
                  <a:schemeClr val="tx1"/>
                </a:solidFill>
                <a:latin typeface="Calibri" panose="020F0502020204030204" pitchFamily="34" charset="0"/>
              </a:rPr>
              <a:t>context;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its impact can be useful, but has its shortcomings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Additional formula employed by one DMO: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n-IE" altLang="en-US" sz="24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en-IE" altLang="en-US" sz="24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Benefits from </a:t>
            </a: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speed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 smtClean="0">
                <a:solidFill>
                  <a:srgbClr val="C00000"/>
                </a:solidFill>
                <a:latin typeface="Calibri" panose="020F0502020204030204" pitchFamily="34" charset="0"/>
              </a:rPr>
              <a:t>transferability</a:t>
            </a:r>
            <a:r>
              <a:rPr lang="en-IE" altLang="en-US" sz="24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lacks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 smtClean="0">
                <a:solidFill>
                  <a:srgbClr val="C00000"/>
                </a:solidFill>
                <a:latin typeface="Calibri" panose="020F0502020204030204" pitchFamily="34" charset="0"/>
              </a:rPr>
              <a:t>rigidity</a:t>
            </a:r>
            <a:r>
              <a:rPr lang="en-IE" altLang="en-US" sz="24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qualitative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analysis is absent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Does</a:t>
            </a:r>
            <a:r>
              <a:rPr lang="en-IE" altLang="en-US" sz="24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Facebook Reactions </a:t>
            </a:r>
            <a:r>
              <a:rPr lang="en-IE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necessitate in new approach to engagement and sentiment analysis?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9752" y="400506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>
                <a:solidFill>
                  <a:srgbClr val="C00000"/>
                </a:solidFill>
                <a:latin typeface="Calibri" panose="020F0502020204030204" pitchFamily="34" charset="0"/>
              </a:rPr>
              <a:t>Comments</a:t>
            </a:r>
            <a:r>
              <a:rPr lang="en-IE">
                <a:latin typeface="Calibri" panose="020F0502020204030204" pitchFamily="34" charset="0"/>
              </a:rPr>
              <a:t> + </a:t>
            </a:r>
            <a:r>
              <a:rPr lang="en-IE">
                <a:solidFill>
                  <a:srgbClr val="C00000"/>
                </a:solidFill>
                <a:latin typeface="Calibri" panose="020F0502020204030204" pitchFamily="34" charset="0"/>
              </a:rPr>
              <a:t>Shares</a:t>
            </a:r>
            <a:r>
              <a:rPr lang="en-IE">
                <a:latin typeface="Calibri" panose="020F0502020204030204" pitchFamily="34" charset="0"/>
              </a:rPr>
              <a:t> + √ </a:t>
            </a:r>
            <a:r>
              <a:rPr lang="en-IE">
                <a:solidFill>
                  <a:srgbClr val="C00000"/>
                </a:solidFill>
                <a:latin typeface="Calibri" panose="020F0502020204030204" pitchFamily="34" charset="0"/>
              </a:rPr>
              <a:t>Likes</a:t>
            </a:r>
          </a:p>
          <a:p>
            <a:pPr algn="ctr"/>
            <a:r>
              <a:rPr lang="en-IE">
                <a:latin typeface="Calibri" panose="020F0502020204030204" pitchFamily="34" charset="0"/>
              </a:rPr>
              <a:t>(total number of)</a:t>
            </a:r>
          </a:p>
        </p:txBody>
      </p:sp>
    </p:spTree>
    <p:extLst>
      <p:ext uri="{BB962C8B-B14F-4D97-AF65-F5344CB8AC3E}">
        <p14:creationId xmlns:p14="http://schemas.microsoft.com/office/powerpoint/2010/main" val="9938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</TotalTime>
  <Words>781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ヒラギノ角ゴ Pro W3</vt:lpstr>
      <vt:lpstr>Arial</vt:lpstr>
      <vt:lpstr>blank</vt:lpstr>
      <vt:lpstr>Social Destinations An Exploratory Study of Social Media Use by Destination Marketing Organisations </vt:lpstr>
      <vt:lpstr>A little bit of background …</vt:lpstr>
      <vt:lpstr>Destination Marketing Framework</vt:lpstr>
      <vt:lpstr>PowerPoint Presentation</vt:lpstr>
      <vt:lpstr>Research Aims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Fachhochschule Salzburg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Dean Creevey</cp:lastModifiedBy>
  <cp:revision>18</cp:revision>
  <dcterms:created xsi:type="dcterms:W3CDTF">2013-02-12T16:09:26Z</dcterms:created>
  <dcterms:modified xsi:type="dcterms:W3CDTF">2016-05-16T11:19:08Z</dcterms:modified>
</cp:coreProperties>
</file>