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notesMasterIdLst>
    <p:notesMasterId r:id="rId41"/>
  </p:notesMasterIdLst>
  <p:sldIdLst>
    <p:sldId id="256" r:id="rId2"/>
    <p:sldId id="430" r:id="rId3"/>
    <p:sldId id="342" r:id="rId4"/>
    <p:sldId id="347" r:id="rId5"/>
    <p:sldId id="359" r:id="rId6"/>
    <p:sldId id="360" r:id="rId7"/>
    <p:sldId id="377" r:id="rId8"/>
    <p:sldId id="378" r:id="rId9"/>
    <p:sldId id="379" r:id="rId10"/>
    <p:sldId id="428" r:id="rId11"/>
    <p:sldId id="380" r:id="rId12"/>
    <p:sldId id="381" r:id="rId13"/>
    <p:sldId id="382" r:id="rId14"/>
    <p:sldId id="396" r:id="rId15"/>
    <p:sldId id="427" r:id="rId16"/>
    <p:sldId id="353" r:id="rId17"/>
    <p:sldId id="354" r:id="rId18"/>
    <p:sldId id="367" r:id="rId19"/>
    <p:sldId id="369" r:id="rId20"/>
    <p:sldId id="370" r:id="rId21"/>
    <p:sldId id="371" r:id="rId22"/>
    <p:sldId id="372" r:id="rId23"/>
    <p:sldId id="429" r:id="rId24"/>
    <p:sldId id="373" r:id="rId25"/>
    <p:sldId id="374" r:id="rId26"/>
    <p:sldId id="375" r:id="rId27"/>
    <p:sldId id="397" r:id="rId28"/>
    <p:sldId id="398" r:id="rId29"/>
    <p:sldId id="399" r:id="rId30"/>
    <p:sldId id="425" r:id="rId31"/>
    <p:sldId id="426" r:id="rId32"/>
    <p:sldId id="414" r:id="rId33"/>
    <p:sldId id="415" r:id="rId34"/>
    <p:sldId id="416" r:id="rId35"/>
    <p:sldId id="417" r:id="rId36"/>
    <p:sldId id="418" r:id="rId37"/>
    <p:sldId id="422" r:id="rId38"/>
    <p:sldId id="423" r:id="rId39"/>
    <p:sldId id="42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p:scale>
          <a:sx n="70" d="100"/>
          <a:sy n="70" d="100"/>
        </p:scale>
        <p:origin x="246" y="8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E6DBA-1829-4DF3-918D-6C0A1B5853F3}" type="datetimeFigureOut">
              <a:rPr lang="en-US" smtClean="0"/>
              <a:t>5/20/2016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3D926A-10BC-44EE-A085-0DA3DA6A997E}" type="slidenum">
              <a:rPr lang="en-US" smtClean="0"/>
              <a:t>‹#›</a:t>
            </a:fld>
            <a:endParaRPr lang="en-US"/>
          </a:p>
        </p:txBody>
      </p:sp>
    </p:spTree>
    <p:extLst>
      <p:ext uri="{BB962C8B-B14F-4D97-AF65-F5344CB8AC3E}">
        <p14:creationId xmlns:p14="http://schemas.microsoft.com/office/powerpoint/2010/main" val="1892680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FD5C99-D4E9-4D55-A5D9-15A57C078D74}" type="slidenum">
              <a:rPr lang="en-US" smtClean="0"/>
              <a:pPr/>
              <a:t>4</a:t>
            </a:fld>
            <a:endParaRPr lang="en-US"/>
          </a:p>
        </p:txBody>
      </p:sp>
    </p:spTree>
    <p:extLst>
      <p:ext uri="{BB962C8B-B14F-4D97-AF65-F5344CB8AC3E}">
        <p14:creationId xmlns:p14="http://schemas.microsoft.com/office/powerpoint/2010/main" val="2721268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FD5C99-D4E9-4D55-A5D9-15A57C078D74}" type="slidenum">
              <a:rPr lang="en-US" smtClean="0"/>
              <a:pPr/>
              <a:t>28</a:t>
            </a:fld>
            <a:endParaRPr lang="en-US"/>
          </a:p>
        </p:txBody>
      </p:sp>
    </p:spTree>
    <p:extLst>
      <p:ext uri="{BB962C8B-B14F-4D97-AF65-F5344CB8AC3E}">
        <p14:creationId xmlns:p14="http://schemas.microsoft.com/office/powerpoint/2010/main" val="199082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A2409A-C0B6-43A0-ABAB-18DB4683A44C}" type="slidenum">
              <a:rPr lang="en-US"/>
              <a:pPr/>
              <a:t>29</a:t>
            </a:fld>
            <a:endParaRPr lang="en-US"/>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98842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A2409A-C0B6-43A0-ABAB-18DB4683A44C}" type="slidenum">
              <a:rPr lang="en-US"/>
              <a:pPr/>
              <a:t>30</a:t>
            </a:fld>
            <a:endParaRPr lang="en-US"/>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8622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A2409A-C0B6-43A0-ABAB-18DB4683A44C}" type="slidenum">
              <a:rPr lang="en-US"/>
              <a:pPr/>
              <a:t>31</a:t>
            </a:fld>
            <a:endParaRPr lang="en-US"/>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02225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AC7C4E-0E04-42AA-87B9-740838B2E6DE}" type="slidenum">
              <a:rPr lang="en-US"/>
              <a:pPr/>
              <a:t>9</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89729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D071BA-1EC9-46CB-9BAE-07F42A50B462}" type="slidenum">
              <a:rPr lang="en-US"/>
              <a:pPr/>
              <a:t>18</a:t>
            </a:fld>
            <a:endParaRPr lang="en-US"/>
          </a:p>
        </p:txBody>
      </p:sp>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11587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F17E6-C1D6-48B1-A62E-249899E1DD4C}" type="slidenum">
              <a:rPr lang="en-US"/>
              <a:pPr/>
              <a:t>20</a:t>
            </a:fld>
            <a:endParaRPr lang="en-US"/>
          </a:p>
        </p:txBody>
      </p:sp>
      <p:sp>
        <p:nvSpPr>
          <p:cNvPr id="198658" name="Rectangle 2"/>
          <p:cNvSpPr>
            <a:spLocks noGrp="1" noRot="1" noChangeAspect="1" noChangeArrowheads="1" noTextEdit="1"/>
          </p:cNvSpPr>
          <p:nvPr>
            <p:ph type="sldImg"/>
          </p:nvPr>
        </p:nvSpPr>
        <p:spPr>
          <a:xfrm>
            <a:off x="392113" y="690563"/>
            <a:ext cx="6073775" cy="3417887"/>
          </a:xfrm>
          <a:ln/>
        </p:spPr>
      </p:sp>
      <p:sp>
        <p:nvSpPr>
          <p:cNvPr id="198659" name="Rectangle 3"/>
          <p:cNvSpPr>
            <a:spLocks noGrp="1" noChangeArrowheads="1"/>
          </p:cNvSpPr>
          <p:nvPr>
            <p:ph type="body" idx="1"/>
          </p:nvPr>
        </p:nvSpPr>
        <p:spPr>
          <a:xfrm>
            <a:off x="912814" y="4342414"/>
            <a:ext cx="5030787" cy="4115194"/>
          </a:xfrm>
        </p:spPr>
        <p:txBody>
          <a:bodyPr lIns="90151" tIns="45075" rIns="90151" bIns="45075"/>
          <a:lstStyle/>
          <a:p>
            <a:endParaRPr lang="en-GB" dirty="0"/>
          </a:p>
        </p:txBody>
      </p:sp>
    </p:spTree>
    <p:extLst>
      <p:ext uri="{BB962C8B-B14F-4D97-AF65-F5344CB8AC3E}">
        <p14:creationId xmlns:p14="http://schemas.microsoft.com/office/powerpoint/2010/main" val="1193395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5857F0-D5B1-4FF2-8A11-C1B66CA00E18}" type="slidenum">
              <a:rPr lang="en-US"/>
              <a:pPr/>
              <a:t>22</a:t>
            </a:fld>
            <a:endParaRPr lang="en-US"/>
          </a:p>
        </p:txBody>
      </p:sp>
      <p:sp>
        <p:nvSpPr>
          <p:cNvPr id="329730" name="Rectangle 2"/>
          <p:cNvSpPr>
            <a:spLocks noGrp="1" noRot="1" noChangeAspect="1" noChangeArrowheads="1" noTextEdit="1"/>
          </p:cNvSpPr>
          <p:nvPr>
            <p:ph type="sldImg"/>
          </p:nvPr>
        </p:nvSpPr>
        <p:spPr>
          <a:ln/>
        </p:spPr>
      </p:sp>
      <p:sp>
        <p:nvSpPr>
          <p:cNvPr id="3297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13901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C72853-C76C-434A-B6F2-91BE20CFAE66}" type="slidenum">
              <a:rPr lang="en-US"/>
              <a:pPr/>
              <a:t>24</a:t>
            </a:fld>
            <a:endParaRPr lang="en-US"/>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677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AE75A-A945-48DB-B7BD-A9A22A21E7BC}" type="slidenum">
              <a:rPr lang="en-US"/>
              <a:pPr/>
              <a:t>25</a:t>
            </a:fld>
            <a:endParaRPr lang="en-US"/>
          </a:p>
        </p:txBody>
      </p:sp>
      <p:sp>
        <p:nvSpPr>
          <p:cNvPr id="432130" name="Rectangle 2"/>
          <p:cNvSpPr>
            <a:spLocks noGrp="1" noRot="1" noChangeAspect="1" noChangeArrowheads="1" noTextEdit="1"/>
          </p:cNvSpPr>
          <p:nvPr>
            <p:ph type="sldImg"/>
          </p:nvPr>
        </p:nvSpPr>
        <p:spPr>
          <a:ln/>
        </p:spPr>
      </p:sp>
      <p:sp>
        <p:nvSpPr>
          <p:cNvPr id="4321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18561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D8CB35-07D9-4E82-98D0-EA1C65D21965}" type="slidenum">
              <a:rPr lang="en-US"/>
              <a:pPr/>
              <a:t>26</a:t>
            </a:fld>
            <a:endParaRPr lang="en-US"/>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pPr marL="228600" indent="-228600"/>
            <a:endParaRPr lang="en-US"/>
          </a:p>
        </p:txBody>
      </p:sp>
    </p:spTree>
    <p:extLst>
      <p:ext uri="{BB962C8B-B14F-4D97-AF65-F5344CB8AC3E}">
        <p14:creationId xmlns:p14="http://schemas.microsoft.com/office/powerpoint/2010/main" val="2354429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D071BA-1EC9-46CB-9BAE-07F42A50B462}" type="slidenum">
              <a:rPr lang="en-US"/>
              <a:pPr/>
              <a:t>27</a:t>
            </a:fld>
            <a:endParaRPr lang="en-US"/>
          </a:p>
        </p:txBody>
      </p:sp>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36917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A6EDC75-B6DD-4B9A-9A52-68DECB46DB18}" type="datetimeFigureOut">
              <a:rPr lang="en-US" smtClean="0"/>
              <a:t>5/20/2016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9D3F0-8E12-4307-AEA9-EBC3A761278A}" type="slidenum">
              <a:rPr lang="en-US" smtClean="0"/>
              <a:t>‹#›</a:t>
            </a:fld>
            <a:endParaRPr lang="en-US"/>
          </a:p>
        </p:txBody>
      </p:sp>
    </p:spTree>
    <p:extLst>
      <p:ext uri="{BB962C8B-B14F-4D97-AF65-F5344CB8AC3E}">
        <p14:creationId xmlns:p14="http://schemas.microsoft.com/office/powerpoint/2010/main" val="1451515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6EDC75-B6DD-4B9A-9A52-68DECB46DB18}" type="datetimeFigureOut">
              <a:rPr lang="en-US" smtClean="0"/>
              <a:t>5/20/2016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9D3F0-8E12-4307-AEA9-EBC3A761278A}" type="slidenum">
              <a:rPr lang="en-US" smtClean="0"/>
              <a:t>‹#›</a:t>
            </a:fld>
            <a:endParaRPr lang="en-US"/>
          </a:p>
        </p:txBody>
      </p:sp>
    </p:spTree>
    <p:extLst>
      <p:ext uri="{BB962C8B-B14F-4D97-AF65-F5344CB8AC3E}">
        <p14:creationId xmlns:p14="http://schemas.microsoft.com/office/powerpoint/2010/main" val="4061035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6EDC75-B6DD-4B9A-9A52-68DECB46DB18}" type="datetimeFigureOut">
              <a:rPr lang="en-US" smtClean="0"/>
              <a:t>5/20/2016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9D3F0-8E12-4307-AEA9-EBC3A761278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799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6EDC75-B6DD-4B9A-9A52-68DECB46DB18}" type="datetimeFigureOut">
              <a:rPr lang="en-US" smtClean="0"/>
              <a:t>5/20/2016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9D3F0-8E12-4307-AEA9-EBC3A761278A}" type="slidenum">
              <a:rPr lang="en-US" smtClean="0"/>
              <a:t>‹#›</a:t>
            </a:fld>
            <a:endParaRPr lang="en-US"/>
          </a:p>
        </p:txBody>
      </p:sp>
    </p:spTree>
    <p:extLst>
      <p:ext uri="{BB962C8B-B14F-4D97-AF65-F5344CB8AC3E}">
        <p14:creationId xmlns:p14="http://schemas.microsoft.com/office/powerpoint/2010/main" val="1758400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6EDC75-B6DD-4B9A-9A52-68DECB46DB18}" type="datetimeFigureOut">
              <a:rPr lang="en-US" smtClean="0"/>
              <a:t>5/20/2016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9D3F0-8E12-4307-AEA9-EBC3A761278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69820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6EDC75-B6DD-4B9A-9A52-68DECB46DB18}" type="datetimeFigureOut">
              <a:rPr lang="en-US" smtClean="0"/>
              <a:t>5/20/2016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9D3F0-8E12-4307-AEA9-EBC3A761278A}" type="slidenum">
              <a:rPr lang="en-US" smtClean="0"/>
              <a:t>‹#›</a:t>
            </a:fld>
            <a:endParaRPr lang="en-US"/>
          </a:p>
        </p:txBody>
      </p:sp>
    </p:spTree>
    <p:extLst>
      <p:ext uri="{BB962C8B-B14F-4D97-AF65-F5344CB8AC3E}">
        <p14:creationId xmlns:p14="http://schemas.microsoft.com/office/powerpoint/2010/main" val="614454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6EDC75-B6DD-4B9A-9A52-68DECB46DB18}" type="datetimeFigureOut">
              <a:rPr lang="en-US" smtClean="0"/>
              <a:t>5/20/2016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9D3F0-8E12-4307-AEA9-EBC3A761278A}" type="slidenum">
              <a:rPr lang="en-US" smtClean="0"/>
              <a:t>‹#›</a:t>
            </a:fld>
            <a:endParaRPr lang="en-US"/>
          </a:p>
        </p:txBody>
      </p:sp>
    </p:spTree>
    <p:extLst>
      <p:ext uri="{BB962C8B-B14F-4D97-AF65-F5344CB8AC3E}">
        <p14:creationId xmlns:p14="http://schemas.microsoft.com/office/powerpoint/2010/main" val="3198837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6EDC75-B6DD-4B9A-9A52-68DECB46DB18}" type="datetimeFigureOut">
              <a:rPr lang="en-US" smtClean="0"/>
              <a:t>5/20/2016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9D3F0-8E12-4307-AEA9-EBC3A761278A}" type="slidenum">
              <a:rPr lang="en-US" smtClean="0"/>
              <a:t>‹#›</a:t>
            </a:fld>
            <a:endParaRPr lang="en-US"/>
          </a:p>
        </p:txBody>
      </p:sp>
    </p:spTree>
    <p:extLst>
      <p:ext uri="{BB962C8B-B14F-4D97-AF65-F5344CB8AC3E}">
        <p14:creationId xmlns:p14="http://schemas.microsoft.com/office/powerpoint/2010/main" val="891389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981200"/>
            <a:ext cx="5384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981200"/>
            <a:ext cx="53848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4000500"/>
            <a:ext cx="53848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4165600" y="6248400"/>
            <a:ext cx="3860800" cy="457200"/>
          </a:xfrm>
        </p:spPr>
        <p:txBody>
          <a:bodyPr/>
          <a:lstStyle>
            <a:lvl1pPr>
              <a:defRPr/>
            </a:lvl1pPr>
          </a:lstStyle>
          <a:p>
            <a:r>
              <a:rPr lang="en-US"/>
              <a:t>Carboni</a:t>
            </a:r>
          </a:p>
        </p:txBody>
      </p:sp>
      <p:sp>
        <p:nvSpPr>
          <p:cNvPr id="7" name="Slide Number Placeholder 6"/>
          <p:cNvSpPr>
            <a:spLocks noGrp="1"/>
          </p:cNvSpPr>
          <p:nvPr>
            <p:ph type="sldNum" sz="quarter" idx="11"/>
          </p:nvPr>
        </p:nvSpPr>
        <p:spPr>
          <a:xfrm>
            <a:off x="8737600" y="6248400"/>
            <a:ext cx="2844800" cy="457200"/>
          </a:xfrm>
        </p:spPr>
        <p:txBody>
          <a:bodyPr/>
          <a:lstStyle>
            <a:lvl1pPr>
              <a:defRPr/>
            </a:lvl1pPr>
          </a:lstStyle>
          <a:p>
            <a:fld id="{E13BD5E6-2E51-4E0B-B129-C57B0BE72BCF}" type="slidenum">
              <a:rPr lang="en-US"/>
              <a:pPr/>
              <a:t>‹#›</a:t>
            </a:fld>
            <a:endParaRPr lang="en-US"/>
          </a:p>
        </p:txBody>
      </p:sp>
      <p:sp>
        <p:nvSpPr>
          <p:cNvPr id="8" name="Date Placeholder 7"/>
          <p:cNvSpPr>
            <a:spLocks noGrp="1"/>
          </p:cNvSpPr>
          <p:nvPr>
            <p:ph type="dt" sz="half" idx="12"/>
          </p:nvPr>
        </p:nvSpPr>
        <p:spPr>
          <a:xfrm>
            <a:off x="609600" y="6245225"/>
            <a:ext cx="2844800" cy="476250"/>
          </a:xfrm>
        </p:spPr>
        <p:txBody>
          <a:bodyPr/>
          <a:lstStyle>
            <a:lvl1pPr>
              <a:defRPr/>
            </a:lvl1pPr>
          </a:lstStyle>
          <a:p>
            <a:fld id="{BE1C9656-410D-4EB8-A77C-42382D65E779}" type="datetime1">
              <a:rPr lang="en-US" smtClean="0"/>
              <a:pPr/>
              <a:t>5/20/2016</a:t>
            </a:fld>
            <a:endParaRPr lang="en-US"/>
          </a:p>
        </p:txBody>
      </p:sp>
    </p:spTree>
    <p:extLst>
      <p:ext uri="{BB962C8B-B14F-4D97-AF65-F5344CB8AC3E}">
        <p14:creationId xmlns:p14="http://schemas.microsoft.com/office/powerpoint/2010/main" val="2682144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6EDC75-B6DD-4B9A-9A52-68DECB46DB18}" type="datetimeFigureOut">
              <a:rPr lang="en-US" smtClean="0"/>
              <a:t>5/20/2016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9D3F0-8E12-4307-AEA9-EBC3A761278A}" type="slidenum">
              <a:rPr lang="en-US" smtClean="0"/>
              <a:t>‹#›</a:t>
            </a:fld>
            <a:endParaRPr lang="en-US"/>
          </a:p>
        </p:txBody>
      </p:sp>
    </p:spTree>
    <p:extLst>
      <p:ext uri="{BB962C8B-B14F-4D97-AF65-F5344CB8AC3E}">
        <p14:creationId xmlns:p14="http://schemas.microsoft.com/office/powerpoint/2010/main" val="1583641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6EDC75-B6DD-4B9A-9A52-68DECB46DB18}" type="datetimeFigureOut">
              <a:rPr lang="en-US" smtClean="0"/>
              <a:t>5/20/2016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9D3F0-8E12-4307-AEA9-EBC3A761278A}" type="slidenum">
              <a:rPr lang="en-US" smtClean="0"/>
              <a:t>‹#›</a:t>
            </a:fld>
            <a:endParaRPr lang="en-US"/>
          </a:p>
        </p:txBody>
      </p:sp>
    </p:spTree>
    <p:extLst>
      <p:ext uri="{BB962C8B-B14F-4D97-AF65-F5344CB8AC3E}">
        <p14:creationId xmlns:p14="http://schemas.microsoft.com/office/powerpoint/2010/main" val="3539916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6EDC75-B6DD-4B9A-9A52-68DECB46DB18}" type="datetimeFigureOut">
              <a:rPr lang="en-US" smtClean="0"/>
              <a:t>5/20/2016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D9D3F0-8E12-4307-AEA9-EBC3A761278A}" type="slidenum">
              <a:rPr lang="en-US" smtClean="0"/>
              <a:t>‹#›</a:t>
            </a:fld>
            <a:endParaRPr lang="en-US"/>
          </a:p>
        </p:txBody>
      </p:sp>
    </p:spTree>
    <p:extLst>
      <p:ext uri="{BB962C8B-B14F-4D97-AF65-F5344CB8AC3E}">
        <p14:creationId xmlns:p14="http://schemas.microsoft.com/office/powerpoint/2010/main" val="2932839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6EDC75-B6DD-4B9A-9A52-68DECB46DB18}" type="datetimeFigureOut">
              <a:rPr lang="en-US" smtClean="0"/>
              <a:t>5/20/2016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D9D3F0-8E12-4307-AEA9-EBC3A761278A}" type="slidenum">
              <a:rPr lang="en-US" smtClean="0"/>
              <a:t>‹#›</a:t>
            </a:fld>
            <a:endParaRPr lang="en-US"/>
          </a:p>
        </p:txBody>
      </p:sp>
    </p:spTree>
    <p:extLst>
      <p:ext uri="{BB962C8B-B14F-4D97-AF65-F5344CB8AC3E}">
        <p14:creationId xmlns:p14="http://schemas.microsoft.com/office/powerpoint/2010/main" val="105556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A6EDC75-B6DD-4B9A-9A52-68DECB46DB18}" type="datetimeFigureOut">
              <a:rPr lang="en-US" smtClean="0"/>
              <a:t>5/20/2016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D9D3F0-8E12-4307-AEA9-EBC3A761278A}" type="slidenum">
              <a:rPr lang="en-US" smtClean="0"/>
              <a:t>‹#›</a:t>
            </a:fld>
            <a:endParaRPr lang="en-US"/>
          </a:p>
        </p:txBody>
      </p:sp>
    </p:spTree>
    <p:extLst>
      <p:ext uri="{BB962C8B-B14F-4D97-AF65-F5344CB8AC3E}">
        <p14:creationId xmlns:p14="http://schemas.microsoft.com/office/powerpoint/2010/main" val="1163311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6EDC75-B6DD-4B9A-9A52-68DECB46DB18}" type="datetimeFigureOut">
              <a:rPr lang="en-US" smtClean="0"/>
              <a:t>5/20/2016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D9D3F0-8E12-4307-AEA9-EBC3A761278A}" type="slidenum">
              <a:rPr lang="en-US" smtClean="0"/>
              <a:t>‹#›</a:t>
            </a:fld>
            <a:endParaRPr lang="en-US"/>
          </a:p>
        </p:txBody>
      </p:sp>
    </p:spTree>
    <p:extLst>
      <p:ext uri="{BB962C8B-B14F-4D97-AF65-F5344CB8AC3E}">
        <p14:creationId xmlns:p14="http://schemas.microsoft.com/office/powerpoint/2010/main" val="1162051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6EDC75-B6DD-4B9A-9A52-68DECB46DB18}" type="datetimeFigureOut">
              <a:rPr lang="en-US" smtClean="0"/>
              <a:t>5/20/2016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D9D3F0-8E12-4307-AEA9-EBC3A761278A}" type="slidenum">
              <a:rPr lang="en-US" smtClean="0"/>
              <a:t>‹#›</a:t>
            </a:fld>
            <a:endParaRPr lang="en-US"/>
          </a:p>
        </p:txBody>
      </p:sp>
    </p:spTree>
    <p:extLst>
      <p:ext uri="{BB962C8B-B14F-4D97-AF65-F5344CB8AC3E}">
        <p14:creationId xmlns:p14="http://schemas.microsoft.com/office/powerpoint/2010/main" val="1048114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6EDC75-B6DD-4B9A-9A52-68DECB46DB18}" type="datetimeFigureOut">
              <a:rPr lang="en-US" smtClean="0"/>
              <a:t>5/20/2016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D9D3F0-8E12-4307-AEA9-EBC3A761278A}" type="slidenum">
              <a:rPr lang="en-US" smtClean="0"/>
              <a:t>‹#›</a:t>
            </a:fld>
            <a:endParaRPr lang="en-US"/>
          </a:p>
        </p:txBody>
      </p:sp>
    </p:spTree>
    <p:extLst>
      <p:ext uri="{BB962C8B-B14F-4D97-AF65-F5344CB8AC3E}">
        <p14:creationId xmlns:p14="http://schemas.microsoft.com/office/powerpoint/2010/main" val="1245794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A6EDC75-B6DD-4B9A-9A52-68DECB46DB18}" type="datetimeFigureOut">
              <a:rPr lang="en-US" smtClean="0"/>
              <a:t>5/20/2016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0D9D3F0-8E12-4307-AEA9-EBC3A761278A}" type="slidenum">
              <a:rPr lang="en-US" smtClean="0"/>
              <a:t>‹#›</a:t>
            </a:fld>
            <a:endParaRPr lang="en-US"/>
          </a:p>
        </p:txBody>
      </p:sp>
    </p:spTree>
    <p:extLst>
      <p:ext uri="{BB962C8B-B14F-4D97-AF65-F5344CB8AC3E}">
        <p14:creationId xmlns:p14="http://schemas.microsoft.com/office/powerpoint/2010/main" val="46724735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2.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mdround.blogs.com/usingnetworks/2009/07/sna-tools-and-formats-diagram-updated.html" TargetMode="External"/><Relationship Id="rId3" Type="http://schemas.openxmlformats.org/officeDocument/2006/relationships/hyperlink" Target="http://www.analytictech.com/" TargetMode="External"/><Relationship Id="rId7" Type="http://schemas.openxmlformats.org/officeDocument/2006/relationships/hyperlink" Target="http://netwiki.amath.unc.edu/" TargetMode="External"/><Relationship Id="rId2" Type="http://schemas.openxmlformats.org/officeDocument/2006/relationships/hyperlink" Target="http://www.gmw.rug.nl/~huisman/sna/software.html" TargetMode="External"/><Relationship Id="rId1" Type="http://schemas.openxmlformats.org/officeDocument/2006/relationships/slideLayout" Target="../slideLayouts/slideLayout2.xml"/><Relationship Id="rId6" Type="http://schemas.openxmlformats.org/officeDocument/2006/relationships/hyperlink" Target="http://www.linkscenter.org/" TargetMode="External"/><Relationship Id="rId5" Type="http://schemas.openxmlformats.org/officeDocument/2006/relationships/hyperlink" Target="https://www.insna.org/" TargetMode="External"/><Relationship Id="rId10" Type="http://schemas.openxmlformats.org/officeDocument/2006/relationships/hyperlink" Target="http://en.wikipedia.org/wiki/Social_network_analysis_software" TargetMode="External"/><Relationship Id="rId4" Type="http://schemas.openxmlformats.org/officeDocument/2006/relationships/hyperlink" Target="http://www.casos.cs.cmu.edu/" TargetMode="External"/><Relationship Id="rId9" Type="http://schemas.openxmlformats.org/officeDocument/2006/relationships/hyperlink" Target="https://www.stats.ox.ac.uk/~snijders/sien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ic"/>
          <p:cNvPicPr>
            <a:picLocks noChangeAspect="1" noChangeArrowheads="1"/>
          </p:cNvPicPr>
          <p:nvPr/>
        </p:nvPicPr>
        <p:blipFill>
          <a:blip r:embed="rId2" cstate="print"/>
          <a:srcRect/>
          <a:stretch>
            <a:fillRect/>
          </a:stretch>
        </p:blipFill>
        <p:spPr>
          <a:xfrm>
            <a:off x="688977" y="3519751"/>
            <a:ext cx="4508256" cy="3255962"/>
          </a:xfrm>
          <a:prstGeom prst="rect">
            <a:avLst/>
          </a:prstGeom>
          <a:noFill/>
          <a:ln/>
        </p:spPr>
      </p:pic>
      <p:sp>
        <p:nvSpPr>
          <p:cNvPr id="2" name="Title 1"/>
          <p:cNvSpPr>
            <a:spLocks noGrp="1"/>
          </p:cNvSpPr>
          <p:nvPr>
            <p:ph type="ctrTitle"/>
          </p:nvPr>
        </p:nvSpPr>
        <p:spPr>
          <a:xfrm>
            <a:off x="888643" y="895887"/>
            <a:ext cx="8617180" cy="2387600"/>
          </a:xfrm>
        </p:spPr>
        <p:txBody>
          <a:bodyPr>
            <a:normAutofit fontScale="90000"/>
          </a:bodyPr>
          <a:lstStyle/>
          <a:p>
            <a:r>
              <a:rPr lang="en-US" sz="5300" dirty="0" smtClean="0"/>
              <a:t>It's Not What You Know, </a:t>
            </a:r>
            <a:br>
              <a:rPr lang="en-US" sz="5300" dirty="0" smtClean="0"/>
            </a:br>
            <a:r>
              <a:rPr lang="en-US" sz="5300" dirty="0" smtClean="0"/>
              <a:t>It's Who You Know: </a:t>
            </a:r>
            <a:r>
              <a:rPr lang="en-US" dirty="0" smtClean="0"/>
              <a:t/>
            </a:r>
            <a:br>
              <a:rPr lang="en-US" dirty="0" smtClean="0"/>
            </a:br>
            <a:r>
              <a:rPr lang="en-US" sz="4000" i="1" dirty="0" smtClean="0"/>
              <a:t>Analyzing </a:t>
            </a:r>
            <a:r>
              <a:rPr lang="en-US" sz="4000" i="1" dirty="0"/>
              <a:t>relational structures to </a:t>
            </a:r>
            <a:r>
              <a:rPr lang="en-US" sz="4000" i="1" dirty="0"/>
              <a:t/>
            </a:r>
            <a:br>
              <a:rPr lang="en-US" sz="4000" i="1" dirty="0"/>
            </a:br>
            <a:r>
              <a:rPr lang="en-US" sz="4000" i="1" dirty="0" smtClean="0"/>
              <a:t>understand </a:t>
            </a:r>
            <a:r>
              <a:rPr lang="en-US" sz="4000" i="1" dirty="0"/>
              <a:t>and predict behavior</a:t>
            </a:r>
            <a:endParaRPr lang="en-US" sz="4000" i="1" dirty="0"/>
          </a:p>
        </p:txBody>
      </p:sp>
      <p:sp>
        <p:nvSpPr>
          <p:cNvPr id="3" name="Subtitle 2"/>
          <p:cNvSpPr>
            <a:spLocks noGrp="1"/>
          </p:cNvSpPr>
          <p:nvPr>
            <p:ph type="subTitle" idx="1"/>
          </p:nvPr>
        </p:nvSpPr>
        <p:spPr/>
        <p:txBody>
          <a:bodyPr/>
          <a:lstStyle/>
          <a:p>
            <a:endParaRPr lang="en-US" dirty="0" smtClean="0"/>
          </a:p>
          <a:p>
            <a:r>
              <a:rPr lang="en-US" sz="2800" dirty="0" smtClean="0"/>
              <a:t>Inga Carboni, Ph.D.</a:t>
            </a:r>
            <a:endParaRPr lang="en-US" sz="2800" dirty="0"/>
          </a:p>
        </p:txBody>
      </p:sp>
    </p:spTree>
    <p:extLst>
      <p:ext uri="{BB962C8B-B14F-4D97-AF65-F5344CB8AC3E}">
        <p14:creationId xmlns:p14="http://schemas.microsoft.com/office/powerpoint/2010/main" val="38098841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cstate="print"/>
          <a:srcRect/>
          <a:stretch>
            <a:fillRect/>
          </a:stretch>
        </p:blipFill>
        <p:spPr bwMode="auto">
          <a:xfrm>
            <a:off x="1062771" y="2334206"/>
            <a:ext cx="6986525" cy="4072281"/>
          </a:xfrm>
          <a:prstGeom prst="rect">
            <a:avLst/>
          </a:prstGeom>
          <a:noFill/>
          <a:ln w="9525">
            <a:noFill/>
            <a:miter lim="800000"/>
            <a:headEnd/>
            <a:tailEnd/>
          </a:ln>
        </p:spPr>
      </p:pic>
      <p:sp>
        <p:nvSpPr>
          <p:cNvPr id="2" name="Title 1"/>
          <p:cNvSpPr>
            <a:spLocks noGrp="1"/>
          </p:cNvSpPr>
          <p:nvPr>
            <p:ph type="title"/>
          </p:nvPr>
        </p:nvSpPr>
        <p:spPr/>
        <p:txBody>
          <a:bodyPr>
            <a:normAutofit/>
          </a:bodyPr>
          <a:lstStyle/>
          <a:p>
            <a:pPr algn="ctr"/>
            <a:r>
              <a:rPr lang="en-US" sz="4000" dirty="0" smtClean="0">
                <a:latin typeface="Calibri" panose="020F0502020204030204" pitchFamily="34" charset="0"/>
              </a:rPr>
              <a:t>The Network Perspective</a:t>
            </a:r>
            <a:endParaRPr lang="en-US" sz="4000" dirty="0">
              <a:latin typeface="Calibri" panose="020F0502020204030204" pitchFamily="34" charset="0"/>
            </a:endParaRPr>
          </a:p>
        </p:txBody>
      </p:sp>
      <p:sp>
        <p:nvSpPr>
          <p:cNvPr id="4" name="Content Placeholder 3"/>
          <p:cNvSpPr>
            <a:spLocks noGrp="1"/>
          </p:cNvSpPr>
          <p:nvPr>
            <p:ph idx="1"/>
          </p:nvPr>
        </p:nvSpPr>
        <p:spPr>
          <a:xfrm>
            <a:off x="677334" y="1677989"/>
            <a:ext cx="8596668" cy="3880773"/>
          </a:xfrm>
        </p:spPr>
        <p:txBody>
          <a:bodyPr>
            <a:normAutofit/>
          </a:bodyPr>
          <a:lstStyle/>
          <a:p>
            <a:pPr marL="0" indent="0">
              <a:buNone/>
            </a:pPr>
            <a:r>
              <a:rPr lang="en-US" sz="2400" dirty="0"/>
              <a:t>Networks have global, local, and dyadic </a:t>
            </a:r>
            <a:r>
              <a:rPr lang="en-US" sz="2400" dirty="0" smtClean="0"/>
              <a:t>aspects.</a:t>
            </a:r>
            <a:endParaRPr lang="en-US" sz="2400" dirty="0"/>
          </a:p>
        </p:txBody>
      </p:sp>
      <p:sp>
        <p:nvSpPr>
          <p:cNvPr id="5" name="Footer Placeholder 4"/>
          <p:cNvSpPr>
            <a:spLocks noGrp="1"/>
          </p:cNvSpPr>
          <p:nvPr>
            <p:ph type="ftr" sz="quarter" idx="11"/>
          </p:nvPr>
        </p:nvSpPr>
        <p:spPr/>
        <p:txBody>
          <a:bodyPr/>
          <a:lstStyle/>
          <a:p>
            <a:r>
              <a:rPr lang="en-US" sz="1050" dirty="0">
                <a:solidFill>
                  <a:schemeClr val="bg2"/>
                </a:solidFill>
              </a:rPr>
              <a:t>© 2014 Inga Carboni</a:t>
            </a:r>
          </a:p>
        </p:txBody>
      </p:sp>
      <p:sp>
        <p:nvSpPr>
          <p:cNvPr id="3" name="Slide Number Placeholder 2"/>
          <p:cNvSpPr>
            <a:spLocks noGrp="1"/>
          </p:cNvSpPr>
          <p:nvPr>
            <p:ph type="sldNum" sz="quarter" idx="12"/>
          </p:nvPr>
        </p:nvSpPr>
        <p:spPr/>
        <p:txBody>
          <a:bodyPr/>
          <a:lstStyle/>
          <a:p>
            <a:fld id="{AE5C1780-CDA8-4B83-AF50-6393C49B9B9D}" type="slidenum">
              <a:rPr lang="en-US"/>
              <a:pPr/>
              <a:t>10</a:t>
            </a:fld>
            <a:endParaRPr lang="en-US" dirty="0"/>
          </a:p>
        </p:txBody>
      </p:sp>
    </p:spTree>
    <p:extLst>
      <p:ext uri="{BB962C8B-B14F-4D97-AF65-F5344CB8AC3E}">
        <p14:creationId xmlns:p14="http://schemas.microsoft.com/office/powerpoint/2010/main" val="125812515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Grp="1" noChangeArrowheads="1"/>
          </p:cNvSpPr>
          <p:nvPr>
            <p:ph type="title"/>
          </p:nvPr>
        </p:nvSpPr>
        <p:spPr/>
        <p:txBody>
          <a:bodyPr>
            <a:normAutofit/>
          </a:bodyPr>
          <a:lstStyle/>
          <a:p>
            <a:pPr algn="ctr"/>
            <a:r>
              <a:rPr lang="en-US" sz="4000" dirty="0" smtClean="0"/>
              <a:t>Data</a:t>
            </a:r>
            <a:endParaRPr lang="en-US" sz="4000" dirty="0"/>
          </a:p>
        </p:txBody>
      </p:sp>
      <p:sp>
        <p:nvSpPr>
          <p:cNvPr id="658435" name="Rectangle 3"/>
          <p:cNvSpPr>
            <a:spLocks noGrp="1" noChangeArrowheads="1"/>
          </p:cNvSpPr>
          <p:nvPr>
            <p:ph idx="1"/>
          </p:nvPr>
        </p:nvSpPr>
        <p:spPr>
          <a:xfrm>
            <a:off x="354129" y="1612368"/>
            <a:ext cx="8596668" cy="3880773"/>
          </a:xfrm>
        </p:spPr>
        <p:txBody>
          <a:bodyPr>
            <a:noAutofit/>
          </a:bodyPr>
          <a:lstStyle/>
          <a:p>
            <a:r>
              <a:rPr lang="en-US" sz="2800" dirty="0"/>
              <a:t>Traditional </a:t>
            </a:r>
            <a:r>
              <a:rPr lang="en-US" sz="2800" dirty="0" smtClean="0"/>
              <a:t>data is </a:t>
            </a:r>
            <a:r>
              <a:rPr lang="en-US" sz="2800" i="1" dirty="0" smtClean="0"/>
              <a:t>attribute</a:t>
            </a:r>
            <a:r>
              <a:rPr lang="en-US" sz="2800" dirty="0" smtClean="0"/>
              <a:t> data</a:t>
            </a:r>
            <a:endParaRPr lang="en-US" sz="2800" dirty="0"/>
          </a:p>
          <a:p>
            <a:pPr lvl="1"/>
            <a:r>
              <a:rPr lang="en-US" sz="2400" dirty="0" smtClean="0"/>
              <a:t>self-report </a:t>
            </a:r>
            <a:r>
              <a:rPr lang="en-US" sz="2400" dirty="0" smtClean="0"/>
              <a:t>(hobbies, likes/dislikes)</a:t>
            </a:r>
          </a:p>
          <a:p>
            <a:pPr lvl="1"/>
            <a:r>
              <a:rPr lang="en-US" sz="2400" dirty="0" smtClean="0"/>
              <a:t>demographics </a:t>
            </a:r>
            <a:r>
              <a:rPr lang="en-US" sz="2400" dirty="0"/>
              <a:t>(location, </a:t>
            </a:r>
            <a:r>
              <a:rPr lang="en-US" sz="2400" dirty="0" smtClean="0"/>
              <a:t>ethnicity, gender)</a:t>
            </a:r>
            <a:endParaRPr lang="en-US" sz="2400" dirty="0"/>
          </a:p>
          <a:p>
            <a:pPr lvl="1"/>
            <a:r>
              <a:rPr lang="en-US" sz="2400" dirty="0"/>
              <a:t>group </a:t>
            </a:r>
            <a:r>
              <a:rPr lang="en-US" sz="2400" dirty="0" smtClean="0"/>
              <a:t>affiliation (religion, </a:t>
            </a:r>
            <a:r>
              <a:rPr lang="en-US" sz="2400" dirty="0" smtClean="0"/>
              <a:t>nationality)</a:t>
            </a:r>
            <a:endParaRPr lang="en-US" sz="2400" dirty="0"/>
          </a:p>
          <a:p>
            <a:pPr lvl="1"/>
            <a:r>
              <a:rPr lang="en-US" sz="2400" dirty="0" smtClean="0"/>
              <a:t>satisfaction rating</a:t>
            </a:r>
            <a:r>
              <a:rPr lang="en-US" sz="2400" dirty="0"/>
              <a:t> </a:t>
            </a:r>
            <a:r>
              <a:rPr lang="en-US" sz="2400" dirty="0" smtClean="0"/>
              <a:t>(Yelp, TripAdvisor, etc.)</a:t>
            </a:r>
            <a:endParaRPr lang="en-US" sz="2400" dirty="0" smtClean="0"/>
          </a:p>
        </p:txBody>
      </p:sp>
      <p:pic>
        <p:nvPicPr>
          <p:cNvPr id="2" name="Picture 1"/>
          <p:cNvPicPr>
            <a:picLocks noChangeAspect="1"/>
          </p:cNvPicPr>
          <p:nvPr/>
        </p:nvPicPr>
        <p:blipFill>
          <a:blip r:embed="rId2"/>
          <a:stretch>
            <a:fillRect/>
          </a:stretch>
        </p:blipFill>
        <p:spPr>
          <a:xfrm>
            <a:off x="3572441" y="4826066"/>
            <a:ext cx="2639896" cy="1748039"/>
          </a:xfrm>
          <a:prstGeom prst="rect">
            <a:avLst/>
          </a:prstGeom>
        </p:spPr>
      </p:pic>
      <p:pic>
        <p:nvPicPr>
          <p:cNvPr id="3" name="Picture 2"/>
          <p:cNvPicPr>
            <a:picLocks noChangeAspect="1"/>
          </p:cNvPicPr>
          <p:nvPr/>
        </p:nvPicPr>
        <p:blipFill>
          <a:blip r:embed="rId3"/>
          <a:stretch>
            <a:fillRect/>
          </a:stretch>
        </p:blipFill>
        <p:spPr>
          <a:xfrm>
            <a:off x="781232" y="4850177"/>
            <a:ext cx="1639976" cy="1543507"/>
          </a:xfrm>
          <a:prstGeom prst="rect">
            <a:avLst/>
          </a:prstGeom>
        </p:spPr>
      </p:pic>
      <p:pic>
        <p:nvPicPr>
          <p:cNvPr id="4" name="Picture 3"/>
          <p:cNvPicPr>
            <a:picLocks noChangeAspect="1"/>
          </p:cNvPicPr>
          <p:nvPr/>
        </p:nvPicPr>
        <p:blipFill>
          <a:blip r:embed="rId4"/>
          <a:stretch>
            <a:fillRect/>
          </a:stretch>
        </p:blipFill>
        <p:spPr>
          <a:xfrm>
            <a:off x="7363570" y="3876542"/>
            <a:ext cx="2148161" cy="1492234"/>
          </a:xfrm>
          <a:prstGeom prst="rect">
            <a:avLst/>
          </a:prstGeom>
        </p:spPr>
      </p:pic>
      <p:pic>
        <p:nvPicPr>
          <p:cNvPr id="5" name="Picture 4"/>
          <p:cNvPicPr>
            <a:picLocks noChangeAspect="1"/>
          </p:cNvPicPr>
          <p:nvPr/>
        </p:nvPicPr>
        <p:blipFill>
          <a:blip r:embed="rId5"/>
          <a:stretch>
            <a:fillRect/>
          </a:stretch>
        </p:blipFill>
        <p:spPr>
          <a:xfrm>
            <a:off x="7062440" y="1398521"/>
            <a:ext cx="2438400" cy="1504950"/>
          </a:xfrm>
          <a:prstGeom prst="rect">
            <a:avLst/>
          </a:prstGeom>
        </p:spPr>
      </p:pic>
    </p:spTree>
    <p:extLst>
      <p:ext uri="{BB962C8B-B14F-4D97-AF65-F5344CB8AC3E}">
        <p14:creationId xmlns:p14="http://schemas.microsoft.com/office/powerpoint/2010/main" val="32910857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a:bodyPr>
          <a:lstStyle/>
          <a:p>
            <a:pPr algn="ctr"/>
            <a:r>
              <a:rPr lang="en-US" sz="4000" dirty="0"/>
              <a:t>Attribute Data</a:t>
            </a:r>
          </a:p>
        </p:txBody>
      </p:sp>
      <p:sp>
        <p:nvSpPr>
          <p:cNvPr id="44038" name="Rectangle 6"/>
          <p:cNvSpPr>
            <a:spLocks noGrp="1" noChangeArrowheads="1"/>
          </p:cNvSpPr>
          <p:nvPr>
            <p:ph idx="1"/>
          </p:nvPr>
        </p:nvSpPr>
        <p:spPr>
          <a:xfrm>
            <a:off x="1777285" y="1772880"/>
            <a:ext cx="9767552" cy="4525963"/>
          </a:xfrm>
        </p:spPr>
        <p:txBody>
          <a:bodyPr>
            <a:normAutofit fontScale="92500" lnSpcReduction="10000"/>
          </a:bodyPr>
          <a:lstStyle/>
          <a:p>
            <a:pPr>
              <a:lnSpc>
                <a:spcPct val="90000"/>
              </a:lnSpc>
              <a:buFontTx/>
              <a:buNone/>
            </a:pPr>
            <a:r>
              <a:rPr lang="en-US" sz="2400" dirty="0"/>
              <a:t>	</a:t>
            </a:r>
            <a:r>
              <a:rPr lang="en-US" sz="2400" dirty="0" smtClean="0"/>
              <a:t>    Nationality</a:t>
            </a:r>
            <a:r>
              <a:rPr lang="en-US" sz="2400" dirty="0"/>
              <a:t>	   </a:t>
            </a:r>
            <a:r>
              <a:rPr lang="en-US" sz="2400" dirty="0" smtClean="0"/>
              <a:t>   Gender         Satisfaction</a:t>
            </a:r>
            <a:endParaRPr lang="en-US" sz="2400" dirty="0"/>
          </a:p>
          <a:p>
            <a:pPr>
              <a:lnSpc>
                <a:spcPct val="90000"/>
              </a:lnSpc>
              <a:buFontTx/>
              <a:buNone/>
            </a:pPr>
            <a:r>
              <a:rPr lang="en-US" sz="2400" dirty="0"/>
              <a:t>1		</a:t>
            </a:r>
            <a:r>
              <a:rPr lang="en-US" sz="2400" dirty="0" smtClean="0"/>
              <a:t>	   1</a:t>
            </a:r>
            <a:r>
              <a:rPr lang="en-US" sz="2400" dirty="0"/>
              <a:t>		</a:t>
            </a:r>
            <a:r>
              <a:rPr lang="en-US" sz="2400" dirty="0" smtClean="0"/>
              <a:t>			1</a:t>
            </a:r>
            <a:r>
              <a:rPr lang="en-US" sz="2400" dirty="0"/>
              <a:t>		</a:t>
            </a:r>
            <a:r>
              <a:rPr lang="en-US" sz="2400" dirty="0" smtClean="0"/>
              <a:t>		1</a:t>
            </a:r>
            <a:endParaRPr lang="en-US" sz="2400" dirty="0"/>
          </a:p>
          <a:p>
            <a:pPr>
              <a:lnSpc>
                <a:spcPct val="90000"/>
              </a:lnSpc>
              <a:buFontTx/>
              <a:buNone/>
            </a:pPr>
            <a:r>
              <a:rPr lang="en-US" sz="2400" dirty="0"/>
              <a:t>2		</a:t>
            </a:r>
            <a:r>
              <a:rPr lang="en-US" sz="2400" dirty="0" smtClean="0"/>
              <a:t>	   7</a:t>
            </a:r>
            <a:r>
              <a:rPr lang="en-US" sz="2400" dirty="0"/>
              <a:t>		</a:t>
            </a:r>
            <a:r>
              <a:rPr lang="en-US" sz="2400" dirty="0" smtClean="0"/>
              <a:t>			1</a:t>
            </a:r>
            <a:r>
              <a:rPr lang="en-US" sz="2400" dirty="0"/>
              <a:t>		</a:t>
            </a:r>
            <a:r>
              <a:rPr lang="en-US" sz="2400" dirty="0" smtClean="0"/>
              <a:t>		2</a:t>
            </a:r>
            <a:endParaRPr lang="en-US" sz="2400" dirty="0"/>
          </a:p>
          <a:p>
            <a:pPr>
              <a:lnSpc>
                <a:spcPct val="90000"/>
              </a:lnSpc>
              <a:buFontTx/>
              <a:buNone/>
            </a:pPr>
            <a:r>
              <a:rPr lang="en-US" sz="2400" dirty="0"/>
              <a:t>3		</a:t>
            </a:r>
            <a:r>
              <a:rPr lang="en-US" sz="2400" dirty="0" smtClean="0"/>
              <a:t>	   1</a:t>
            </a:r>
            <a:r>
              <a:rPr lang="en-US" sz="2400" dirty="0"/>
              <a:t>		</a:t>
            </a:r>
            <a:r>
              <a:rPr lang="en-US" sz="2400" dirty="0" smtClean="0"/>
              <a:t>			1</a:t>
            </a:r>
            <a:r>
              <a:rPr lang="en-US" sz="2400" dirty="0"/>
              <a:t>	</a:t>
            </a:r>
            <a:r>
              <a:rPr lang="en-US" sz="2400" dirty="0" smtClean="0"/>
              <a:t>		</a:t>
            </a:r>
            <a:r>
              <a:rPr lang="en-US" sz="2400" dirty="0"/>
              <a:t>	1</a:t>
            </a:r>
          </a:p>
          <a:p>
            <a:pPr>
              <a:lnSpc>
                <a:spcPct val="90000"/>
              </a:lnSpc>
              <a:buFontTx/>
              <a:buNone/>
            </a:pPr>
            <a:r>
              <a:rPr lang="en-US" sz="2400" dirty="0"/>
              <a:t>4		</a:t>
            </a:r>
            <a:r>
              <a:rPr lang="en-US" sz="2400" dirty="0" smtClean="0"/>
              <a:t>	   1</a:t>
            </a:r>
            <a:r>
              <a:rPr lang="en-US" sz="2400" dirty="0"/>
              <a:t>	</a:t>
            </a:r>
            <a:r>
              <a:rPr lang="en-US" sz="2400" dirty="0" smtClean="0"/>
              <a:t>			</a:t>
            </a:r>
            <a:r>
              <a:rPr lang="en-US" sz="2400" dirty="0"/>
              <a:t>	2	</a:t>
            </a:r>
            <a:r>
              <a:rPr lang="en-US" sz="2400" dirty="0" smtClean="0"/>
              <a:t>		</a:t>
            </a:r>
            <a:r>
              <a:rPr lang="en-US" sz="2400" dirty="0"/>
              <a:t>	1</a:t>
            </a:r>
          </a:p>
          <a:p>
            <a:pPr>
              <a:lnSpc>
                <a:spcPct val="90000"/>
              </a:lnSpc>
              <a:buFontTx/>
              <a:buNone/>
            </a:pPr>
            <a:r>
              <a:rPr lang="en-US" sz="2400" dirty="0"/>
              <a:t>5		</a:t>
            </a:r>
            <a:r>
              <a:rPr lang="en-US" sz="2400" dirty="0" smtClean="0"/>
              <a:t>	   3</a:t>
            </a:r>
            <a:r>
              <a:rPr lang="en-US" sz="2400" dirty="0"/>
              <a:t>		</a:t>
            </a:r>
            <a:r>
              <a:rPr lang="en-US" sz="2400" dirty="0" smtClean="0"/>
              <a:t>			1</a:t>
            </a:r>
            <a:r>
              <a:rPr lang="en-US" sz="2400" dirty="0"/>
              <a:t>		</a:t>
            </a:r>
            <a:r>
              <a:rPr lang="en-US" sz="2400" dirty="0" smtClean="0"/>
              <a:t>		5</a:t>
            </a:r>
            <a:endParaRPr lang="en-US" sz="2400" dirty="0"/>
          </a:p>
          <a:p>
            <a:pPr>
              <a:lnSpc>
                <a:spcPct val="90000"/>
              </a:lnSpc>
              <a:buFontTx/>
              <a:buNone/>
            </a:pPr>
            <a:r>
              <a:rPr lang="en-US" sz="2400" dirty="0"/>
              <a:t>6	</a:t>
            </a:r>
            <a:r>
              <a:rPr lang="en-US" sz="2400" dirty="0" smtClean="0"/>
              <a:t>	</a:t>
            </a:r>
            <a:r>
              <a:rPr lang="en-US" sz="2400" dirty="0"/>
              <a:t>	</a:t>
            </a:r>
            <a:r>
              <a:rPr lang="en-US" sz="2400" dirty="0" smtClean="0"/>
              <a:t>   3</a:t>
            </a:r>
            <a:r>
              <a:rPr lang="en-US" sz="2400" dirty="0"/>
              <a:t>	</a:t>
            </a:r>
            <a:r>
              <a:rPr lang="en-US" sz="2400" dirty="0" smtClean="0"/>
              <a:t>			</a:t>
            </a:r>
            <a:r>
              <a:rPr lang="en-US" sz="2400" dirty="0"/>
              <a:t>	1	</a:t>
            </a:r>
            <a:r>
              <a:rPr lang="en-US" sz="2400" dirty="0" smtClean="0"/>
              <a:t>		</a:t>
            </a:r>
            <a:r>
              <a:rPr lang="en-US" sz="2400" dirty="0"/>
              <a:t>	1</a:t>
            </a:r>
          </a:p>
          <a:p>
            <a:pPr>
              <a:lnSpc>
                <a:spcPct val="90000"/>
              </a:lnSpc>
              <a:buFontTx/>
              <a:buNone/>
            </a:pPr>
            <a:r>
              <a:rPr lang="en-US" sz="2400" dirty="0"/>
              <a:t>7	</a:t>
            </a:r>
            <a:r>
              <a:rPr lang="en-US" sz="2400" dirty="0" smtClean="0"/>
              <a:t>	</a:t>
            </a:r>
            <a:r>
              <a:rPr lang="en-US" sz="2400" dirty="0"/>
              <a:t>	</a:t>
            </a:r>
            <a:r>
              <a:rPr lang="en-US" sz="2400" dirty="0" smtClean="0"/>
              <a:t>   1</a:t>
            </a:r>
            <a:r>
              <a:rPr lang="en-US" sz="2400" dirty="0"/>
              <a:t>	</a:t>
            </a:r>
            <a:r>
              <a:rPr lang="en-US" sz="2400" dirty="0" smtClean="0"/>
              <a:t>			</a:t>
            </a:r>
            <a:r>
              <a:rPr lang="en-US" sz="2400" dirty="0"/>
              <a:t>	</a:t>
            </a:r>
            <a:r>
              <a:rPr lang="en-US" sz="2400" dirty="0" smtClean="0"/>
              <a:t>2</a:t>
            </a:r>
            <a:r>
              <a:rPr lang="en-US" sz="2400" dirty="0"/>
              <a:t>		</a:t>
            </a:r>
            <a:r>
              <a:rPr lang="en-US" sz="2400" dirty="0" smtClean="0"/>
              <a:t>		1</a:t>
            </a:r>
            <a:endParaRPr lang="en-US" sz="2400" dirty="0"/>
          </a:p>
          <a:p>
            <a:pPr>
              <a:lnSpc>
                <a:spcPct val="90000"/>
              </a:lnSpc>
              <a:buFontTx/>
              <a:buNone/>
            </a:pPr>
            <a:r>
              <a:rPr lang="en-US" sz="2400" dirty="0"/>
              <a:t>8		</a:t>
            </a:r>
            <a:r>
              <a:rPr lang="en-US" sz="2400" dirty="0" smtClean="0"/>
              <a:t>	   3</a:t>
            </a:r>
            <a:r>
              <a:rPr lang="en-US" sz="2400" dirty="0"/>
              <a:t>		</a:t>
            </a:r>
            <a:r>
              <a:rPr lang="en-US" sz="2400" dirty="0" smtClean="0"/>
              <a:t>			1</a:t>
            </a:r>
            <a:r>
              <a:rPr lang="en-US" sz="2400" dirty="0"/>
              <a:t>		</a:t>
            </a:r>
            <a:r>
              <a:rPr lang="en-US" sz="2400" dirty="0" smtClean="0"/>
              <a:t>		1</a:t>
            </a:r>
            <a:r>
              <a:rPr lang="en-US" sz="2400" dirty="0"/>
              <a:t>	</a:t>
            </a:r>
          </a:p>
          <a:p>
            <a:pPr>
              <a:lnSpc>
                <a:spcPct val="90000"/>
              </a:lnSpc>
              <a:buFontTx/>
              <a:buNone/>
            </a:pPr>
            <a:r>
              <a:rPr lang="en-US" sz="2400" dirty="0"/>
              <a:t>9		</a:t>
            </a:r>
            <a:r>
              <a:rPr lang="en-US" sz="2400" dirty="0" smtClean="0"/>
              <a:t>	   1</a:t>
            </a:r>
            <a:r>
              <a:rPr lang="en-US" sz="2400" dirty="0"/>
              <a:t>		</a:t>
            </a:r>
            <a:r>
              <a:rPr lang="en-US" sz="2400" dirty="0" smtClean="0"/>
              <a:t>			1</a:t>
            </a:r>
            <a:r>
              <a:rPr lang="en-US" sz="2400" dirty="0"/>
              <a:t>		</a:t>
            </a:r>
            <a:r>
              <a:rPr lang="en-US" sz="2400" dirty="0" smtClean="0"/>
              <a:t>		3</a:t>
            </a:r>
            <a:endParaRPr lang="en-US" sz="2400" dirty="0"/>
          </a:p>
          <a:p>
            <a:pPr>
              <a:lnSpc>
                <a:spcPct val="90000"/>
              </a:lnSpc>
              <a:buFontTx/>
              <a:buNone/>
            </a:pPr>
            <a:r>
              <a:rPr lang="en-US" sz="2400" dirty="0"/>
              <a:t>10	</a:t>
            </a:r>
            <a:r>
              <a:rPr lang="en-US" sz="2400" dirty="0" smtClean="0"/>
              <a:t>		   3</a:t>
            </a:r>
            <a:r>
              <a:rPr lang="en-US" sz="2400" dirty="0"/>
              <a:t>		</a:t>
            </a:r>
            <a:r>
              <a:rPr lang="en-US" sz="2400" dirty="0" smtClean="0"/>
              <a:t>			1</a:t>
            </a:r>
            <a:r>
              <a:rPr lang="en-US" sz="2400" dirty="0"/>
              <a:t>		</a:t>
            </a:r>
            <a:r>
              <a:rPr lang="en-US" sz="2400" dirty="0" smtClean="0"/>
              <a:t>		1</a:t>
            </a:r>
            <a:endParaRPr lang="en-US" sz="2400" dirty="0"/>
          </a:p>
        </p:txBody>
      </p:sp>
    </p:spTree>
    <p:extLst>
      <p:ext uri="{BB962C8B-B14F-4D97-AF65-F5344CB8AC3E}">
        <p14:creationId xmlns:p14="http://schemas.microsoft.com/office/powerpoint/2010/main" val="2340497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759854" y="367047"/>
            <a:ext cx="8229600" cy="1143000"/>
          </a:xfrm>
        </p:spPr>
        <p:txBody>
          <a:bodyPr/>
          <a:lstStyle/>
          <a:p>
            <a:pPr algn="ctr"/>
            <a:r>
              <a:rPr lang="en-US" dirty="0"/>
              <a:t>Network </a:t>
            </a:r>
            <a:r>
              <a:rPr lang="en-US" dirty="0" smtClean="0"/>
              <a:t>Data </a:t>
            </a:r>
            <a:r>
              <a:rPr lang="en-US" dirty="0"/>
              <a:t>is </a:t>
            </a:r>
            <a:r>
              <a:rPr lang="en-US" dirty="0" smtClean="0"/>
              <a:t>Matrix Data</a:t>
            </a:r>
            <a:endParaRPr lang="en-US" dirty="0"/>
          </a:p>
        </p:txBody>
      </p:sp>
      <p:graphicFrame>
        <p:nvGraphicFramePr>
          <p:cNvPr id="25806" name="Group 206"/>
          <p:cNvGraphicFramePr>
            <a:graphicFrameLocks noGrp="1"/>
          </p:cNvGraphicFramePr>
          <p:nvPr>
            <p:extLst>
              <p:ext uri="{D42A27DB-BD31-4B8C-83A1-F6EECF244321}">
                <p14:modId xmlns:p14="http://schemas.microsoft.com/office/powerpoint/2010/main" val="3595637468"/>
              </p:ext>
            </p:extLst>
          </p:nvPr>
        </p:nvGraphicFramePr>
        <p:xfrm>
          <a:off x="731950" y="1438047"/>
          <a:ext cx="8382000" cy="4218999"/>
        </p:xfrm>
        <a:graphic>
          <a:graphicData uri="http://schemas.openxmlformats.org/drawingml/2006/table">
            <a:tbl>
              <a:tblPr/>
              <a:tblGrid>
                <a:gridCol w="1397000"/>
                <a:gridCol w="1397000"/>
                <a:gridCol w="1397000"/>
                <a:gridCol w="1397000"/>
                <a:gridCol w="1397000"/>
                <a:gridCol w="1397000"/>
              </a:tblGrid>
              <a:tr h="8448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HOLLY</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BRAZEY</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CAROL</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PAM</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PAT</a:t>
                      </a: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588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HOLLY</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4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BRAZEY</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588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CAROL</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4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PAM</a:t>
                      </a: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4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PAT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5805" name="Rectangle 205"/>
          <p:cNvSpPr>
            <a:spLocks noChangeArrowheads="1"/>
          </p:cNvSpPr>
          <p:nvPr/>
        </p:nvSpPr>
        <p:spPr bwMode="auto">
          <a:xfrm>
            <a:off x="1524001" y="4052372"/>
            <a:ext cx="184731" cy="369332"/>
          </a:xfrm>
          <a:prstGeom prst="rect">
            <a:avLst/>
          </a:prstGeom>
          <a:noFill/>
          <a:ln w="9525">
            <a:noFill/>
            <a:miter lim="800000"/>
            <a:headEnd/>
            <a:tailEnd/>
          </a:ln>
          <a:effectLst/>
        </p:spPr>
        <p:txBody>
          <a:bodyPr wrap="none" anchor="ctr">
            <a:spAutoFit/>
          </a:bodyPr>
          <a:lstStyle/>
          <a:p>
            <a:endParaRPr lang="en-US"/>
          </a:p>
        </p:txBody>
      </p:sp>
    </p:spTree>
    <p:extLst>
      <p:ext uri="{BB962C8B-B14F-4D97-AF65-F5344CB8AC3E}">
        <p14:creationId xmlns:p14="http://schemas.microsoft.com/office/powerpoint/2010/main" val="4154639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mpnet.jpg"/>
          <p:cNvPicPr>
            <a:picLocks noChangeAspect="1"/>
          </p:cNvPicPr>
          <p:nvPr/>
        </p:nvPicPr>
        <p:blipFill>
          <a:blip r:embed="rId2" cstate="print"/>
          <a:stretch>
            <a:fillRect/>
          </a:stretch>
        </p:blipFill>
        <p:spPr>
          <a:xfrm>
            <a:off x="862885" y="330122"/>
            <a:ext cx="7546547" cy="5895740"/>
          </a:xfrm>
          <a:prstGeom prst="rect">
            <a:avLst/>
          </a:prstGeom>
        </p:spPr>
      </p:pic>
    </p:spTree>
    <p:extLst>
      <p:ext uri="{BB962C8B-B14F-4D97-AF65-F5344CB8AC3E}">
        <p14:creationId xmlns:p14="http://schemas.microsoft.com/office/powerpoint/2010/main" val="2669218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89528" y="319825"/>
            <a:ext cx="8229600" cy="1143000"/>
          </a:xfrm>
        </p:spPr>
        <p:txBody>
          <a:bodyPr>
            <a:normAutofit/>
          </a:bodyPr>
          <a:lstStyle/>
          <a:p>
            <a:pPr algn="ctr"/>
            <a:r>
              <a:rPr lang="en-US" sz="4000" dirty="0" smtClean="0"/>
              <a:t>Relationship Types</a:t>
            </a:r>
            <a:endParaRPr lang="en-US" sz="4000" dirty="0"/>
          </a:p>
        </p:txBody>
      </p:sp>
      <p:sp>
        <p:nvSpPr>
          <p:cNvPr id="9222" name="Rectangle 6"/>
          <p:cNvSpPr>
            <a:spLocks noGrp="1" noChangeArrowheads="1"/>
          </p:cNvSpPr>
          <p:nvPr>
            <p:ph sz="half" idx="1"/>
          </p:nvPr>
        </p:nvSpPr>
        <p:spPr>
          <a:xfrm>
            <a:off x="667554" y="1700012"/>
            <a:ext cx="4038600" cy="4419600"/>
          </a:xfrm>
        </p:spPr>
        <p:txBody>
          <a:bodyPr>
            <a:normAutofit/>
          </a:bodyPr>
          <a:lstStyle/>
          <a:p>
            <a:pPr>
              <a:lnSpc>
                <a:spcPct val="90000"/>
              </a:lnSpc>
            </a:pPr>
            <a:r>
              <a:rPr lang="en-US" sz="2400" dirty="0" smtClean="0"/>
              <a:t>Cognitive/perceptual</a:t>
            </a:r>
          </a:p>
          <a:p>
            <a:pPr lvl="1">
              <a:lnSpc>
                <a:spcPct val="90000"/>
              </a:lnSpc>
            </a:pPr>
            <a:r>
              <a:rPr lang="en-US" sz="2000" dirty="0" smtClean="0"/>
              <a:t>knows, believes</a:t>
            </a:r>
          </a:p>
          <a:p>
            <a:pPr>
              <a:lnSpc>
                <a:spcPct val="90000"/>
              </a:lnSpc>
            </a:pPr>
            <a:r>
              <a:rPr lang="en-US" sz="2400" dirty="0" smtClean="0"/>
              <a:t>Role-based</a:t>
            </a:r>
          </a:p>
          <a:p>
            <a:pPr lvl="1">
              <a:lnSpc>
                <a:spcPct val="90000"/>
              </a:lnSpc>
            </a:pPr>
            <a:r>
              <a:rPr lang="en-US" sz="2000" dirty="0" smtClean="0"/>
              <a:t>reports to, friend (of)</a:t>
            </a:r>
          </a:p>
          <a:p>
            <a:pPr lvl="1">
              <a:lnSpc>
                <a:spcPct val="90000"/>
              </a:lnSpc>
            </a:pPr>
            <a:r>
              <a:rPr lang="en-US" sz="2000" dirty="0" smtClean="0"/>
              <a:t>mother, cousin</a:t>
            </a:r>
          </a:p>
          <a:p>
            <a:pPr>
              <a:lnSpc>
                <a:spcPct val="90000"/>
              </a:lnSpc>
            </a:pPr>
            <a:r>
              <a:rPr lang="en-US" sz="2400" dirty="0" smtClean="0"/>
              <a:t>Physical connection</a:t>
            </a:r>
          </a:p>
          <a:p>
            <a:pPr lvl="1">
              <a:lnSpc>
                <a:spcPct val="90000"/>
              </a:lnSpc>
            </a:pPr>
            <a:r>
              <a:rPr lang="en-US" sz="2000" dirty="0" smtClean="0"/>
              <a:t>road, river, bridge</a:t>
            </a:r>
          </a:p>
          <a:p>
            <a:pPr>
              <a:lnSpc>
                <a:spcPct val="90000"/>
              </a:lnSpc>
            </a:pPr>
            <a:r>
              <a:rPr lang="en-US" sz="2400" dirty="0" smtClean="0"/>
              <a:t>Affiliations</a:t>
            </a:r>
          </a:p>
          <a:p>
            <a:pPr lvl="1">
              <a:lnSpc>
                <a:spcPct val="90000"/>
              </a:lnSpc>
            </a:pPr>
            <a:r>
              <a:rPr lang="en-US" sz="2000" dirty="0" smtClean="0"/>
              <a:t>belong to same clubs</a:t>
            </a:r>
          </a:p>
          <a:p>
            <a:pPr lvl="1">
              <a:lnSpc>
                <a:spcPct val="90000"/>
              </a:lnSpc>
            </a:pPr>
            <a:r>
              <a:rPr lang="en-US" sz="2000" dirty="0" smtClean="0"/>
              <a:t>visit the same locations</a:t>
            </a:r>
            <a:endParaRPr lang="en-US" sz="2000" dirty="0" smtClean="0"/>
          </a:p>
          <a:p>
            <a:pPr lvl="1"/>
            <a:endParaRPr lang="en-US" sz="4000" dirty="0"/>
          </a:p>
          <a:p>
            <a:pPr>
              <a:buFont typeface="Wingdings" pitchFamily="2" charset="2"/>
              <a:buNone/>
            </a:pPr>
            <a:endParaRPr lang="en-US" sz="4400" dirty="0"/>
          </a:p>
          <a:p>
            <a:endParaRPr lang="en-US" sz="4400" dirty="0"/>
          </a:p>
        </p:txBody>
      </p:sp>
      <p:sp>
        <p:nvSpPr>
          <p:cNvPr id="9223" name="Rectangle 7"/>
          <p:cNvSpPr>
            <a:spLocks noGrp="1" noChangeArrowheads="1"/>
          </p:cNvSpPr>
          <p:nvPr>
            <p:ph sz="half" idx="2"/>
          </p:nvPr>
        </p:nvSpPr>
        <p:spPr>
          <a:xfrm>
            <a:off x="5104364" y="1700012"/>
            <a:ext cx="4700752" cy="3886200"/>
          </a:xfrm>
        </p:spPr>
        <p:txBody>
          <a:bodyPr>
            <a:normAutofit/>
          </a:bodyPr>
          <a:lstStyle/>
          <a:p>
            <a:r>
              <a:rPr lang="en-US" sz="2400" dirty="0" smtClean="0"/>
              <a:t>Affective or evaluative</a:t>
            </a:r>
          </a:p>
          <a:p>
            <a:pPr lvl="1"/>
            <a:r>
              <a:rPr lang="en-US" sz="2000" dirty="0" smtClean="0"/>
              <a:t>likes, trusts, </a:t>
            </a:r>
            <a:r>
              <a:rPr lang="en-US" sz="2000" dirty="0" smtClean="0"/>
              <a:t>enjoys</a:t>
            </a:r>
            <a:endParaRPr lang="en-US" sz="2000" dirty="0" smtClean="0"/>
          </a:p>
          <a:p>
            <a:r>
              <a:rPr lang="en-US" sz="2400" dirty="0" smtClean="0"/>
              <a:t>Behavioral interactions</a:t>
            </a:r>
          </a:p>
          <a:p>
            <a:pPr lvl="1"/>
            <a:r>
              <a:rPr lang="en-US" sz="2000" dirty="0" smtClean="0"/>
              <a:t>give advice, talks to</a:t>
            </a:r>
          </a:p>
          <a:p>
            <a:pPr lvl="1"/>
            <a:r>
              <a:rPr lang="en-US" sz="2000" dirty="0" smtClean="0"/>
              <a:t>travels with</a:t>
            </a:r>
            <a:endParaRPr lang="en-US" sz="2000" dirty="0" smtClean="0"/>
          </a:p>
          <a:p>
            <a:r>
              <a:rPr lang="en-US" sz="2400" dirty="0" smtClean="0"/>
              <a:t>Transfer of material resources</a:t>
            </a:r>
          </a:p>
          <a:p>
            <a:pPr lvl="1"/>
            <a:r>
              <a:rPr lang="en-US" sz="2000" dirty="0" smtClean="0"/>
              <a:t>lends, </a:t>
            </a:r>
            <a:r>
              <a:rPr lang="en-US" sz="2000" dirty="0" smtClean="0"/>
              <a:t>borrows, receives</a:t>
            </a:r>
            <a:endParaRPr lang="en-US" sz="2000" dirty="0"/>
          </a:p>
        </p:txBody>
      </p:sp>
      <p:pic>
        <p:nvPicPr>
          <p:cNvPr id="5" name="Picture 2"/>
          <p:cNvPicPr>
            <a:picLocks noChangeAspect="1" noChangeArrowheads="1"/>
          </p:cNvPicPr>
          <p:nvPr/>
        </p:nvPicPr>
        <p:blipFill>
          <a:blip r:embed="rId2" cstate="print"/>
          <a:srcRect/>
          <a:stretch>
            <a:fillRect/>
          </a:stretch>
        </p:blipFill>
        <p:spPr bwMode="auto">
          <a:xfrm>
            <a:off x="5104364" y="5048111"/>
            <a:ext cx="2078489" cy="1617913"/>
          </a:xfrm>
          <a:prstGeom prst="rect">
            <a:avLst/>
          </a:prstGeom>
          <a:noFill/>
          <a:ln w="9525">
            <a:noFill/>
            <a:miter lim="800000"/>
            <a:headEnd/>
            <a:tailEnd/>
          </a:ln>
        </p:spPr>
      </p:pic>
    </p:spTree>
    <p:extLst>
      <p:ext uri="{BB962C8B-B14F-4D97-AF65-F5344CB8AC3E}">
        <p14:creationId xmlns:p14="http://schemas.microsoft.com/office/powerpoint/2010/main" val="1080497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7074" name="Picture 2"/>
          <p:cNvPicPr>
            <a:picLocks noChangeAspect="1" noChangeArrowheads="1"/>
          </p:cNvPicPr>
          <p:nvPr/>
        </p:nvPicPr>
        <p:blipFill>
          <a:blip r:embed="rId2" cstate="print"/>
          <a:srcRect/>
          <a:stretch>
            <a:fillRect/>
          </a:stretch>
        </p:blipFill>
        <p:spPr bwMode="auto">
          <a:xfrm>
            <a:off x="442176"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3463549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771659" y="348803"/>
            <a:ext cx="8229600" cy="1371600"/>
          </a:xfrm>
        </p:spPr>
        <p:txBody>
          <a:bodyPr>
            <a:normAutofit/>
          </a:bodyPr>
          <a:lstStyle/>
          <a:p>
            <a:pPr algn="ctr"/>
            <a:r>
              <a:rPr lang="en-US" sz="4000" dirty="0"/>
              <a:t>Cognitive Social Structures </a:t>
            </a:r>
          </a:p>
        </p:txBody>
      </p:sp>
      <p:pic>
        <p:nvPicPr>
          <p:cNvPr id="47108" name="Picture 4"/>
          <p:cNvPicPr>
            <a:picLocks noGrp="1" noChangeAspect="1" noChangeArrowheads="1"/>
          </p:cNvPicPr>
          <p:nvPr>
            <p:ph idx="1"/>
          </p:nvPr>
        </p:nvPicPr>
        <p:blipFill>
          <a:blip r:embed="rId2" cstate="print"/>
          <a:srcRect/>
          <a:stretch>
            <a:fillRect/>
          </a:stretch>
        </p:blipFill>
        <p:spPr>
          <a:xfrm>
            <a:off x="924059" y="1345842"/>
            <a:ext cx="7924800" cy="4724400"/>
          </a:xfrm>
          <a:noFill/>
          <a:ln/>
        </p:spPr>
      </p:pic>
    </p:spTree>
    <p:extLst>
      <p:ext uri="{BB962C8B-B14F-4D97-AF65-F5344CB8AC3E}">
        <p14:creationId xmlns:p14="http://schemas.microsoft.com/office/powerpoint/2010/main" val="8234492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4" name="Rectangle 4"/>
          <p:cNvSpPr>
            <a:spLocks noGrp="1" noChangeArrowheads="1"/>
          </p:cNvSpPr>
          <p:nvPr>
            <p:ph type="ctrTitle"/>
          </p:nvPr>
        </p:nvSpPr>
        <p:spPr>
          <a:xfrm>
            <a:off x="1584339" y="1721954"/>
            <a:ext cx="7766936" cy="1646302"/>
          </a:xfrm>
        </p:spPr>
        <p:txBody>
          <a:bodyPr/>
          <a:lstStyle/>
          <a:p>
            <a:pPr algn="ctr"/>
            <a:r>
              <a:rPr lang="en-US" sz="5400" dirty="0"/>
              <a:t>Major </a:t>
            </a:r>
            <a:r>
              <a:rPr lang="en-US" sz="5400" dirty="0"/>
              <a:t>network </a:t>
            </a:r>
            <a:r>
              <a:rPr lang="en-US" sz="5400" dirty="0"/>
              <a:t>concepts and measures</a:t>
            </a:r>
            <a:endParaRPr lang="en-US" sz="5400" dirty="0"/>
          </a:p>
        </p:txBody>
      </p:sp>
      <p:pic>
        <p:nvPicPr>
          <p:cNvPr id="4" name="Picture 3"/>
          <p:cNvPicPr>
            <a:picLocks noChangeAspect="1"/>
          </p:cNvPicPr>
          <p:nvPr/>
        </p:nvPicPr>
        <p:blipFill>
          <a:blip r:embed="rId3"/>
          <a:stretch>
            <a:fillRect/>
          </a:stretch>
        </p:blipFill>
        <p:spPr>
          <a:xfrm>
            <a:off x="3515932" y="3637216"/>
            <a:ext cx="2848504" cy="3082414"/>
          </a:xfrm>
          <a:prstGeom prst="rect">
            <a:avLst/>
          </a:prstGeom>
        </p:spPr>
      </p:pic>
    </p:spTree>
    <p:extLst>
      <p:ext uri="{BB962C8B-B14F-4D97-AF65-F5344CB8AC3E}">
        <p14:creationId xmlns:p14="http://schemas.microsoft.com/office/powerpoint/2010/main" val="3510874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5" name="Picture 3" descr="pentagon"/>
          <p:cNvPicPr>
            <a:picLocks noChangeAspect="1" noChangeArrowheads="1"/>
          </p:cNvPicPr>
          <p:nvPr/>
        </p:nvPicPr>
        <p:blipFill>
          <a:blip r:embed="rId2" cstate="print"/>
          <a:srcRect/>
          <a:stretch>
            <a:fillRect/>
          </a:stretch>
        </p:blipFill>
        <p:spPr bwMode="auto">
          <a:xfrm>
            <a:off x="1019576" y="1295401"/>
            <a:ext cx="7029450" cy="5186363"/>
          </a:xfrm>
          <a:prstGeom prst="rect">
            <a:avLst/>
          </a:prstGeom>
          <a:noFill/>
        </p:spPr>
      </p:pic>
      <p:sp>
        <p:nvSpPr>
          <p:cNvPr id="172036" name="Text Box 4"/>
          <p:cNvSpPr txBox="1">
            <a:spLocks noChangeArrowheads="1"/>
          </p:cNvSpPr>
          <p:nvPr/>
        </p:nvSpPr>
        <p:spPr bwMode="auto">
          <a:xfrm>
            <a:off x="5134376" y="6189663"/>
            <a:ext cx="2819400" cy="264688"/>
          </a:xfrm>
          <a:prstGeom prst="rect">
            <a:avLst/>
          </a:prstGeom>
          <a:noFill/>
          <a:ln w="9525">
            <a:noFill/>
            <a:miter lim="800000"/>
            <a:headEnd/>
            <a:tailEnd/>
          </a:ln>
          <a:effectLst/>
        </p:spPr>
        <p:txBody>
          <a:bodyPr>
            <a:spAutoFit/>
          </a:bodyPr>
          <a:lstStyle/>
          <a:p>
            <a:pPr eaLnBrk="0" hangingPunct="0">
              <a:lnSpc>
                <a:spcPct val="80000"/>
              </a:lnSpc>
              <a:spcBef>
                <a:spcPct val="50000"/>
              </a:spcBef>
            </a:pPr>
            <a:r>
              <a:rPr lang="en-US" sz="1400">
                <a:latin typeface="Times New Roman" pitchFamily="18" charset="0"/>
              </a:rPr>
              <a:t>Data courtesy of David Krackhardt</a:t>
            </a:r>
          </a:p>
        </p:txBody>
      </p:sp>
      <p:sp>
        <p:nvSpPr>
          <p:cNvPr id="172037" name="AutoShape 5"/>
          <p:cNvSpPr>
            <a:spLocks/>
          </p:cNvSpPr>
          <p:nvPr/>
        </p:nvSpPr>
        <p:spPr bwMode="auto">
          <a:xfrm>
            <a:off x="7725176" y="1676400"/>
            <a:ext cx="1155700" cy="476250"/>
          </a:xfrm>
          <a:prstGeom prst="borderCallout2">
            <a:avLst>
              <a:gd name="adj1" fmla="val 24000"/>
              <a:gd name="adj2" fmla="val -6593"/>
              <a:gd name="adj3" fmla="val 24000"/>
              <a:gd name="adj4" fmla="val -49727"/>
              <a:gd name="adj5" fmla="val 144667"/>
              <a:gd name="adj6" fmla="val -94370"/>
            </a:avLst>
          </a:prstGeom>
          <a:solidFill>
            <a:schemeClr val="accent1"/>
          </a:solidFill>
          <a:ln w="19050">
            <a:solidFill>
              <a:srgbClr val="0000FF"/>
            </a:solidFill>
            <a:miter lim="800000"/>
            <a:headEnd/>
            <a:tailEnd type="triangle" w="med" len="med"/>
          </a:ln>
          <a:effectLst/>
        </p:spPr>
        <p:txBody>
          <a:bodyPr>
            <a:spAutoFit/>
          </a:bodyPr>
          <a:lstStyle/>
          <a:p>
            <a:pPr eaLnBrk="0" hangingPunct="0"/>
            <a:r>
              <a:rPr lang="en-US" sz="2400">
                <a:latin typeface="Times New Roman" pitchFamily="18" charset="0"/>
              </a:rPr>
              <a:t>Degree</a:t>
            </a:r>
          </a:p>
        </p:txBody>
      </p:sp>
      <p:sp>
        <p:nvSpPr>
          <p:cNvPr id="172038" name="AutoShape 6"/>
          <p:cNvSpPr>
            <a:spLocks/>
          </p:cNvSpPr>
          <p:nvPr/>
        </p:nvSpPr>
        <p:spPr bwMode="auto">
          <a:xfrm>
            <a:off x="2010176" y="3124200"/>
            <a:ext cx="1468438" cy="476250"/>
          </a:xfrm>
          <a:prstGeom prst="borderCallout2">
            <a:avLst>
              <a:gd name="adj1" fmla="val 24000"/>
              <a:gd name="adj2" fmla="val 105190"/>
              <a:gd name="adj3" fmla="val 24000"/>
              <a:gd name="adj4" fmla="val 164218"/>
              <a:gd name="adj5" fmla="val 68667"/>
              <a:gd name="adj6" fmla="val 225838"/>
            </a:avLst>
          </a:prstGeom>
          <a:solidFill>
            <a:schemeClr val="accent1"/>
          </a:solidFill>
          <a:ln w="19050">
            <a:solidFill>
              <a:srgbClr val="0000FF"/>
            </a:solidFill>
            <a:miter lim="800000"/>
            <a:headEnd/>
            <a:tailEnd type="triangle" w="med" len="med"/>
          </a:ln>
          <a:effectLst/>
        </p:spPr>
        <p:txBody>
          <a:bodyPr>
            <a:spAutoFit/>
          </a:bodyPr>
          <a:lstStyle/>
          <a:p>
            <a:pPr eaLnBrk="0" hangingPunct="0"/>
            <a:r>
              <a:rPr lang="en-US" sz="2400">
                <a:latin typeface="Times New Roman" pitchFamily="18" charset="0"/>
              </a:rPr>
              <a:t>Closeness</a:t>
            </a:r>
          </a:p>
        </p:txBody>
      </p:sp>
      <p:sp>
        <p:nvSpPr>
          <p:cNvPr id="172039" name="AutoShape 7"/>
          <p:cNvSpPr>
            <a:spLocks/>
          </p:cNvSpPr>
          <p:nvPr/>
        </p:nvSpPr>
        <p:spPr bwMode="auto">
          <a:xfrm>
            <a:off x="6353577" y="4724400"/>
            <a:ext cx="1846263" cy="476250"/>
          </a:xfrm>
          <a:prstGeom prst="borderCallout2">
            <a:avLst>
              <a:gd name="adj1" fmla="val 24000"/>
              <a:gd name="adj2" fmla="val -4125"/>
              <a:gd name="adj3" fmla="val 24000"/>
              <a:gd name="adj4" fmla="val -51162"/>
              <a:gd name="adj5" fmla="val -81000"/>
              <a:gd name="adj6" fmla="val -99912"/>
            </a:avLst>
          </a:prstGeom>
          <a:solidFill>
            <a:schemeClr val="accent1"/>
          </a:solidFill>
          <a:ln w="19050">
            <a:solidFill>
              <a:srgbClr val="0000FF"/>
            </a:solidFill>
            <a:miter lim="800000"/>
            <a:headEnd/>
            <a:tailEnd type="triangle" w="lg" len="med"/>
          </a:ln>
          <a:effectLst/>
        </p:spPr>
        <p:txBody>
          <a:bodyPr>
            <a:spAutoFit/>
          </a:bodyPr>
          <a:lstStyle/>
          <a:p>
            <a:pPr eaLnBrk="0" hangingPunct="0"/>
            <a:r>
              <a:rPr lang="en-US" sz="2400">
                <a:latin typeface="Times New Roman" pitchFamily="18" charset="0"/>
              </a:rPr>
              <a:t>Betweenness</a:t>
            </a:r>
          </a:p>
        </p:txBody>
      </p:sp>
      <p:sp>
        <p:nvSpPr>
          <p:cNvPr id="172040" name="AutoShape 8"/>
          <p:cNvSpPr>
            <a:spLocks/>
          </p:cNvSpPr>
          <p:nvPr/>
        </p:nvSpPr>
        <p:spPr bwMode="auto">
          <a:xfrm>
            <a:off x="2772176" y="1600200"/>
            <a:ext cx="1697038" cy="476250"/>
          </a:xfrm>
          <a:prstGeom prst="borderCallout2">
            <a:avLst>
              <a:gd name="adj1" fmla="val 13583"/>
              <a:gd name="adj2" fmla="val 104491"/>
              <a:gd name="adj3" fmla="val 13583"/>
              <a:gd name="adj4" fmla="val 157718"/>
              <a:gd name="adj5" fmla="val 164718"/>
              <a:gd name="adj6" fmla="val 213375"/>
            </a:avLst>
          </a:prstGeom>
          <a:solidFill>
            <a:schemeClr val="accent1"/>
          </a:solidFill>
          <a:ln w="19050">
            <a:solidFill>
              <a:srgbClr val="0000FF"/>
            </a:solidFill>
            <a:miter lim="800000"/>
            <a:headEnd/>
            <a:tailEnd type="triangle" w="med" len="med"/>
          </a:ln>
          <a:effectLst/>
        </p:spPr>
        <p:txBody>
          <a:bodyPr>
            <a:spAutoFit/>
          </a:bodyPr>
          <a:lstStyle/>
          <a:p>
            <a:pPr eaLnBrk="0" hangingPunct="0"/>
            <a:r>
              <a:rPr lang="en-US" sz="2400">
                <a:latin typeface="Times New Roman" pitchFamily="18" charset="0"/>
              </a:rPr>
              <a:t>Eigenvector</a:t>
            </a:r>
          </a:p>
        </p:txBody>
      </p:sp>
      <p:sp>
        <p:nvSpPr>
          <p:cNvPr id="10" name="Rectangle 3"/>
          <p:cNvSpPr>
            <a:spLocks noGrp="1" noChangeArrowheads="1"/>
          </p:cNvSpPr>
          <p:nvPr>
            <p:ph type="title"/>
          </p:nvPr>
        </p:nvSpPr>
        <p:spPr>
          <a:xfrm>
            <a:off x="486176" y="228600"/>
            <a:ext cx="8229600" cy="1371600"/>
          </a:xfrm>
        </p:spPr>
        <p:txBody>
          <a:bodyPr>
            <a:normAutofit/>
          </a:bodyPr>
          <a:lstStyle/>
          <a:p>
            <a:pPr algn="ctr"/>
            <a:r>
              <a:rPr lang="en-US" sz="4000" dirty="0"/>
              <a:t>Centrality</a:t>
            </a:r>
          </a:p>
        </p:txBody>
      </p:sp>
    </p:spTree>
    <p:extLst>
      <p:ext uri="{BB962C8B-B14F-4D97-AF65-F5344CB8AC3E}">
        <p14:creationId xmlns:p14="http://schemas.microsoft.com/office/powerpoint/2010/main" val="153680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20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20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20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20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7" grpId="0" animBg="1" autoUpdateAnimBg="0"/>
      <p:bldP spid="172038" grpId="0" animBg="1" autoUpdateAnimBg="0"/>
      <p:bldP spid="172039" grpId="0" animBg="1" autoUpdateAnimBg="0"/>
      <p:bldP spid="172040"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Learning </a:t>
            </a:r>
            <a:r>
              <a:rPr lang="en-US" sz="4800" dirty="0" smtClean="0"/>
              <a:t>Objectives</a:t>
            </a:r>
            <a:endParaRPr lang="en-US" sz="4800" dirty="0"/>
          </a:p>
        </p:txBody>
      </p:sp>
      <p:sp>
        <p:nvSpPr>
          <p:cNvPr id="3" name="Content Placeholder 2"/>
          <p:cNvSpPr>
            <a:spLocks noGrp="1"/>
          </p:cNvSpPr>
          <p:nvPr>
            <p:ph idx="1"/>
          </p:nvPr>
        </p:nvSpPr>
        <p:spPr>
          <a:xfrm>
            <a:off x="677334" y="1811676"/>
            <a:ext cx="8596668" cy="3880773"/>
          </a:xfrm>
        </p:spPr>
        <p:txBody>
          <a:bodyPr>
            <a:normAutofit/>
          </a:bodyPr>
          <a:lstStyle/>
          <a:p>
            <a:r>
              <a:rPr lang="en-US" sz="2400" dirty="0" smtClean="0"/>
              <a:t>Learn </a:t>
            </a:r>
            <a:r>
              <a:rPr lang="en-US" sz="2400" dirty="0"/>
              <a:t>how the network perspective differs from traditional approaches to examining phenomenon. </a:t>
            </a:r>
          </a:p>
          <a:p>
            <a:r>
              <a:rPr lang="en-US" sz="2400" dirty="0"/>
              <a:t>Understand the central concepts of network </a:t>
            </a:r>
            <a:r>
              <a:rPr lang="en-US" sz="2400" dirty="0" smtClean="0"/>
              <a:t>analysis, including </a:t>
            </a:r>
            <a:r>
              <a:rPr lang="en-US" sz="2400" dirty="0"/>
              <a:t>centrality, density, and brokerage.</a:t>
            </a:r>
          </a:p>
          <a:p>
            <a:r>
              <a:rPr lang="en-US" sz="2400" dirty="0"/>
              <a:t>Understand the major steps involved in conducting a network study from contacting organizations to creating questionnaires to storing and analyzing data.</a:t>
            </a:r>
          </a:p>
          <a:p>
            <a:r>
              <a:rPr lang="en-US" sz="2400" dirty="0"/>
              <a:t>Develop a framework for evaluating the value of taking a network approach on future research projects.​</a:t>
            </a:r>
          </a:p>
          <a:p>
            <a:endParaRPr lang="en-US" sz="2000" dirty="0"/>
          </a:p>
        </p:txBody>
      </p:sp>
      <p:pic>
        <p:nvPicPr>
          <p:cNvPr id="4" name="Picture 3"/>
          <p:cNvPicPr>
            <a:picLocks noChangeAspect="1"/>
          </p:cNvPicPr>
          <p:nvPr/>
        </p:nvPicPr>
        <p:blipFill>
          <a:blip r:embed="rId2"/>
          <a:stretch>
            <a:fillRect/>
          </a:stretch>
        </p:blipFill>
        <p:spPr>
          <a:xfrm>
            <a:off x="6050123" y="5508693"/>
            <a:ext cx="1337260" cy="1349307"/>
          </a:xfrm>
          <a:prstGeom prst="rect">
            <a:avLst/>
          </a:prstGeom>
        </p:spPr>
      </p:pic>
    </p:spTree>
    <p:extLst>
      <p:ext uri="{BB962C8B-B14F-4D97-AF65-F5344CB8AC3E}">
        <p14:creationId xmlns:p14="http://schemas.microsoft.com/office/powerpoint/2010/main" val="5222608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796344" y="610719"/>
            <a:ext cx="8229600" cy="762000"/>
          </a:xfrm>
        </p:spPr>
        <p:txBody>
          <a:bodyPr>
            <a:normAutofit/>
          </a:bodyPr>
          <a:lstStyle/>
          <a:p>
            <a:pPr algn="ctr"/>
            <a:r>
              <a:rPr lang="en-US" sz="4000" dirty="0" smtClean="0"/>
              <a:t>Brokerage and Structural </a:t>
            </a:r>
            <a:r>
              <a:rPr lang="en-US" sz="4000" dirty="0" smtClean="0"/>
              <a:t>Holes</a:t>
            </a:r>
            <a:endParaRPr lang="en-US" sz="4000" dirty="0"/>
          </a:p>
        </p:txBody>
      </p:sp>
      <p:grpSp>
        <p:nvGrpSpPr>
          <p:cNvPr id="2" name="Group 4"/>
          <p:cNvGrpSpPr>
            <a:grpSpLocks/>
          </p:cNvGrpSpPr>
          <p:nvPr/>
        </p:nvGrpSpPr>
        <p:grpSpPr bwMode="auto">
          <a:xfrm>
            <a:off x="5278192" y="1903413"/>
            <a:ext cx="3448050" cy="4419600"/>
            <a:chOff x="3504" y="1056"/>
            <a:chExt cx="2352" cy="2784"/>
          </a:xfrm>
        </p:grpSpPr>
        <p:grpSp>
          <p:nvGrpSpPr>
            <p:cNvPr id="3" name="Group 5"/>
            <p:cNvGrpSpPr>
              <a:grpSpLocks/>
            </p:cNvGrpSpPr>
            <p:nvPr/>
          </p:nvGrpSpPr>
          <p:grpSpPr bwMode="auto">
            <a:xfrm>
              <a:off x="3504" y="1056"/>
              <a:ext cx="2352" cy="2784"/>
              <a:chOff x="3504" y="1056"/>
              <a:chExt cx="2352" cy="2784"/>
            </a:xfrm>
          </p:grpSpPr>
          <p:graphicFrame>
            <p:nvGraphicFramePr>
              <p:cNvPr id="197638" name="Object 6"/>
              <p:cNvGraphicFramePr>
                <a:graphicFrameLocks noChangeAspect="1"/>
              </p:cNvGraphicFramePr>
              <p:nvPr/>
            </p:nvGraphicFramePr>
            <p:xfrm>
              <a:off x="3984" y="2112"/>
              <a:ext cx="379" cy="816"/>
            </p:xfrm>
            <a:graphic>
              <a:graphicData uri="http://schemas.openxmlformats.org/presentationml/2006/ole">
                <mc:AlternateContent xmlns:mc="http://schemas.openxmlformats.org/markup-compatibility/2006">
                  <mc:Choice xmlns:v="urn:schemas-microsoft-com:vml" Requires="v">
                    <p:oleObj spid="_x0000_s3426" name="Microsoft ClipArt Gallery" r:id="rId4" imgW="1857600" imgH="3995640" progId="">
                      <p:embed/>
                    </p:oleObj>
                  </mc:Choice>
                  <mc:Fallback>
                    <p:oleObj name="Microsoft ClipArt Gallery" r:id="rId4" imgW="1857600" imgH="39956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4" y="2112"/>
                            <a:ext cx="379" cy="8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7639" name="Text Box 7"/>
              <p:cNvSpPr txBox="1">
                <a:spLocks noChangeArrowheads="1"/>
              </p:cNvSpPr>
              <p:nvPr/>
            </p:nvSpPr>
            <p:spPr bwMode="auto">
              <a:xfrm>
                <a:off x="4032" y="2976"/>
                <a:ext cx="126" cy="233"/>
              </a:xfrm>
              <a:prstGeom prst="rect">
                <a:avLst/>
              </a:prstGeom>
              <a:noFill/>
              <a:ln w="12700">
                <a:noFill/>
                <a:miter lim="800000"/>
                <a:headEnd type="none" w="sm" len="sm"/>
                <a:tailEnd type="none" w="sm" len="sm"/>
              </a:ln>
              <a:effectLst/>
            </p:spPr>
            <p:txBody>
              <a:bodyPr wrap="none">
                <a:spAutoFit/>
              </a:bodyPr>
              <a:lstStyle/>
              <a:p>
                <a:pPr eaLnBrk="0" hangingPunct="0"/>
                <a:endParaRPr lang="en-GB" b="1">
                  <a:latin typeface="Times New Roman" pitchFamily="18" charset="0"/>
                </a:endParaRPr>
              </a:p>
            </p:txBody>
          </p:sp>
          <p:sp>
            <p:nvSpPr>
              <p:cNvPr id="197640" name="Oval 8"/>
              <p:cNvSpPr>
                <a:spLocks noChangeArrowheads="1"/>
              </p:cNvSpPr>
              <p:nvPr/>
            </p:nvSpPr>
            <p:spPr bwMode="auto">
              <a:xfrm>
                <a:off x="3504" y="1152"/>
                <a:ext cx="96" cy="96"/>
              </a:xfrm>
              <a:prstGeom prst="ellipse">
                <a:avLst/>
              </a:prstGeom>
              <a:solidFill>
                <a:schemeClr val="tx1"/>
              </a:solidFill>
              <a:ln w="12700">
                <a:solidFill>
                  <a:schemeClr val="tx1"/>
                </a:solidFill>
                <a:round/>
                <a:headEnd type="none" w="sm" len="sm"/>
                <a:tailEnd type="none" w="sm" len="sm"/>
              </a:ln>
              <a:effectLst/>
            </p:spPr>
            <p:txBody>
              <a:bodyPr wrap="none" anchor="ctr"/>
              <a:lstStyle/>
              <a:p>
                <a:endParaRPr lang="en-US"/>
              </a:p>
            </p:txBody>
          </p:sp>
          <p:sp>
            <p:nvSpPr>
              <p:cNvPr id="197641" name="Oval 9"/>
              <p:cNvSpPr>
                <a:spLocks noChangeArrowheads="1"/>
              </p:cNvSpPr>
              <p:nvPr/>
            </p:nvSpPr>
            <p:spPr bwMode="auto">
              <a:xfrm>
                <a:off x="3936" y="1056"/>
                <a:ext cx="96" cy="96"/>
              </a:xfrm>
              <a:prstGeom prst="ellipse">
                <a:avLst/>
              </a:prstGeom>
              <a:solidFill>
                <a:schemeClr val="tx1"/>
              </a:solidFill>
              <a:ln w="12700">
                <a:solidFill>
                  <a:schemeClr val="tx1"/>
                </a:solidFill>
                <a:round/>
                <a:headEnd type="none" w="sm" len="sm"/>
                <a:tailEnd type="none" w="sm" len="sm"/>
              </a:ln>
              <a:effectLst/>
            </p:spPr>
            <p:txBody>
              <a:bodyPr wrap="none" anchor="ctr"/>
              <a:lstStyle/>
              <a:p>
                <a:endParaRPr lang="en-US"/>
              </a:p>
            </p:txBody>
          </p:sp>
          <p:sp>
            <p:nvSpPr>
              <p:cNvPr id="197642" name="Oval 10"/>
              <p:cNvSpPr>
                <a:spLocks noChangeArrowheads="1"/>
              </p:cNvSpPr>
              <p:nvPr/>
            </p:nvSpPr>
            <p:spPr bwMode="auto">
              <a:xfrm>
                <a:off x="4656" y="1248"/>
                <a:ext cx="96" cy="96"/>
              </a:xfrm>
              <a:prstGeom prst="ellipse">
                <a:avLst/>
              </a:prstGeom>
              <a:solidFill>
                <a:schemeClr val="tx1"/>
              </a:solidFill>
              <a:ln w="12700">
                <a:solidFill>
                  <a:schemeClr val="tx1"/>
                </a:solidFill>
                <a:round/>
                <a:headEnd type="none" w="sm" len="sm"/>
                <a:tailEnd type="none" w="sm" len="sm"/>
              </a:ln>
              <a:effectLst/>
            </p:spPr>
            <p:txBody>
              <a:bodyPr wrap="none" anchor="ctr"/>
              <a:lstStyle/>
              <a:p>
                <a:endParaRPr lang="en-US"/>
              </a:p>
            </p:txBody>
          </p:sp>
          <p:sp>
            <p:nvSpPr>
              <p:cNvPr id="197643" name="Oval 11"/>
              <p:cNvSpPr>
                <a:spLocks noChangeArrowheads="1"/>
              </p:cNvSpPr>
              <p:nvPr/>
            </p:nvSpPr>
            <p:spPr bwMode="auto">
              <a:xfrm>
                <a:off x="5184" y="1440"/>
                <a:ext cx="96" cy="96"/>
              </a:xfrm>
              <a:prstGeom prst="ellipse">
                <a:avLst/>
              </a:prstGeom>
              <a:solidFill>
                <a:schemeClr val="tx1"/>
              </a:solidFill>
              <a:ln w="12700">
                <a:solidFill>
                  <a:schemeClr val="tx1"/>
                </a:solidFill>
                <a:round/>
                <a:headEnd type="none" w="sm" len="sm"/>
                <a:tailEnd type="none" w="sm" len="sm"/>
              </a:ln>
              <a:effectLst/>
            </p:spPr>
            <p:txBody>
              <a:bodyPr wrap="none" anchor="ctr"/>
              <a:lstStyle/>
              <a:p>
                <a:endParaRPr lang="en-US"/>
              </a:p>
            </p:txBody>
          </p:sp>
          <p:sp>
            <p:nvSpPr>
              <p:cNvPr id="197644" name="Oval 12"/>
              <p:cNvSpPr>
                <a:spLocks noChangeArrowheads="1"/>
              </p:cNvSpPr>
              <p:nvPr/>
            </p:nvSpPr>
            <p:spPr bwMode="auto">
              <a:xfrm>
                <a:off x="5616" y="1728"/>
                <a:ext cx="96" cy="96"/>
              </a:xfrm>
              <a:prstGeom prst="ellipse">
                <a:avLst/>
              </a:prstGeom>
              <a:solidFill>
                <a:schemeClr val="tx1"/>
              </a:solidFill>
              <a:ln w="12700">
                <a:solidFill>
                  <a:schemeClr val="tx1"/>
                </a:solidFill>
                <a:round/>
                <a:headEnd type="none" w="sm" len="sm"/>
                <a:tailEnd type="none" w="sm" len="sm"/>
              </a:ln>
              <a:effectLst/>
            </p:spPr>
            <p:txBody>
              <a:bodyPr wrap="none" anchor="ctr"/>
              <a:lstStyle/>
              <a:p>
                <a:endParaRPr lang="en-US"/>
              </a:p>
            </p:txBody>
          </p:sp>
          <p:sp>
            <p:nvSpPr>
              <p:cNvPr id="197645" name="Oval 13"/>
              <p:cNvSpPr>
                <a:spLocks noChangeArrowheads="1"/>
              </p:cNvSpPr>
              <p:nvPr/>
            </p:nvSpPr>
            <p:spPr bwMode="auto">
              <a:xfrm>
                <a:off x="5760" y="2016"/>
                <a:ext cx="96" cy="96"/>
              </a:xfrm>
              <a:prstGeom prst="ellipse">
                <a:avLst/>
              </a:prstGeom>
              <a:solidFill>
                <a:schemeClr val="tx1"/>
              </a:solidFill>
              <a:ln w="12700">
                <a:solidFill>
                  <a:schemeClr val="tx1"/>
                </a:solidFill>
                <a:round/>
                <a:headEnd type="none" w="sm" len="sm"/>
                <a:tailEnd type="none" w="sm" len="sm"/>
              </a:ln>
              <a:effectLst/>
            </p:spPr>
            <p:txBody>
              <a:bodyPr wrap="none" anchor="ctr"/>
              <a:lstStyle/>
              <a:p>
                <a:endParaRPr lang="en-US"/>
              </a:p>
            </p:txBody>
          </p:sp>
          <p:sp>
            <p:nvSpPr>
              <p:cNvPr id="197646" name="Oval 14"/>
              <p:cNvSpPr>
                <a:spLocks noChangeArrowheads="1"/>
              </p:cNvSpPr>
              <p:nvPr/>
            </p:nvSpPr>
            <p:spPr bwMode="auto">
              <a:xfrm>
                <a:off x="5616" y="2352"/>
                <a:ext cx="96" cy="96"/>
              </a:xfrm>
              <a:prstGeom prst="ellipse">
                <a:avLst/>
              </a:prstGeom>
              <a:solidFill>
                <a:schemeClr val="tx1"/>
              </a:solidFill>
              <a:ln w="12700">
                <a:solidFill>
                  <a:schemeClr val="tx1"/>
                </a:solidFill>
                <a:round/>
                <a:headEnd type="none" w="sm" len="sm"/>
                <a:tailEnd type="none" w="sm" len="sm"/>
              </a:ln>
              <a:effectLst/>
            </p:spPr>
            <p:txBody>
              <a:bodyPr wrap="none" anchor="ctr"/>
              <a:lstStyle/>
              <a:p>
                <a:endParaRPr lang="en-US"/>
              </a:p>
            </p:txBody>
          </p:sp>
          <p:sp>
            <p:nvSpPr>
              <p:cNvPr id="197647" name="Oval 15"/>
              <p:cNvSpPr>
                <a:spLocks noChangeArrowheads="1"/>
              </p:cNvSpPr>
              <p:nvPr/>
            </p:nvSpPr>
            <p:spPr bwMode="auto">
              <a:xfrm>
                <a:off x="5520" y="2832"/>
                <a:ext cx="96" cy="96"/>
              </a:xfrm>
              <a:prstGeom prst="ellipse">
                <a:avLst/>
              </a:prstGeom>
              <a:solidFill>
                <a:schemeClr val="tx1"/>
              </a:solidFill>
              <a:ln w="12700">
                <a:solidFill>
                  <a:schemeClr val="tx1"/>
                </a:solidFill>
                <a:round/>
                <a:headEnd type="none" w="sm" len="sm"/>
                <a:tailEnd type="none" w="sm" len="sm"/>
              </a:ln>
              <a:effectLst/>
            </p:spPr>
            <p:txBody>
              <a:bodyPr wrap="none" anchor="ctr"/>
              <a:lstStyle/>
              <a:p>
                <a:endParaRPr lang="en-US"/>
              </a:p>
            </p:txBody>
          </p:sp>
          <p:sp>
            <p:nvSpPr>
              <p:cNvPr id="197648" name="Oval 16"/>
              <p:cNvSpPr>
                <a:spLocks noChangeArrowheads="1"/>
              </p:cNvSpPr>
              <p:nvPr/>
            </p:nvSpPr>
            <p:spPr bwMode="auto">
              <a:xfrm>
                <a:off x="5376" y="3072"/>
                <a:ext cx="96" cy="96"/>
              </a:xfrm>
              <a:prstGeom prst="ellipse">
                <a:avLst/>
              </a:prstGeom>
              <a:solidFill>
                <a:schemeClr val="tx1"/>
              </a:solidFill>
              <a:ln w="12700">
                <a:solidFill>
                  <a:schemeClr val="tx1"/>
                </a:solidFill>
                <a:round/>
                <a:headEnd type="none" w="sm" len="sm"/>
                <a:tailEnd type="none" w="sm" len="sm"/>
              </a:ln>
              <a:effectLst/>
            </p:spPr>
            <p:txBody>
              <a:bodyPr wrap="none" anchor="ctr"/>
              <a:lstStyle/>
              <a:p>
                <a:endParaRPr lang="en-US"/>
              </a:p>
            </p:txBody>
          </p:sp>
          <p:sp>
            <p:nvSpPr>
              <p:cNvPr id="197649" name="Oval 17"/>
              <p:cNvSpPr>
                <a:spLocks noChangeArrowheads="1"/>
              </p:cNvSpPr>
              <p:nvPr/>
            </p:nvSpPr>
            <p:spPr bwMode="auto">
              <a:xfrm>
                <a:off x="5616" y="3072"/>
                <a:ext cx="96" cy="96"/>
              </a:xfrm>
              <a:prstGeom prst="ellipse">
                <a:avLst/>
              </a:prstGeom>
              <a:solidFill>
                <a:schemeClr val="tx1"/>
              </a:solidFill>
              <a:ln w="12700">
                <a:solidFill>
                  <a:schemeClr val="tx1"/>
                </a:solidFill>
                <a:round/>
                <a:headEnd type="none" w="sm" len="sm"/>
                <a:tailEnd type="none" w="sm" len="sm"/>
              </a:ln>
              <a:effectLst/>
            </p:spPr>
            <p:txBody>
              <a:bodyPr wrap="none" anchor="ctr"/>
              <a:lstStyle/>
              <a:p>
                <a:endParaRPr lang="en-US"/>
              </a:p>
            </p:txBody>
          </p:sp>
          <p:sp>
            <p:nvSpPr>
              <p:cNvPr id="197650" name="Oval 18"/>
              <p:cNvSpPr>
                <a:spLocks noChangeArrowheads="1"/>
              </p:cNvSpPr>
              <p:nvPr/>
            </p:nvSpPr>
            <p:spPr bwMode="auto">
              <a:xfrm>
                <a:off x="5136" y="3552"/>
                <a:ext cx="96" cy="96"/>
              </a:xfrm>
              <a:prstGeom prst="ellipse">
                <a:avLst/>
              </a:prstGeom>
              <a:solidFill>
                <a:schemeClr val="tx1"/>
              </a:solidFill>
              <a:ln w="12700">
                <a:solidFill>
                  <a:schemeClr val="tx1"/>
                </a:solidFill>
                <a:round/>
                <a:headEnd type="none" w="sm" len="sm"/>
                <a:tailEnd type="none" w="sm" len="sm"/>
              </a:ln>
              <a:effectLst/>
            </p:spPr>
            <p:txBody>
              <a:bodyPr wrap="none" anchor="ctr"/>
              <a:lstStyle/>
              <a:p>
                <a:endParaRPr lang="en-US"/>
              </a:p>
            </p:txBody>
          </p:sp>
          <p:sp>
            <p:nvSpPr>
              <p:cNvPr id="197651" name="Oval 19"/>
              <p:cNvSpPr>
                <a:spLocks noChangeArrowheads="1"/>
              </p:cNvSpPr>
              <p:nvPr/>
            </p:nvSpPr>
            <p:spPr bwMode="auto">
              <a:xfrm>
                <a:off x="4896" y="3744"/>
                <a:ext cx="96" cy="96"/>
              </a:xfrm>
              <a:prstGeom prst="ellipse">
                <a:avLst/>
              </a:prstGeom>
              <a:solidFill>
                <a:schemeClr val="tx1"/>
              </a:solidFill>
              <a:ln w="12700">
                <a:solidFill>
                  <a:schemeClr val="tx1"/>
                </a:solidFill>
                <a:round/>
                <a:headEnd type="none" w="sm" len="sm"/>
                <a:tailEnd type="none" w="sm" len="sm"/>
              </a:ln>
              <a:effectLst/>
            </p:spPr>
            <p:txBody>
              <a:bodyPr wrap="none" anchor="ctr"/>
              <a:lstStyle/>
              <a:p>
                <a:endParaRPr lang="en-US"/>
              </a:p>
            </p:txBody>
          </p:sp>
          <p:sp>
            <p:nvSpPr>
              <p:cNvPr id="197652" name="Line 20"/>
              <p:cNvSpPr>
                <a:spLocks noChangeShapeType="1"/>
              </p:cNvSpPr>
              <p:nvPr/>
            </p:nvSpPr>
            <p:spPr bwMode="auto">
              <a:xfrm flipH="1">
                <a:off x="3744" y="1104"/>
                <a:ext cx="240" cy="33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7653" name="Line 21"/>
              <p:cNvSpPr>
                <a:spLocks noChangeShapeType="1"/>
              </p:cNvSpPr>
              <p:nvPr/>
            </p:nvSpPr>
            <p:spPr bwMode="auto">
              <a:xfrm>
                <a:off x="3552" y="1200"/>
                <a:ext cx="192" cy="24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7654" name="Line 22"/>
              <p:cNvSpPr>
                <a:spLocks noChangeShapeType="1"/>
              </p:cNvSpPr>
              <p:nvPr/>
            </p:nvSpPr>
            <p:spPr bwMode="auto">
              <a:xfrm>
                <a:off x="4704" y="1296"/>
                <a:ext cx="0" cy="43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7655" name="Line 23"/>
              <p:cNvSpPr>
                <a:spLocks noChangeShapeType="1"/>
              </p:cNvSpPr>
              <p:nvPr/>
            </p:nvSpPr>
            <p:spPr bwMode="auto">
              <a:xfrm flipH="1">
                <a:off x="4704" y="1488"/>
                <a:ext cx="528" cy="24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7656" name="Line 24"/>
              <p:cNvSpPr>
                <a:spLocks noChangeShapeType="1"/>
              </p:cNvSpPr>
              <p:nvPr/>
            </p:nvSpPr>
            <p:spPr bwMode="auto">
              <a:xfrm>
                <a:off x="4704" y="1296"/>
                <a:ext cx="528" cy="19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7657" name="Line 25"/>
              <p:cNvSpPr>
                <a:spLocks noChangeShapeType="1"/>
              </p:cNvSpPr>
              <p:nvPr/>
            </p:nvSpPr>
            <p:spPr bwMode="auto">
              <a:xfrm flipH="1">
                <a:off x="5280" y="1776"/>
                <a:ext cx="384" cy="384"/>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7658" name="Line 26"/>
              <p:cNvSpPr>
                <a:spLocks noChangeShapeType="1"/>
              </p:cNvSpPr>
              <p:nvPr/>
            </p:nvSpPr>
            <p:spPr bwMode="auto">
              <a:xfrm flipV="1">
                <a:off x="5280" y="2064"/>
                <a:ext cx="528"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7659" name="Line 27"/>
              <p:cNvSpPr>
                <a:spLocks noChangeShapeType="1"/>
              </p:cNvSpPr>
              <p:nvPr/>
            </p:nvSpPr>
            <p:spPr bwMode="auto">
              <a:xfrm>
                <a:off x="5280" y="2160"/>
                <a:ext cx="384" cy="24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7660" name="Line 28"/>
              <p:cNvSpPr>
                <a:spLocks noChangeShapeType="1"/>
              </p:cNvSpPr>
              <p:nvPr/>
            </p:nvSpPr>
            <p:spPr bwMode="auto">
              <a:xfrm>
                <a:off x="5184" y="2784"/>
                <a:ext cx="384"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7661" name="Line 29"/>
              <p:cNvSpPr>
                <a:spLocks noChangeShapeType="1"/>
              </p:cNvSpPr>
              <p:nvPr/>
            </p:nvSpPr>
            <p:spPr bwMode="auto">
              <a:xfrm>
                <a:off x="5184" y="2784"/>
                <a:ext cx="240" cy="33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7662" name="Line 30"/>
              <p:cNvSpPr>
                <a:spLocks noChangeShapeType="1"/>
              </p:cNvSpPr>
              <p:nvPr/>
            </p:nvSpPr>
            <p:spPr bwMode="auto">
              <a:xfrm>
                <a:off x="5184" y="2784"/>
                <a:ext cx="480" cy="33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7663" name="Line 31"/>
              <p:cNvSpPr>
                <a:spLocks noChangeShapeType="1"/>
              </p:cNvSpPr>
              <p:nvPr/>
            </p:nvSpPr>
            <p:spPr bwMode="auto">
              <a:xfrm>
                <a:off x="4848" y="3456"/>
                <a:ext cx="336" cy="144"/>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7664" name="Line 32"/>
              <p:cNvSpPr>
                <a:spLocks noChangeShapeType="1"/>
              </p:cNvSpPr>
              <p:nvPr/>
            </p:nvSpPr>
            <p:spPr bwMode="auto">
              <a:xfrm>
                <a:off x="4848" y="3456"/>
                <a:ext cx="96" cy="33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7665" name="Line 33"/>
              <p:cNvSpPr>
                <a:spLocks noChangeShapeType="1"/>
              </p:cNvSpPr>
              <p:nvPr/>
            </p:nvSpPr>
            <p:spPr bwMode="auto">
              <a:xfrm flipH="1">
                <a:off x="4944" y="3600"/>
                <a:ext cx="240" cy="19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7666" name="Line 34"/>
              <p:cNvSpPr>
                <a:spLocks noChangeShapeType="1"/>
              </p:cNvSpPr>
              <p:nvPr/>
            </p:nvSpPr>
            <p:spPr bwMode="auto">
              <a:xfrm flipH="1">
                <a:off x="5664" y="2064"/>
                <a:ext cx="144" cy="33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7667" name="Line 35"/>
              <p:cNvSpPr>
                <a:spLocks noChangeShapeType="1"/>
              </p:cNvSpPr>
              <p:nvPr/>
            </p:nvSpPr>
            <p:spPr bwMode="auto">
              <a:xfrm>
                <a:off x="4704" y="1728"/>
                <a:ext cx="576" cy="43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7668" name="Line 36"/>
              <p:cNvSpPr>
                <a:spLocks noChangeShapeType="1"/>
              </p:cNvSpPr>
              <p:nvPr/>
            </p:nvSpPr>
            <p:spPr bwMode="auto">
              <a:xfrm>
                <a:off x="3744" y="1440"/>
                <a:ext cx="432" cy="720"/>
              </a:xfrm>
              <a:prstGeom prst="line">
                <a:avLst/>
              </a:prstGeom>
              <a:noFill/>
              <a:ln w="57150">
                <a:solidFill>
                  <a:schemeClr val="tx1"/>
                </a:solidFill>
                <a:round/>
                <a:headEnd type="none" w="sm" len="sm"/>
                <a:tailEnd type="none" w="sm" len="sm"/>
              </a:ln>
              <a:effectLst/>
            </p:spPr>
            <p:txBody>
              <a:bodyPr wrap="none" anchor="ctr"/>
              <a:lstStyle/>
              <a:p>
                <a:endParaRPr lang="en-US"/>
              </a:p>
            </p:txBody>
          </p:sp>
          <p:sp>
            <p:nvSpPr>
              <p:cNvPr id="197669" name="Line 37"/>
              <p:cNvSpPr>
                <a:spLocks noChangeShapeType="1"/>
              </p:cNvSpPr>
              <p:nvPr/>
            </p:nvSpPr>
            <p:spPr bwMode="auto">
              <a:xfrm flipH="1">
                <a:off x="4368" y="1728"/>
                <a:ext cx="336" cy="528"/>
              </a:xfrm>
              <a:prstGeom prst="line">
                <a:avLst/>
              </a:prstGeom>
              <a:noFill/>
              <a:ln w="57150">
                <a:solidFill>
                  <a:schemeClr val="tx1"/>
                </a:solidFill>
                <a:round/>
                <a:headEnd type="none" w="sm" len="sm"/>
                <a:tailEnd type="none" w="sm" len="sm"/>
              </a:ln>
              <a:effectLst/>
            </p:spPr>
            <p:txBody>
              <a:bodyPr wrap="none" anchor="ctr"/>
              <a:lstStyle/>
              <a:p>
                <a:endParaRPr lang="en-US"/>
              </a:p>
            </p:txBody>
          </p:sp>
          <p:sp>
            <p:nvSpPr>
              <p:cNvPr id="197670" name="Line 38"/>
              <p:cNvSpPr>
                <a:spLocks noChangeShapeType="1"/>
              </p:cNvSpPr>
              <p:nvPr/>
            </p:nvSpPr>
            <p:spPr bwMode="auto">
              <a:xfrm flipH="1">
                <a:off x="4416" y="2160"/>
                <a:ext cx="864" cy="240"/>
              </a:xfrm>
              <a:prstGeom prst="line">
                <a:avLst/>
              </a:prstGeom>
              <a:noFill/>
              <a:ln w="57150">
                <a:solidFill>
                  <a:schemeClr val="tx1"/>
                </a:solidFill>
                <a:round/>
                <a:headEnd type="none" w="sm" len="sm"/>
                <a:tailEnd type="none" w="sm" len="sm"/>
              </a:ln>
              <a:effectLst/>
            </p:spPr>
            <p:txBody>
              <a:bodyPr wrap="none" anchor="ctr"/>
              <a:lstStyle/>
              <a:p>
                <a:endParaRPr lang="en-US"/>
              </a:p>
            </p:txBody>
          </p:sp>
          <p:sp>
            <p:nvSpPr>
              <p:cNvPr id="197671" name="Line 39"/>
              <p:cNvSpPr>
                <a:spLocks noChangeShapeType="1"/>
              </p:cNvSpPr>
              <p:nvPr/>
            </p:nvSpPr>
            <p:spPr bwMode="auto">
              <a:xfrm flipH="1" flipV="1">
                <a:off x="4416" y="2496"/>
                <a:ext cx="768" cy="288"/>
              </a:xfrm>
              <a:prstGeom prst="line">
                <a:avLst/>
              </a:prstGeom>
              <a:noFill/>
              <a:ln w="57150">
                <a:solidFill>
                  <a:schemeClr val="tx1"/>
                </a:solidFill>
                <a:round/>
                <a:headEnd type="none" w="sm" len="sm"/>
                <a:tailEnd type="none" w="sm" len="sm"/>
              </a:ln>
              <a:effectLst/>
            </p:spPr>
            <p:txBody>
              <a:bodyPr wrap="none" anchor="ctr"/>
              <a:lstStyle/>
              <a:p>
                <a:endParaRPr lang="en-US"/>
              </a:p>
            </p:txBody>
          </p:sp>
          <p:sp>
            <p:nvSpPr>
              <p:cNvPr id="197672" name="Line 40"/>
              <p:cNvSpPr>
                <a:spLocks noChangeShapeType="1"/>
              </p:cNvSpPr>
              <p:nvPr/>
            </p:nvSpPr>
            <p:spPr bwMode="auto">
              <a:xfrm flipH="1" flipV="1">
                <a:off x="4368" y="2640"/>
                <a:ext cx="480" cy="816"/>
              </a:xfrm>
              <a:prstGeom prst="line">
                <a:avLst/>
              </a:prstGeom>
              <a:noFill/>
              <a:ln w="57150">
                <a:solidFill>
                  <a:schemeClr val="tx1"/>
                </a:solidFill>
                <a:round/>
                <a:headEnd type="none" w="sm" len="sm"/>
                <a:tailEnd type="none" w="sm" len="sm"/>
              </a:ln>
              <a:effectLst/>
            </p:spPr>
            <p:txBody>
              <a:bodyPr wrap="none" anchor="ctr"/>
              <a:lstStyle/>
              <a:p>
                <a:endParaRPr lang="en-US"/>
              </a:p>
            </p:txBody>
          </p:sp>
          <p:sp>
            <p:nvSpPr>
              <p:cNvPr id="197673" name="Text Box 41"/>
              <p:cNvSpPr txBox="1">
                <a:spLocks noChangeArrowheads="1"/>
              </p:cNvSpPr>
              <p:nvPr/>
            </p:nvSpPr>
            <p:spPr bwMode="auto">
              <a:xfrm>
                <a:off x="4070" y="1799"/>
                <a:ext cx="187" cy="194"/>
              </a:xfrm>
              <a:prstGeom prst="rect">
                <a:avLst/>
              </a:prstGeom>
              <a:noFill/>
              <a:ln w="12700">
                <a:noFill/>
                <a:miter lim="800000"/>
                <a:headEnd type="none" w="sm" len="sm"/>
                <a:tailEnd type="none" w="sm" len="sm"/>
              </a:ln>
              <a:effectLst/>
            </p:spPr>
            <p:txBody>
              <a:bodyPr wrap="none">
                <a:spAutoFit/>
              </a:bodyPr>
              <a:lstStyle/>
              <a:p>
                <a:pPr eaLnBrk="0" hangingPunct="0"/>
                <a:r>
                  <a:rPr lang="en-US" sz="1400" b="1">
                    <a:latin typeface="Times New Roman" pitchFamily="18" charset="0"/>
                  </a:rPr>
                  <a:t>1</a:t>
                </a:r>
              </a:p>
            </p:txBody>
          </p:sp>
          <p:sp>
            <p:nvSpPr>
              <p:cNvPr id="197674" name="Text Box 42"/>
              <p:cNvSpPr txBox="1">
                <a:spLocks noChangeArrowheads="1"/>
              </p:cNvSpPr>
              <p:nvPr/>
            </p:nvSpPr>
            <p:spPr bwMode="auto">
              <a:xfrm>
                <a:off x="4502" y="1991"/>
                <a:ext cx="187" cy="194"/>
              </a:xfrm>
              <a:prstGeom prst="rect">
                <a:avLst/>
              </a:prstGeom>
              <a:noFill/>
              <a:ln w="12700">
                <a:noFill/>
                <a:miter lim="800000"/>
                <a:headEnd type="none" w="sm" len="sm"/>
                <a:tailEnd type="none" w="sm" len="sm"/>
              </a:ln>
              <a:effectLst/>
            </p:spPr>
            <p:txBody>
              <a:bodyPr wrap="none">
                <a:spAutoFit/>
              </a:bodyPr>
              <a:lstStyle/>
              <a:p>
                <a:pPr eaLnBrk="0" hangingPunct="0"/>
                <a:r>
                  <a:rPr lang="en-US" sz="1400" b="1" dirty="0">
                    <a:latin typeface="Times New Roman" pitchFamily="18" charset="0"/>
                  </a:rPr>
                  <a:t>2</a:t>
                </a:r>
              </a:p>
            </p:txBody>
          </p:sp>
          <p:sp>
            <p:nvSpPr>
              <p:cNvPr id="197675" name="Text Box 43"/>
              <p:cNvSpPr txBox="1">
                <a:spLocks noChangeArrowheads="1"/>
              </p:cNvSpPr>
              <p:nvPr/>
            </p:nvSpPr>
            <p:spPr bwMode="auto">
              <a:xfrm>
                <a:off x="4742" y="2279"/>
                <a:ext cx="187" cy="194"/>
              </a:xfrm>
              <a:prstGeom prst="rect">
                <a:avLst/>
              </a:prstGeom>
              <a:noFill/>
              <a:ln w="12700">
                <a:noFill/>
                <a:miter lim="800000"/>
                <a:headEnd type="none" w="sm" len="sm"/>
                <a:tailEnd type="none" w="sm" len="sm"/>
              </a:ln>
              <a:effectLst/>
            </p:spPr>
            <p:txBody>
              <a:bodyPr wrap="none">
                <a:spAutoFit/>
              </a:bodyPr>
              <a:lstStyle/>
              <a:p>
                <a:pPr eaLnBrk="0" hangingPunct="0"/>
                <a:r>
                  <a:rPr lang="en-US" sz="1400" b="1" dirty="0">
                    <a:latin typeface="Times New Roman" pitchFamily="18" charset="0"/>
                  </a:rPr>
                  <a:t>3</a:t>
                </a:r>
              </a:p>
            </p:txBody>
          </p:sp>
          <p:sp>
            <p:nvSpPr>
              <p:cNvPr id="197676" name="Text Box 44"/>
              <p:cNvSpPr txBox="1">
                <a:spLocks noChangeArrowheads="1"/>
              </p:cNvSpPr>
              <p:nvPr/>
            </p:nvSpPr>
            <p:spPr bwMode="auto">
              <a:xfrm>
                <a:off x="4694" y="2638"/>
                <a:ext cx="187" cy="194"/>
              </a:xfrm>
              <a:prstGeom prst="rect">
                <a:avLst/>
              </a:prstGeom>
              <a:noFill/>
              <a:ln w="12700">
                <a:noFill/>
                <a:miter lim="800000"/>
                <a:headEnd type="none" w="sm" len="sm"/>
                <a:tailEnd type="none" w="sm" len="sm"/>
              </a:ln>
              <a:effectLst/>
            </p:spPr>
            <p:txBody>
              <a:bodyPr wrap="none">
                <a:spAutoFit/>
              </a:bodyPr>
              <a:lstStyle/>
              <a:p>
                <a:pPr eaLnBrk="0" hangingPunct="0"/>
                <a:r>
                  <a:rPr lang="en-US" sz="1400" b="1" dirty="0">
                    <a:latin typeface="Times New Roman" pitchFamily="18" charset="0"/>
                  </a:rPr>
                  <a:t>4</a:t>
                </a:r>
              </a:p>
            </p:txBody>
          </p:sp>
          <p:sp>
            <p:nvSpPr>
              <p:cNvPr id="197677" name="Text Box 45"/>
              <p:cNvSpPr txBox="1">
                <a:spLocks noChangeArrowheads="1"/>
              </p:cNvSpPr>
              <p:nvPr/>
            </p:nvSpPr>
            <p:spPr bwMode="auto">
              <a:xfrm>
                <a:off x="4598" y="2951"/>
                <a:ext cx="187" cy="194"/>
              </a:xfrm>
              <a:prstGeom prst="rect">
                <a:avLst/>
              </a:prstGeom>
              <a:noFill/>
              <a:ln w="12700">
                <a:noFill/>
                <a:miter lim="800000"/>
                <a:headEnd type="none" w="sm" len="sm"/>
                <a:tailEnd type="none" w="sm" len="sm"/>
              </a:ln>
              <a:effectLst/>
            </p:spPr>
            <p:txBody>
              <a:bodyPr wrap="none">
                <a:spAutoFit/>
              </a:bodyPr>
              <a:lstStyle/>
              <a:p>
                <a:pPr eaLnBrk="0" hangingPunct="0"/>
                <a:r>
                  <a:rPr lang="en-US" sz="1400" b="1" dirty="0">
                    <a:latin typeface="Times New Roman" pitchFamily="18" charset="0"/>
                  </a:rPr>
                  <a:t>5</a:t>
                </a:r>
              </a:p>
            </p:txBody>
          </p:sp>
          <p:sp>
            <p:nvSpPr>
              <p:cNvPr id="197678" name="Oval 46"/>
              <p:cNvSpPr>
                <a:spLocks noChangeArrowheads="1"/>
              </p:cNvSpPr>
              <p:nvPr/>
            </p:nvSpPr>
            <p:spPr bwMode="auto">
              <a:xfrm>
                <a:off x="4656" y="1680"/>
                <a:ext cx="144" cy="144"/>
              </a:xfrm>
              <a:prstGeom prst="ellipse">
                <a:avLst/>
              </a:prstGeom>
              <a:solidFill>
                <a:srgbClr val="FF0000"/>
              </a:solidFill>
              <a:ln w="12700">
                <a:solidFill>
                  <a:srgbClr val="FF0000"/>
                </a:solidFill>
                <a:round/>
                <a:headEnd type="none" w="sm" len="sm"/>
                <a:tailEnd type="none" w="sm" len="sm"/>
              </a:ln>
              <a:effectLst/>
            </p:spPr>
            <p:txBody>
              <a:bodyPr wrap="none" anchor="ctr"/>
              <a:lstStyle/>
              <a:p>
                <a:endParaRPr lang="en-US"/>
              </a:p>
            </p:txBody>
          </p:sp>
          <p:sp>
            <p:nvSpPr>
              <p:cNvPr id="197679" name="Oval 47"/>
              <p:cNvSpPr>
                <a:spLocks noChangeArrowheads="1"/>
              </p:cNvSpPr>
              <p:nvPr/>
            </p:nvSpPr>
            <p:spPr bwMode="auto">
              <a:xfrm>
                <a:off x="5232" y="2112"/>
                <a:ext cx="144" cy="144"/>
              </a:xfrm>
              <a:prstGeom prst="ellipse">
                <a:avLst/>
              </a:prstGeom>
              <a:solidFill>
                <a:srgbClr val="FF0000"/>
              </a:solidFill>
              <a:ln w="12700">
                <a:solidFill>
                  <a:srgbClr val="FF0000"/>
                </a:solidFill>
                <a:round/>
                <a:headEnd type="none" w="sm" len="sm"/>
                <a:tailEnd type="none" w="sm" len="sm"/>
              </a:ln>
              <a:effectLst/>
            </p:spPr>
            <p:txBody>
              <a:bodyPr wrap="none" anchor="ctr"/>
              <a:lstStyle/>
              <a:p>
                <a:endParaRPr lang="en-US"/>
              </a:p>
            </p:txBody>
          </p:sp>
          <p:sp>
            <p:nvSpPr>
              <p:cNvPr id="197680" name="Oval 48"/>
              <p:cNvSpPr>
                <a:spLocks noChangeArrowheads="1"/>
              </p:cNvSpPr>
              <p:nvPr/>
            </p:nvSpPr>
            <p:spPr bwMode="auto">
              <a:xfrm>
                <a:off x="5136" y="2736"/>
                <a:ext cx="144" cy="144"/>
              </a:xfrm>
              <a:prstGeom prst="ellipse">
                <a:avLst/>
              </a:prstGeom>
              <a:solidFill>
                <a:srgbClr val="FF0000"/>
              </a:solidFill>
              <a:ln w="12700">
                <a:solidFill>
                  <a:srgbClr val="FF0000"/>
                </a:solidFill>
                <a:round/>
                <a:headEnd type="none" w="sm" len="sm"/>
                <a:tailEnd type="none" w="sm" len="sm"/>
              </a:ln>
              <a:effectLst/>
            </p:spPr>
            <p:txBody>
              <a:bodyPr wrap="none" anchor="ctr"/>
              <a:lstStyle/>
              <a:p>
                <a:endParaRPr lang="en-US"/>
              </a:p>
            </p:txBody>
          </p:sp>
          <p:sp>
            <p:nvSpPr>
              <p:cNvPr id="197681" name="Oval 49"/>
              <p:cNvSpPr>
                <a:spLocks noChangeArrowheads="1"/>
              </p:cNvSpPr>
              <p:nvPr/>
            </p:nvSpPr>
            <p:spPr bwMode="auto">
              <a:xfrm>
                <a:off x="4800" y="3408"/>
                <a:ext cx="144" cy="144"/>
              </a:xfrm>
              <a:prstGeom prst="ellipse">
                <a:avLst/>
              </a:prstGeom>
              <a:solidFill>
                <a:srgbClr val="FF0000"/>
              </a:solidFill>
              <a:ln w="12700">
                <a:solidFill>
                  <a:srgbClr val="FF0000"/>
                </a:solidFill>
                <a:round/>
                <a:headEnd type="none" w="sm" len="sm"/>
                <a:tailEnd type="none" w="sm" len="sm"/>
              </a:ln>
              <a:effectLst/>
            </p:spPr>
            <p:txBody>
              <a:bodyPr wrap="none" anchor="ctr"/>
              <a:lstStyle/>
              <a:p>
                <a:endParaRPr lang="en-US"/>
              </a:p>
            </p:txBody>
          </p:sp>
          <p:sp>
            <p:nvSpPr>
              <p:cNvPr id="197682" name="Oval 50"/>
              <p:cNvSpPr>
                <a:spLocks noChangeArrowheads="1"/>
              </p:cNvSpPr>
              <p:nvPr/>
            </p:nvSpPr>
            <p:spPr bwMode="auto">
              <a:xfrm>
                <a:off x="4128" y="1296"/>
                <a:ext cx="96" cy="96"/>
              </a:xfrm>
              <a:prstGeom prst="ellipse">
                <a:avLst/>
              </a:prstGeom>
              <a:solidFill>
                <a:schemeClr val="tx1"/>
              </a:solidFill>
              <a:ln w="12700">
                <a:solidFill>
                  <a:schemeClr val="tx1"/>
                </a:solidFill>
                <a:round/>
                <a:headEnd type="none" w="sm" len="sm"/>
                <a:tailEnd type="none" w="sm" len="sm"/>
              </a:ln>
              <a:effectLst/>
            </p:spPr>
            <p:txBody>
              <a:bodyPr wrap="none" anchor="ctr"/>
              <a:lstStyle/>
              <a:p>
                <a:endParaRPr lang="en-US"/>
              </a:p>
            </p:txBody>
          </p:sp>
          <p:sp>
            <p:nvSpPr>
              <p:cNvPr id="197683" name="Line 51"/>
              <p:cNvSpPr>
                <a:spLocks noChangeShapeType="1"/>
              </p:cNvSpPr>
              <p:nvPr/>
            </p:nvSpPr>
            <p:spPr bwMode="auto">
              <a:xfrm flipH="1">
                <a:off x="3792" y="1344"/>
                <a:ext cx="384"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7684" name="Oval 52"/>
              <p:cNvSpPr>
                <a:spLocks noChangeArrowheads="1"/>
              </p:cNvSpPr>
              <p:nvPr/>
            </p:nvSpPr>
            <p:spPr bwMode="auto">
              <a:xfrm>
                <a:off x="3696" y="1392"/>
                <a:ext cx="144" cy="144"/>
              </a:xfrm>
              <a:prstGeom prst="ellipse">
                <a:avLst/>
              </a:prstGeom>
              <a:solidFill>
                <a:srgbClr val="FF0000"/>
              </a:solidFill>
              <a:ln w="12700">
                <a:solidFill>
                  <a:srgbClr val="FF0000"/>
                </a:solidFill>
                <a:round/>
                <a:headEnd type="none" w="sm" len="sm"/>
                <a:tailEnd type="none" w="sm" len="sm"/>
              </a:ln>
              <a:effectLst/>
            </p:spPr>
            <p:txBody>
              <a:bodyPr wrap="none" anchor="ctr"/>
              <a:lstStyle/>
              <a:p>
                <a:endParaRPr lang="en-US"/>
              </a:p>
            </p:txBody>
          </p:sp>
        </p:grpSp>
        <p:sp>
          <p:nvSpPr>
            <p:cNvPr id="197685" name="Text Box 53"/>
            <p:cNvSpPr txBox="1">
              <a:spLocks noChangeArrowheads="1"/>
            </p:cNvSpPr>
            <p:nvPr/>
          </p:nvSpPr>
          <p:spPr bwMode="auto">
            <a:xfrm>
              <a:off x="3792" y="3072"/>
              <a:ext cx="376" cy="250"/>
            </a:xfrm>
            <a:prstGeom prst="rect">
              <a:avLst/>
            </a:prstGeom>
            <a:noFill/>
            <a:ln w="12700">
              <a:noFill/>
              <a:miter lim="800000"/>
              <a:headEnd type="none" w="sm" len="sm"/>
              <a:tailEnd type="none" w="sm" len="sm"/>
            </a:ln>
            <a:effectLst/>
          </p:spPr>
          <p:txBody>
            <a:bodyPr wrap="none">
              <a:spAutoFit/>
            </a:bodyPr>
            <a:lstStyle/>
            <a:p>
              <a:pPr eaLnBrk="0" hangingPunct="0"/>
              <a:r>
                <a:rPr lang="en-US" sz="2000" b="1">
                  <a:latin typeface="Times New Roman" pitchFamily="18" charset="0"/>
                </a:rPr>
                <a:t>Pat</a:t>
              </a:r>
            </a:p>
          </p:txBody>
        </p:sp>
      </p:grpSp>
      <p:grpSp>
        <p:nvGrpSpPr>
          <p:cNvPr id="4" name="Group 54"/>
          <p:cNvGrpSpPr>
            <a:grpSpLocks/>
          </p:cNvGrpSpPr>
          <p:nvPr/>
        </p:nvGrpSpPr>
        <p:grpSpPr bwMode="auto">
          <a:xfrm>
            <a:off x="1121537" y="1941513"/>
            <a:ext cx="2955925" cy="4267200"/>
            <a:chOff x="768" y="816"/>
            <a:chExt cx="2016" cy="2688"/>
          </a:xfrm>
        </p:grpSpPr>
        <p:grpSp>
          <p:nvGrpSpPr>
            <p:cNvPr id="5" name="Group 55"/>
            <p:cNvGrpSpPr>
              <a:grpSpLocks/>
            </p:cNvGrpSpPr>
            <p:nvPr/>
          </p:nvGrpSpPr>
          <p:grpSpPr bwMode="auto">
            <a:xfrm>
              <a:off x="768" y="816"/>
              <a:ext cx="2016" cy="2688"/>
              <a:chOff x="768" y="816"/>
              <a:chExt cx="2016" cy="2688"/>
            </a:xfrm>
          </p:grpSpPr>
          <p:graphicFrame>
            <p:nvGraphicFramePr>
              <p:cNvPr id="197688" name="Object 56"/>
              <p:cNvGraphicFramePr>
                <a:graphicFrameLocks noChangeAspect="1"/>
              </p:cNvGraphicFramePr>
              <p:nvPr/>
            </p:nvGraphicFramePr>
            <p:xfrm>
              <a:off x="1824" y="2208"/>
              <a:ext cx="379" cy="816"/>
            </p:xfrm>
            <a:graphic>
              <a:graphicData uri="http://schemas.openxmlformats.org/presentationml/2006/ole">
                <mc:AlternateContent xmlns:mc="http://schemas.openxmlformats.org/markup-compatibility/2006">
                  <mc:Choice xmlns:v="urn:schemas-microsoft-com:vml" Requires="v">
                    <p:oleObj spid="_x0000_s3427" name="Microsoft ClipArt Gallery" r:id="rId6" imgW="1857600" imgH="3995640" progId="">
                      <p:embed/>
                    </p:oleObj>
                  </mc:Choice>
                  <mc:Fallback>
                    <p:oleObj name="Microsoft ClipArt Gallery" r:id="rId6" imgW="1857600" imgH="39956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4" y="2208"/>
                            <a:ext cx="379" cy="8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7689" name="Oval 57"/>
              <p:cNvSpPr>
                <a:spLocks noChangeArrowheads="1"/>
              </p:cNvSpPr>
              <p:nvPr/>
            </p:nvSpPr>
            <p:spPr bwMode="auto">
              <a:xfrm>
                <a:off x="2544" y="1056"/>
                <a:ext cx="96" cy="96"/>
              </a:xfrm>
              <a:prstGeom prst="ellipse">
                <a:avLst/>
              </a:prstGeom>
              <a:solidFill>
                <a:schemeClr val="tx1"/>
              </a:solidFill>
              <a:ln w="12700">
                <a:solidFill>
                  <a:schemeClr val="tx1"/>
                </a:solidFill>
                <a:round/>
                <a:headEnd type="none" w="sm" len="sm"/>
                <a:tailEnd type="none" w="sm" len="sm"/>
              </a:ln>
              <a:effectLst/>
            </p:spPr>
            <p:txBody>
              <a:bodyPr wrap="none" anchor="ctr"/>
              <a:lstStyle/>
              <a:p>
                <a:endParaRPr lang="en-US"/>
              </a:p>
            </p:txBody>
          </p:sp>
          <p:sp>
            <p:nvSpPr>
              <p:cNvPr id="197690" name="Oval 58"/>
              <p:cNvSpPr>
                <a:spLocks noChangeArrowheads="1"/>
              </p:cNvSpPr>
              <p:nvPr/>
            </p:nvSpPr>
            <p:spPr bwMode="auto">
              <a:xfrm>
                <a:off x="2688" y="1296"/>
                <a:ext cx="96" cy="96"/>
              </a:xfrm>
              <a:prstGeom prst="ellipse">
                <a:avLst/>
              </a:prstGeom>
              <a:solidFill>
                <a:schemeClr val="tx1"/>
              </a:solidFill>
              <a:ln w="12700">
                <a:solidFill>
                  <a:schemeClr val="tx1"/>
                </a:solidFill>
                <a:round/>
                <a:headEnd type="none" w="sm" len="sm"/>
                <a:tailEnd type="none" w="sm" len="sm"/>
              </a:ln>
              <a:effectLst/>
            </p:spPr>
            <p:txBody>
              <a:bodyPr wrap="none" anchor="ctr"/>
              <a:lstStyle/>
              <a:p>
                <a:endParaRPr lang="en-US"/>
              </a:p>
            </p:txBody>
          </p:sp>
          <p:sp>
            <p:nvSpPr>
              <p:cNvPr id="197691" name="Oval 59"/>
              <p:cNvSpPr>
                <a:spLocks noChangeArrowheads="1"/>
              </p:cNvSpPr>
              <p:nvPr/>
            </p:nvSpPr>
            <p:spPr bwMode="auto">
              <a:xfrm>
                <a:off x="2160" y="912"/>
                <a:ext cx="96" cy="96"/>
              </a:xfrm>
              <a:prstGeom prst="ellipse">
                <a:avLst/>
              </a:prstGeom>
              <a:solidFill>
                <a:schemeClr val="tx1"/>
              </a:solidFill>
              <a:ln w="12700">
                <a:solidFill>
                  <a:schemeClr val="tx1"/>
                </a:solidFill>
                <a:round/>
                <a:headEnd type="none" w="sm" len="sm"/>
                <a:tailEnd type="none" w="sm" len="sm"/>
              </a:ln>
              <a:effectLst/>
            </p:spPr>
            <p:txBody>
              <a:bodyPr wrap="none" anchor="ctr"/>
              <a:lstStyle/>
              <a:p>
                <a:endParaRPr lang="en-US"/>
              </a:p>
            </p:txBody>
          </p:sp>
          <p:sp>
            <p:nvSpPr>
              <p:cNvPr id="197692" name="Oval 60"/>
              <p:cNvSpPr>
                <a:spLocks noChangeArrowheads="1"/>
              </p:cNvSpPr>
              <p:nvPr/>
            </p:nvSpPr>
            <p:spPr bwMode="auto">
              <a:xfrm>
                <a:off x="1824" y="912"/>
                <a:ext cx="96" cy="96"/>
              </a:xfrm>
              <a:prstGeom prst="ellipse">
                <a:avLst/>
              </a:prstGeom>
              <a:solidFill>
                <a:schemeClr val="tx1"/>
              </a:solidFill>
              <a:ln w="12700">
                <a:solidFill>
                  <a:schemeClr val="tx1"/>
                </a:solidFill>
                <a:round/>
                <a:headEnd type="none" w="sm" len="sm"/>
                <a:tailEnd type="none" w="sm" len="sm"/>
              </a:ln>
              <a:effectLst/>
            </p:spPr>
            <p:txBody>
              <a:bodyPr wrap="none" anchor="ctr"/>
              <a:lstStyle/>
              <a:p>
                <a:endParaRPr lang="en-US"/>
              </a:p>
            </p:txBody>
          </p:sp>
          <p:sp>
            <p:nvSpPr>
              <p:cNvPr id="197693" name="Oval 61"/>
              <p:cNvSpPr>
                <a:spLocks noChangeArrowheads="1"/>
              </p:cNvSpPr>
              <p:nvPr/>
            </p:nvSpPr>
            <p:spPr bwMode="auto">
              <a:xfrm>
                <a:off x="1488" y="1056"/>
                <a:ext cx="96" cy="96"/>
              </a:xfrm>
              <a:prstGeom prst="ellipse">
                <a:avLst/>
              </a:prstGeom>
              <a:solidFill>
                <a:schemeClr val="tx1"/>
              </a:solidFill>
              <a:ln w="12700">
                <a:solidFill>
                  <a:schemeClr val="tx1"/>
                </a:solidFill>
                <a:round/>
                <a:headEnd type="none" w="sm" len="sm"/>
                <a:tailEnd type="none" w="sm" len="sm"/>
              </a:ln>
              <a:effectLst/>
            </p:spPr>
            <p:txBody>
              <a:bodyPr wrap="none" anchor="ctr"/>
              <a:lstStyle/>
              <a:p>
                <a:endParaRPr lang="en-US"/>
              </a:p>
            </p:txBody>
          </p:sp>
          <p:sp>
            <p:nvSpPr>
              <p:cNvPr id="197694" name="Oval 62"/>
              <p:cNvSpPr>
                <a:spLocks noChangeArrowheads="1"/>
              </p:cNvSpPr>
              <p:nvPr/>
            </p:nvSpPr>
            <p:spPr bwMode="auto">
              <a:xfrm>
                <a:off x="768" y="2208"/>
                <a:ext cx="96" cy="96"/>
              </a:xfrm>
              <a:prstGeom prst="ellipse">
                <a:avLst/>
              </a:prstGeom>
              <a:solidFill>
                <a:schemeClr val="tx1"/>
              </a:solidFill>
              <a:ln w="12700">
                <a:solidFill>
                  <a:schemeClr val="tx1"/>
                </a:solidFill>
                <a:round/>
                <a:headEnd type="none" w="sm" len="sm"/>
                <a:tailEnd type="none" w="sm" len="sm"/>
              </a:ln>
              <a:effectLst/>
            </p:spPr>
            <p:txBody>
              <a:bodyPr wrap="none" anchor="ctr"/>
              <a:lstStyle/>
              <a:p>
                <a:endParaRPr lang="en-US"/>
              </a:p>
            </p:txBody>
          </p:sp>
          <p:sp>
            <p:nvSpPr>
              <p:cNvPr id="197695" name="Oval 63"/>
              <p:cNvSpPr>
                <a:spLocks noChangeArrowheads="1"/>
              </p:cNvSpPr>
              <p:nvPr/>
            </p:nvSpPr>
            <p:spPr bwMode="auto">
              <a:xfrm>
                <a:off x="768" y="2640"/>
                <a:ext cx="96" cy="96"/>
              </a:xfrm>
              <a:prstGeom prst="ellipse">
                <a:avLst/>
              </a:prstGeom>
              <a:solidFill>
                <a:schemeClr val="tx1"/>
              </a:solidFill>
              <a:ln w="12700">
                <a:solidFill>
                  <a:schemeClr val="tx1"/>
                </a:solidFill>
                <a:round/>
                <a:headEnd type="none" w="sm" len="sm"/>
                <a:tailEnd type="none" w="sm" len="sm"/>
              </a:ln>
              <a:effectLst/>
            </p:spPr>
            <p:txBody>
              <a:bodyPr wrap="none" anchor="ctr"/>
              <a:lstStyle/>
              <a:p>
                <a:endParaRPr lang="en-US"/>
              </a:p>
            </p:txBody>
          </p:sp>
          <p:sp>
            <p:nvSpPr>
              <p:cNvPr id="197696" name="Oval 64"/>
              <p:cNvSpPr>
                <a:spLocks noChangeArrowheads="1"/>
              </p:cNvSpPr>
              <p:nvPr/>
            </p:nvSpPr>
            <p:spPr bwMode="auto">
              <a:xfrm>
                <a:off x="864" y="3072"/>
                <a:ext cx="96" cy="96"/>
              </a:xfrm>
              <a:prstGeom prst="ellipse">
                <a:avLst/>
              </a:prstGeom>
              <a:solidFill>
                <a:schemeClr val="tx1"/>
              </a:solidFill>
              <a:ln w="12700">
                <a:solidFill>
                  <a:schemeClr val="tx1"/>
                </a:solidFill>
                <a:round/>
                <a:headEnd type="none" w="sm" len="sm"/>
                <a:tailEnd type="none" w="sm" len="sm"/>
              </a:ln>
              <a:effectLst/>
            </p:spPr>
            <p:txBody>
              <a:bodyPr wrap="none" anchor="ctr"/>
              <a:lstStyle/>
              <a:p>
                <a:endParaRPr lang="en-US"/>
              </a:p>
            </p:txBody>
          </p:sp>
          <p:sp>
            <p:nvSpPr>
              <p:cNvPr id="197697" name="Line 65"/>
              <p:cNvSpPr>
                <a:spLocks noChangeShapeType="1"/>
              </p:cNvSpPr>
              <p:nvPr/>
            </p:nvSpPr>
            <p:spPr bwMode="auto">
              <a:xfrm flipV="1">
                <a:off x="2736" y="1344"/>
                <a:ext cx="0" cy="48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7698" name="Line 66"/>
              <p:cNvSpPr>
                <a:spLocks noChangeShapeType="1"/>
              </p:cNvSpPr>
              <p:nvPr/>
            </p:nvSpPr>
            <p:spPr bwMode="auto">
              <a:xfrm flipV="1">
                <a:off x="2064" y="1344"/>
                <a:ext cx="672"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7699" name="Line 67"/>
              <p:cNvSpPr>
                <a:spLocks noChangeShapeType="1"/>
              </p:cNvSpPr>
              <p:nvPr/>
            </p:nvSpPr>
            <p:spPr bwMode="auto">
              <a:xfrm flipV="1">
                <a:off x="2064" y="1104"/>
                <a:ext cx="528" cy="33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7700" name="Line 68"/>
              <p:cNvSpPr>
                <a:spLocks noChangeShapeType="1"/>
              </p:cNvSpPr>
              <p:nvPr/>
            </p:nvSpPr>
            <p:spPr bwMode="auto">
              <a:xfrm flipH="1">
                <a:off x="1440" y="960"/>
                <a:ext cx="768" cy="9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7701" name="Line 69"/>
              <p:cNvSpPr>
                <a:spLocks noChangeShapeType="1"/>
              </p:cNvSpPr>
              <p:nvPr/>
            </p:nvSpPr>
            <p:spPr bwMode="auto">
              <a:xfrm flipV="1">
                <a:off x="1440" y="1440"/>
                <a:ext cx="624" cy="43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7702" name="Line 70"/>
              <p:cNvSpPr>
                <a:spLocks noChangeShapeType="1"/>
              </p:cNvSpPr>
              <p:nvPr/>
            </p:nvSpPr>
            <p:spPr bwMode="auto">
              <a:xfrm flipV="1">
                <a:off x="1440" y="1824"/>
                <a:ext cx="1296" cy="48"/>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7703" name="Line 71"/>
              <p:cNvSpPr>
                <a:spLocks noChangeShapeType="1"/>
              </p:cNvSpPr>
              <p:nvPr/>
            </p:nvSpPr>
            <p:spPr bwMode="auto">
              <a:xfrm flipV="1">
                <a:off x="1440" y="1104"/>
                <a:ext cx="96" cy="768"/>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7704" name="Line 72"/>
              <p:cNvSpPr>
                <a:spLocks noChangeShapeType="1"/>
              </p:cNvSpPr>
              <p:nvPr/>
            </p:nvSpPr>
            <p:spPr bwMode="auto">
              <a:xfrm flipH="1" flipV="1">
                <a:off x="1536" y="1104"/>
                <a:ext cx="528" cy="33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7705" name="Line 73"/>
              <p:cNvSpPr>
                <a:spLocks noChangeShapeType="1"/>
              </p:cNvSpPr>
              <p:nvPr/>
            </p:nvSpPr>
            <p:spPr bwMode="auto">
              <a:xfrm flipH="1" flipV="1">
                <a:off x="1872" y="960"/>
                <a:ext cx="192" cy="48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7706" name="Line 74"/>
              <p:cNvSpPr>
                <a:spLocks noChangeShapeType="1"/>
              </p:cNvSpPr>
              <p:nvPr/>
            </p:nvSpPr>
            <p:spPr bwMode="auto">
              <a:xfrm>
                <a:off x="1872" y="960"/>
                <a:ext cx="336"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7707" name="Line 75"/>
              <p:cNvSpPr>
                <a:spLocks noChangeShapeType="1"/>
              </p:cNvSpPr>
              <p:nvPr/>
            </p:nvSpPr>
            <p:spPr bwMode="auto">
              <a:xfrm flipV="1">
                <a:off x="1152" y="1872"/>
                <a:ext cx="288" cy="624"/>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7708" name="Line 76"/>
              <p:cNvSpPr>
                <a:spLocks noChangeShapeType="1"/>
              </p:cNvSpPr>
              <p:nvPr/>
            </p:nvSpPr>
            <p:spPr bwMode="auto">
              <a:xfrm>
                <a:off x="2592" y="1104"/>
                <a:ext cx="144" cy="24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7709" name="Oval 77"/>
              <p:cNvSpPr>
                <a:spLocks noChangeArrowheads="1"/>
              </p:cNvSpPr>
              <p:nvPr/>
            </p:nvSpPr>
            <p:spPr bwMode="auto">
              <a:xfrm>
                <a:off x="1152" y="3408"/>
                <a:ext cx="96" cy="96"/>
              </a:xfrm>
              <a:prstGeom prst="ellipse">
                <a:avLst/>
              </a:prstGeom>
              <a:solidFill>
                <a:schemeClr val="tx1"/>
              </a:solidFill>
              <a:ln w="12700">
                <a:solidFill>
                  <a:schemeClr val="tx1"/>
                </a:solidFill>
                <a:round/>
                <a:headEnd type="none" w="sm" len="sm"/>
                <a:tailEnd type="none" w="sm" len="sm"/>
              </a:ln>
              <a:effectLst/>
            </p:spPr>
            <p:txBody>
              <a:bodyPr wrap="none" anchor="ctr"/>
              <a:lstStyle/>
              <a:p>
                <a:endParaRPr lang="en-US"/>
              </a:p>
            </p:txBody>
          </p:sp>
          <p:sp>
            <p:nvSpPr>
              <p:cNvPr id="197710" name="Line 78"/>
              <p:cNvSpPr>
                <a:spLocks noChangeShapeType="1"/>
              </p:cNvSpPr>
              <p:nvPr/>
            </p:nvSpPr>
            <p:spPr bwMode="auto">
              <a:xfrm flipH="1" flipV="1">
                <a:off x="816" y="2256"/>
                <a:ext cx="336" cy="24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7711" name="Line 79"/>
              <p:cNvSpPr>
                <a:spLocks noChangeShapeType="1"/>
              </p:cNvSpPr>
              <p:nvPr/>
            </p:nvSpPr>
            <p:spPr bwMode="auto">
              <a:xfrm flipH="1">
                <a:off x="816" y="2496"/>
                <a:ext cx="336" cy="19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7712" name="Line 80"/>
              <p:cNvSpPr>
                <a:spLocks noChangeShapeType="1"/>
              </p:cNvSpPr>
              <p:nvPr/>
            </p:nvSpPr>
            <p:spPr bwMode="auto">
              <a:xfrm flipH="1">
                <a:off x="912" y="2976"/>
                <a:ext cx="384" cy="144"/>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7713" name="Oval 81"/>
              <p:cNvSpPr>
                <a:spLocks noChangeArrowheads="1"/>
              </p:cNvSpPr>
              <p:nvPr/>
            </p:nvSpPr>
            <p:spPr bwMode="auto">
              <a:xfrm>
                <a:off x="864" y="3408"/>
                <a:ext cx="96" cy="96"/>
              </a:xfrm>
              <a:prstGeom prst="ellipse">
                <a:avLst/>
              </a:prstGeom>
              <a:solidFill>
                <a:schemeClr val="tx1"/>
              </a:solidFill>
              <a:ln w="12700">
                <a:solidFill>
                  <a:schemeClr val="tx1"/>
                </a:solidFill>
                <a:round/>
                <a:headEnd type="none" w="sm" len="sm"/>
                <a:tailEnd type="none" w="sm" len="sm"/>
              </a:ln>
              <a:effectLst/>
            </p:spPr>
            <p:txBody>
              <a:bodyPr wrap="none" anchor="ctr"/>
              <a:lstStyle/>
              <a:p>
                <a:endParaRPr lang="en-US"/>
              </a:p>
            </p:txBody>
          </p:sp>
          <p:sp>
            <p:nvSpPr>
              <p:cNvPr id="197714" name="Line 82"/>
              <p:cNvSpPr>
                <a:spLocks noChangeShapeType="1"/>
              </p:cNvSpPr>
              <p:nvPr/>
            </p:nvSpPr>
            <p:spPr bwMode="auto">
              <a:xfrm flipH="1">
                <a:off x="912" y="2496"/>
                <a:ext cx="240" cy="624"/>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7715" name="Line 83"/>
              <p:cNvSpPr>
                <a:spLocks noChangeShapeType="1"/>
              </p:cNvSpPr>
              <p:nvPr/>
            </p:nvSpPr>
            <p:spPr bwMode="auto">
              <a:xfrm>
                <a:off x="1152" y="2496"/>
                <a:ext cx="144" cy="48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7716" name="Line 84"/>
              <p:cNvSpPr>
                <a:spLocks noChangeShapeType="1"/>
              </p:cNvSpPr>
              <p:nvPr/>
            </p:nvSpPr>
            <p:spPr bwMode="auto">
              <a:xfrm>
                <a:off x="816" y="2256"/>
                <a:ext cx="384" cy="12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7717" name="Line 85"/>
              <p:cNvSpPr>
                <a:spLocks noChangeShapeType="1"/>
              </p:cNvSpPr>
              <p:nvPr/>
            </p:nvSpPr>
            <p:spPr bwMode="auto">
              <a:xfrm flipH="1">
                <a:off x="1200" y="2976"/>
                <a:ext cx="96" cy="48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7718" name="Line 86"/>
              <p:cNvSpPr>
                <a:spLocks noChangeShapeType="1"/>
              </p:cNvSpPr>
              <p:nvPr/>
            </p:nvSpPr>
            <p:spPr bwMode="auto">
              <a:xfrm flipH="1">
                <a:off x="912" y="2976"/>
                <a:ext cx="384" cy="48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7719" name="Line 87"/>
              <p:cNvSpPr>
                <a:spLocks noChangeShapeType="1"/>
              </p:cNvSpPr>
              <p:nvPr/>
            </p:nvSpPr>
            <p:spPr bwMode="auto">
              <a:xfrm flipH="1" flipV="1">
                <a:off x="816" y="2688"/>
                <a:ext cx="480" cy="288"/>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7720" name="Oval 88"/>
              <p:cNvSpPr>
                <a:spLocks noChangeArrowheads="1"/>
              </p:cNvSpPr>
              <p:nvPr/>
            </p:nvSpPr>
            <p:spPr bwMode="auto">
              <a:xfrm>
                <a:off x="1152" y="1248"/>
                <a:ext cx="96" cy="96"/>
              </a:xfrm>
              <a:prstGeom prst="ellipse">
                <a:avLst/>
              </a:prstGeom>
              <a:solidFill>
                <a:schemeClr val="tx1"/>
              </a:solidFill>
              <a:ln w="12700">
                <a:solidFill>
                  <a:schemeClr val="tx1"/>
                </a:solidFill>
                <a:round/>
                <a:headEnd type="none" w="sm" len="sm"/>
                <a:tailEnd type="none" w="sm" len="sm"/>
              </a:ln>
              <a:effectLst/>
            </p:spPr>
            <p:txBody>
              <a:bodyPr wrap="none" anchor="ctr"/>
              <a:lstStyle/>
              <a:p>
                <a:endParaRPr lang="en-US"/>
              </a:p>
            </p:txBody>
          </p:sp>
          <p:sp>
            <p:nvSpPr>
              <p:cNvPr id="197721" name="Line 89"/>
              <p:cNvSpPr>
                <a:spLocks noChangeShapeType="1"/>
              </p:cNvSpPr>
              <p:nvPr/>
            </p:nvSpPr>
            <p:spPr bwMode="auto">
              <a:xfrm flipH="1" flipV="1">
                <a:off x="1200" y="1296"/>
                <a:ext cx="240" cy="57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7722" name="Oval 90"/>
              <p:cNvSpPr>
                <a:spLocks noChangeArrowheads="1"/>
              </p:cNvSpPr>
              <p:nvPr/>
            </p:nvSpPr>
            <p:spPr bwMode="auto">
              <a:xfrm>
                <a:off x="1056" y="2016"/>
                <a:ext cx="96" cy="96"/>
              </a:xfrm>
              <a:prstGeom prst="ellipse">
                <a:avLst/>
              </a:prstGeom>
              <a:solidFill>
                <a:schemeClr val="tx1"/>
              </a:solidFill>
              <a:ln w="12700">
                <a:solidFill>
                  <a:schemeClr val="tx1"/>
                </a:solidFill>
                <a:round/>
                <a:headEnd type="none" w="sm" len="sm"/>
                <a:tailEnd type="none" w="sm" len="sm"/>
              </a:ln>
              <a:effectLst/>
            </p:spPr>
            <p:txBody>
              <a:bodyPr wrap="none" anchor="ctr"/>
              <a:lstStyle/>
              <a:p>
                <a:endParaRPr lang="en-US"/>
              </a:p>
            </p:txBody>
          </p:sp>
          <p:sp>
            <p:nvSpPr>
              <p:cNvPr id="197723" name="Line 91"/>
              <p:cNvSpPr>
                <a:spLocks noChangeShapeType="1"/>
              </p:cNvSpPr>
              <p:nvPr/>
            </p:nvSpPr>
            <p:spPr bwMode="auto">
              <a:xfrm flipH="1" flipV="1">
                <a:off x="1104" y="2064"/>
                <a:ext cx="48" cy="43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7724" name="Line 92"/>
              <p:cNvSpPr>
                <a:spLocks noChangeShapeType="1"/>
              </p:cNvSpPr>
              <p:nvPr/>
            </p:nvSpPr>
            <p:spPr bwMode="auto">
              <a:xfrm flipV="1">
                <a:off x="1200" y="1104"/>
                <a:ext cx="336" cy="19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7725" name="Line 93"/>
              <p:cNvSpPr>
                <a:spLocks noChangeShapeType="1"/>
              </p:cNvSpPr>
              <p:nvPr/>
            </p:nvSpPr>
            <p:spPr bwMode="auto">
              <a:xfrm flipV="1">
                <a:off x="2112" y="1824"/>
                <a:ext cx="624" cy="672"/>
              </a:xfrm>
              <a:prstGeom prst="line">
                <a:avLst/>
              </a:prstGeom>
              <a:noFill/>
              <a:ln w="57150">
                <a:solidFill>
                  <a:schemeClr val="tx1"/>
                </a:solidFill>
                <a:round/>
                <a:headEnd type="none" w="sm" len="sm"/>
                <a:tailEnd type="none" w="sm" len="sm"/>
              </a:ln>
              <a:effectLst/>
            </p:spPr>
            <p:txBody>
              <a:bodyPr wrap="none" anchor="ctr"/>
              <a:lstStyle/>
              <a:p>
                <a:endParaRPr lang="en-US"/>
              </a:p>
            </p:txBody>
          </p:sp>
          <p:sp>
            <p:nvSpPr>
              <p:cNvPr id="197726" name="Line 94"/>
              <p:cNvSpPr>
                <a:spLocks noChangeShapeType="1"/>
              </p:cNvSpPr>
              <p:nvPr/>
            </p:nvSpPr>
            <p:spPr bwMode="auto">
              <a:xfrm>
                <a:off x="1440" y="1872"/>
                <a:ext cx="384" cy="528"/>
              </a:xfrm>
              <a:prstGeom prst="line">
                <a:avLst/>
              </a:prstGeom>
              <a:noFill/>
              <a:ln w="57150">
                <a:solidFill>
                  <a:schemeClr val="tx1"/>
                </a:solidFill>
                <a:round/>
                <a:headEnd type="none" w="sm" len="sm"/>
                <a:tailEnd type="none" w="sm" len="sm"/>
              </a:ln>
              <a:effectLst/>
            </p:spPr>
            <p:txBody>
              <a:bodyPr wrap="none" anchor="ctr"/>
              <a:lstStyle/>
              <a:p>
                <a:endParaRPr lang="en-US"/>
              </a:p>
            </p:txBody>
          </p:sp>
          <p:sp>
            <p:nvSpPr>
              <p:cNvPr id="197727" name="Line 95"/>
              <p:cNvSpPr>
                <a:spLocks noChangeShapeType="1"/>
              </p:cNvSpPr>
              <p:nvPr/>
            </p:nvSpPr>
            <p:spPr bwMode="auto">
              <a:xfrm>
                <a:off x="1152" y="2496"/>
                <a:ext cx="720" cy="48"/>
              </a:xfrm>
              <a:prstGeom prst="line">
                <a:avLst/>
              </a:prstGeom>
              <a:noFill/>
              <a:ln w="57150">
                <a:solidFill>
                  <a:schemeClr val="tx1"/>
                </a:solidFill>
                <a:round/>
                <a:headEnd type="none" w="sm" len="sm"/>
                <a:tailEnd type="none" w="sm" len="sm"/>
              </a:ln>
              <a:effectLst/>
            </p:spPr>
            <p:txBody>
              <a:bodyPr wrap="none" anchor="ctr"/>
              <a:lstStyle/>
              <a:p>
                <a:endParaRPr lang="en-US"/>
              </a:p>
            </p:txBody>
          </p:sp>
          <p:sp>
            <p:nvSpPr>
              <p:cNvPr id="197728" name="Line 96"/>
              <p:cNvSpPr>
                <a:spLocks noChangeShapeType="1"/>
              </p:cNvSpPr>
              <p:nvPr/>
            </p:nvSpPr>
            <p:spPr bwMode="auto">
              <a:xfrm flipV="1">
                <a:off x="1296" y="2640"/>
                <a:ext cx="576" cy="336"/>
              </a:xfrm>
              <a:prstGeom prst="line">
                <a:avLst/>
              </a:prstGeom>
              <a:noFill/>
              <a:ln w="57150">
                <a:solidFill>
                  <a:schemeClr val="tx1"/>
                </a:solidFill>
                <a:round/>
                <a:headEnd type="none" w="sm" len="sm"/>
                <a:tailEnd type="none" w="sm" len="sm"/>
              </a:ln>
              <a:effectLst/>
            </p:spPr>
            <p:txBody>
              <a:bodyPr wrap="none" anchor="ctr"/>
              <a:lstStyle/>
              <a:p>
                <a:endParaRPr lang="en-US"/>
              </a:p>
            </p:txBody>
          </p:sp>
          <p:sp>
            <p:nvSpPr>
              <p:cNvPr id="197729" name="Line 97"/>
              <p:cNvSpPr>
                <a:spLocks noChangeShapeType="1"/>
              </p:cNvSpPr>
              <p:nvPr/>
            </p:nvSpPr>
            <p:spPr bwMode="auto">
              <a:xfrm flipV="1">
                <a:off x="2016" y="1440"/>
                <a:ext cx="48" cy="768"/>
              </a:xfrm>
              <a:prstGeom prst="line">
                <a:avLst/>
              </a:prstGeom>
              <a:noFill/>
              <a:ln w="57150">
                <a:solidFill>
                  <a:schemeClr val="tx1"/>
                </a:solidFill>
                <a:round/>
                <a:headEnd type="none" w="sm" len="sm"/>
                <a:tailEnd type="none" w="sm" len="sm"/>
              </a:ln>
              <a:effectLst/>
            </p:spPr>
            <p:txBody>
              <a:bodyPr wrap="none" anchor="ctr"/>
              <a:lstStyle/>
              <a:p>
                <a:endParaRPr lang="en-US"/>
              </a:p>
            </p:txBody>
          </p:sp>
          <p:sp>
            <p:nvSpPr>
              <p:cNvPr id="197730" name="Text Box 98"/>
              <p:cNvSpPr txBox="1">
                <a:spLocks noChangeArrowheads="1"/>
              </p:cNvSpPr>
              <p:nvPr/>
            </p:nvSpPr>
            <p:spPr bwMode="auto">
              <a:xfrm>
                <a:off x="1776" y="3024"/>
                <a:ext cx="126" cy="233"/>
              </a:xfrm>
              <a:prstGeom prst="rect">
                <a:avLst/>
              </a:prstGeom>
              <a:noFill/>
              <a:ln w="12700">
                <a:noFill/>
                <a:miter lim="800000"/>
                <a:headEnd type="none" w="sm" len="sm"/>
                <a:tailEnd type="none" w="sm" len="sm"/>
              </a:ln>
              <a:effectLst/>
            </p:spPr>
            <p:txBody>
              <a:bodyPr wrap="none">
                <a:spAutoFit/>
              </a:bodyPr>
              <a:lstStyle/>
              <a:p>
                <a:pPr eaLnBrk="0" hangingPunct="0"/>
                <a:endParaRPr lang="en-GB" b="1">
                  <a:latin typeface="Times New Roman" pitchFamily="18" charset="0"/>
                </a:endParaRPr>
              </a:p>
            </p:txBody>
          </p:sp>
          <p:sp>
            <p:nvSpPr>
              <p:cNvPr id="197731" name="Text Box 99"/>
              <p:cNvSpPr txBox="1">
                <a:spLocks noChangeArrowheads="1"/>
              </p:cNvSpPr>
              <p:nvPr/>
            </p:nvSpPr>
            <p:spPr bwMode="auto">
              <a:xfrm>
                <a:off x="2390" y="2135"/>
                <a:ext cx="187" cy="194"/>
              </a:xfrm>
              <a:prstGeom prst="rect">
                <a:avLst/>
              </a:prstGeom>
              <a:noFill/>
              <a:ln w="12700">
                <a:noFill/>
                <a:miter lim="800000"/>
                <a:headEnd type="none" w="sm" len="sm"/>
                <a:tailEnd type="none" w="sm" len="sm"/>
              </a:ln>
              <a:effectLst/>
            </p:spPr>
            <p:txBody>
              <a:bodyPr wrap="none">
                <a:spAutoFit/>
              </a:bodyPr>
              <a:lstStyle/>
              <a:p>
                <a:pPr eaLnBrk="0" hangingPunct="0"/>
                <a:r>
                  <a:rPr lang="en-US" sz="1400" b="1" dirty="0">
                    <a:latin typeface="Times New Roman" pitchFamily="18" charset="0"/>
                  </a:rPr>
                  <a:t>1</a:t>
                </a:r>
              </a:p>
            </p:txBody>
          </p:sp>
          <p:sp>
            <p:nvSpPr>
              <p:cNvPr id="197732" name="Text Box 100"/>
              <p:cNvSpPr txBox="1">
                <a:spLocks noChangeArrowheads="1"/>
              </p:cNvSpPr>
              <p:nvPr/>
            </p:nvSpPr>
            <p:spPr bwMode="auto">
              <a:xfrm>
                <a:off x="2006" y="1895"/>
                <a:ext cx="187" cy="194"/>
              </a:xfrm>
              <a:prstGeom prst="rect">
                <a:avLst/>
              </a:prstGeom>
              <a:noFill/>
              <a:ln w="12700">
                <a:noFill/>
                <a:miter lim="800000"/>
                <a:headEnd type="none" w="sm" len="sm"/>
                <a:tailEnd type="none" w="sm" len="sm"/>
              </a:ln>
              <a:effectLst/>
            </p:spPr>
            <p:txBody>
              <a:bodyPr wrap="none">
                <a:spAutoFit/>
              </a:bodyPr>
              <a:lstStyle/>
              <a:p>
                <a:pPr eaLnBrk="0" hangingPunct="0"/>
                <a:r>
                  <a:rPr lang="en-US" sz="1400" b="1" dirty="0">
                    <a:latin typeface="Times New Roman" pitchFamily="18" charset="0"/>
                  </a:rPr>
                  <a:t>2</a:t>
                </a:r>
              </a:p>
            </p:txBody>
          </p:sp>
          <p:sp>
            <p:nvSpPr>
              <p:cNvPr id="197733" name="Text Box 101"/>
              <p:cNvSpPr txBox="1">
                <a:spLocks noChangeArrowheads="1"/>
              </p:cNvSpPr>
              <p:nvPr/>
            </p:nvSpPr>
            <p:spPr bwMode="auto">
              <a:xfrm>
                <a:off x="1574" y="1991"/>
                <a:ext cx="187" cy="194"/>
              </a:xfrm>
              <a:prstGeom prst="rect">
                <a:avLst/>
              </a:prstGeom>
              <a:noFill/>
              <a:ln w="12700">
                <a:noFill/>
                <a:miter lim="800000"/>
                <a:headEnd type="none" w="sm" len="sm"/>
                <a:tailEnd type="none" w="sm" len="sm"/>
              </a:ln>
              <a:effectLst/>
            </p:spPr>
            <p:txBody>
              <a:bodyPr wrap="none">
                <a:spAutoFit/>
              </a:bodyPr>
              <a:lstStyle/>
              <a:p>
                <a:pPr eaLnBrk="0" hangingPunct="0"/>
                <a:r>
                  <a:rPr lang="en-US" sz="1400" b="1" dirty="0">
                    <a:latin typeface="Times New Roman" pitchFamily="18" charset="0"/>
                  </a:rPr>
                  <a:t>3</a:t>
                </a:r>
              </a:p>
            </p:txBody>
          </p:sp>
          <p:sp>
            <p:nvSpPr>
              <p:cNvPr id="197734" name="Text Box 102"/>
              <p:cNvSpPr txBox="1">
                <a:spLocks noChangeArrowheads="1"/>
              </p:cNvSpPr>
              <p:nvPr/>
            </p:nvSpPr>
            <p:spPr bwMode="auto">
              <a:xfrm>
                <a:off x="1286" y="2327"/>
                <a:ext cx="187" cy="194"/>
              </a:xfrm>
              <a:prstGeom prst="rect">
                <a:avLst/>
              </a:prstGeom>
              <a:noFill/>
              <a:ln w="12700">
                <a:noFill/>
                <a:miter lim="800000"/>
                <a:headEnd type="none" w="sm" len="sm"/>
                <a:tailEnd type="none" w="sm" len="sm"/>
              </a:ln>
              <a:effectLst/>
            </p:spPr>
            <p:txBody>
              <a:bodyPr wrap="none">
                <a:spAutoFit/>
              </a:bodyPr>
              <a:lstStyle/>
              <a:p>
                <a:pPr eaLnBrk="0" hangingPunct="0"/>
                <a:r>
                  <a:rPr lang="en-US" sz="1400" b="1" dirty="0">
                    <a:latin typeface="Times New Roman" pitchFamily="18" charset="0"/>
                  </a:rPr>
                  <a:t>4</a:t>
                </a:r>
              </a:p>
            </p:txBody>
          </p:sp>
          <p:sp>
            <p:nvSpPr>
              <p:cNvPr id="197735" name="Text Box 103"/>
              <p:cNvSpPr txBox="1">
                <a:spLocks noChangeArrowheads="1"/>
              </p:cNvSpPr>
              <p:nvPr/>
            </p:nvSpPr>
            <p:spPr bwMode="auto">
              <a:xfrm>
                <a:off x="1430" y="2663"/>
                <a:ext cx="187" cy="194"/>
              </a:xfrm>
              <a:prstGeom prst="rect">
                <a:avLst/>
              </a:prstGeom>
              <a:noFill/>
              <a:ln w="12700">
                <a:noFill/>
                <a:miter lim="800000"/>
                <a:headEnd type="none" w="sm" len="sm"/>
                <a:tailEnd type="none" w="sm" len="sm"/>
              </a:ln>
              <a:effectLst/>
            </p:spPr>
            <p:txBody>
              <a:bodyPr wrap="none">
                <a:spAutoFit/>
              </a:bodyPr>
              <a:lstStyle/>
              <a:p>
                <a:pPr eaLnBrk="0" hangingPunct="0"/>
                <a:r>
                  <a:rPr lang="en-US" sz="1400" b="1" dirty="0">
                    <a:latin typeface="Times New Roman" pitchFamily="18" charset="0"/>
                  </a:rPr>
                  <a:t>5</a:t>
                </a:r>
              </a:p>
            </p:txBody>
          </p:sp>
          <p:sp>
            <p:nvSpPr>
              <p:cNvPr id="197736" name="Oval 104"/>
              <p:cNvSpPr>
                <a:spLocks noChangeArrowheads="1"/>
              </p:cNvSpPr>
              <p:nvPr/>
            </p:nvSpPr>
            <p:spPr bwMode="auto">
              <a:xfrm>
                <a:off x="1344" y="1824"/>
                <a:ext cx="144" cy="144"/>
              </a:xfrm>
              <a:prstGeom prst="ellipse">
                <a:avLst/>
              </a:prstGeom>
              <a:solidFill>
                <a:srgbClr val="FF0000"/>
              </a:solidFill>
              <a:ln w="12700">
                <a:solidFill>
                  <a:srgbClr val="FF0000"/>
                </a:solidFill>
                <a:round/>
                <a:headEnd type="none" w="sm" len="sm"/>
                <a:tailEnd type="none" w="sm" len="sm"/>
              </a:ln>
              <a:effectLst/>
            </p:spPr>
            <p:txBody>
              <a:bodyPr wrap="none" anchor="ctr"/>
              <a:lstStyle/>
              <a:p>
                <a:endParaRPr lang="en-US"/>
              </a:p>
            </p:txBody>
          </p:sp>
          <p:sp>
            <p:nvSpPr>
              <p:cNvPr id="197737" name="Oval 105"/>
              <p:cNvSpPr>
                <a:spLocks noChangeArrowheads="1"/>
              </p:cNvSpPr>
              <p:nvPr/>
            </p:nvSpPr>
            <p:spPr bwMode="auto">
              <a:xfrm>
                <a:off x="2640" y="1776"/>
                <a:ext cx="144" cy="144"/>
              </a:xfrm>
              <a:prstGeom prst="ellipse">
                <a:avLst/>
              </a:prstGeom>
              <a:solidFill>
                <a:srgbClr val="FF0000"/>
              </a:solidFill>
              <a:ln w="12700">
                <a:solidFill>
                  <a:srgbClr val="FF0000"/>
                </a:solidFill>
                <a:round/>
                <a:headEnd type="none" w="sm" len="sm"/>
                <a:tailEnd type="none" w="sm" len="sm"/>
              </a:ln>
              <a:effectLst/>
            </p:spPr>
            <p:txBody>
              <a:bodyPr wrap="none" anchor="ctr"/>
              <a:lstStyle/>
              <a:p>
                <a:endParaRPr lang="en-US"/>
              </a:p>
            </p:txBody>
          </p:sp>
          <p:sp>
            <p:nvSpPr>
              <p:cNvPr id="197738" name="Oval 106"/>
              <p:cNvSpPr>
                <a:spLocks noChangeArrowheads="1"/>
              </p:cNvSpPr>
              <p:nvPr/>
            </p:nvSpPr>
            <p:spPr bwMode="auto">
              <a:xfrm>
                <a:off x="1056" y="2448"/>
                <a:ext cx="144" cy="144"/>
              </a:xfrm>
              <a:prstGeom prst="ellipse">
                <a:avLst/>
              </a:prstGeom>
              <a:solidFill>
                <a:srgbClr val="FF0000"/>
              </a:solidFill>
              <a:ln w="12700">
                <a:solidFill>
                  <a:srgbClr val="FF0000"/>
                </a:solidFill>
                <a:round/>
                <a:headEnd type="none" w="sm" len="sm"/>
                <a:tailEnd type="none" w="sm" len="sm"/>
              </a:ln>
              <a:effectLst/>
            </p:spPr>
            <p:txBody>
              <a:bodyPr wrap="none" anchor="ctr"/>
              <a:lstStyle/>
              <a:p>
                <a:endParaRPr lang="en-US"/>
              </a:p>
            </p:txBody>
          </p:sp>
          <p:sp>
            <p:nvSpPr>
              <p:cNvPr id="197739" name="Oval 107"/>
              <p:cNvSpPr>
                <a:spLocks noChangeArrowheads="1"/>
              </p:cNvSpPr>
              <p:nvPr/>
            </p:nvSpPr>
            <p:spPr bwMode="auto">
              <a:xfrm>
                <a:off x="1200" y="2928"/>
                <a:ext cx="144" cy="144"/>
              </a:xfrm>
              <a:prstGeom prst="ellipse">
                <a:avLst/>
              </a:prstGeom>
              <a:solidFill>
                <a:srgbClr val="FF0000"/>
              </a:solidFill>
              <a:ln w="12700">
                <a:solidFill>
                  <a:srgbClr val="FF0000"/>
                </a:solidFill>
                <a:round/>
                <a:headEnd type="none" w="sm" len="sm"/>
                <a:tailEnd type="none" w="sm" len="sm"/>
              </a:ln>
              <a:effectLst/>
            </p:spPr>
            <p:txBody>
              <a:bodyPr wrap="none" anchor="ctr"/>
              <a:lstStyle/>
              <a:p>
                <a:endParaRPr lang="en-US"/>
              </a:p>
            </p:txBody>
          </p:sp>
          <p:sp>
            <p:nvSpPr>
              <p:cNvPr id="197740" name="Oval 108"/>
              <p:cNvSpPr>
                <a:spLocks noChangeArrowheads="1"/>
              </p:cNvSpPr>
              <p:nvPr/>
            </p:nvSpPr>
            <p:spPr bwMode="auto">
              <a:xfrm>
                <a:off x="1968" y="1392"/>
                <a:ext cx="144" cy="144"/>
              </a:xfrm>
              <a:prstGeom prst="ellipse">
                <a:avLst/>
              </a:prstGeom>
              <a:solidFill>
                <a:srgbClr val="FF0000"/>
              </a:solidFill>
              <a:ln w="12700">
                <a:solidFill>
                  <a:srgbClr val="FF0000"/>
                </a:solidFill>
                <a:round/>
                <a:headEnd type="none" w="sm" len="sm"/>
                <a:tailEnd type="none" w="sm" len="sm"/>
              </a:ln>
              <a:effectLst/>
            </p:spPr>
            <p:txBody>
              <a:bodyPr wrap="none" anchor="ctr"/>
              <a:lstStyle/>
              <a:p>
                <a:endParaRPr lang="en-US"/>
              </a:p>
            </p:txBody>
          </p:sp>
          <p:sp>
            <p:nvSpPr>
              <p:cNvPr id="197741" name="Oval 109"/>
              <p:cNvSpPr>
                <a:spLocks noChangeArrowheads="1"/>
              </p:cNvSpPr>
              <p:nvPr/>
            </p:nvSpPr>
            <p:spPr bwMode="auto">
              <a:xfrm>
                <a:off x="1536" y="816"/>
                <a:ext cx="96" cy="96"/>
              </a:xfrm>
              <a:prstGeom prst="ellipse">
                <a:avLst/>
              </a:prstGeom>
              <a:solidFill>
                <a:schemeClr val="tx1"/>
              </a:solidFill>
              <a:ln w="12700">
                <a:solidFill>
                  <a:schemeClr val="tx1"/>
                </a:solidFill>
                <a:round/>
                <a:headEnd type="none" w="sm" len="sm"/>
                <a:tailEnd type="none" w="sm" len="sm"/>
              </a:ln>
              <a:effectLst/>
            </p:spPr>
            <p:txBody>
              <a:bodyPr wrap="none" anchor="ctr"/>
              <a:lstStyle/>
              <a:p>
                <a:endParaRPr lang="en-US"/>
              </a:p>
            </p:txBody>
          </p:sp>
          <p:sp>
            <p:nvSpPr>
              <p:cNvPr id="197742" name="Line 110"/>
              <p:cNvSpPr>
                <a:spLocks noChangeShapeType="1"/>
              </p:cNvSpPr>
              <p:nvPr/>
            </p:nvSpPr>
            <p:spPr bwMode="auto">
              <a:xfrm flipV="1">
                <a:off x="1536" y="864"/>
                <a:ext cx="48" cy="24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7743" name="Line 111"/>
              <p:cNvSpPr>
                <a:spLocks noChangeShapeType="1"/>
              </p:cNvSpPr>
              <p:nvPr/>
            </p:nvSpPr>
            <p:spPr bwMode="auto">
              <a:xfrm flipH="1" flipV="1">
                <a:off x="1584" y="864"/>
                <a:ext cx="288" cy="96"/>
              </a:xfrm>
              <a:prstGeom prst="line">
                <a:avLst/>
              </a:prstGeom>
              <a:noFill/>
              <a:ln w="12700">
                <a:solidFill>
                  <a:schemeClr val="tx1"/>
                </a:solidFill>
                <a:round/>
                <a:headEnd type="none" w="sm" len="sm"/>
                <a:tailEnd type="none" w="sm" len="sm"/>
              </a:ln>
              <a:effectLst/>
            </p:spPr>
            <p:txBody>
              <a:bodyPr wrap="none" anchor="ctr"/>
              <a:lstStyle/>
              <a:p>
                <a:endParaRPr lang="en-US"/>
              </a:p>
            </p:txBody>
          </p:sp>
        </p:grpSp>
        <p:sp>
          <p:nvSpPr>
            <p:cNvPr id="197744" name="Text Box 112"/>
            <p:cNvSpPr txBox="1">
              <a:spLocks noChangeArrowheads="1"/>
            </p:cNvSpPr>
            <p:nvPr/>
          </p:nvSpPr>
          <p:spPr bwMode="auto">
            <a:xfrm>
              <a:off x="1776" y="3072"/>
              <a:ext cx="539" cy="250"/>
            </a:xfrm>
            <a:prstGeom prst="rect">
              <a:avLst/>
            </a:prstGeom>
            <a:noFill/>
            <a:ln w="12700">
              <a:noFill/>
              <a:miter lim="800000"/>
              <a:headEnd type="none" w="sm" len="sm"/>
              <a:tailEnd type="none" w="sm" len="sm"/>
            </a:ln>
            <a:effectLst/>
          </p:spPr>
          <p:txBody>
            <a:bodyPr wrap="none">
              <a:spAutoFit/>
            </a:bodyPr>
            <a:lstStyle/>
            <a:p>
              <a:pPr eaLnBrk="0" hangingPunct="0"/>
              <a:r>
                <a:rPr lang="en-US" sz="2000" b="1">
                  <a:latin typeface="Times New Roman" pitchFamily="18" charset="0"/>
                </a:rPr>
                <a:t>Chris</a:t>
              </a:r>
            </a:p>
          </p:txBody>
        </p:sp>
      </p:grpSp>
    </p:spTree>
    <p:extLst>
      <p:ext uri="{BB962C8B-B14F-4D97-AF65-F5344CB8AC3E}">
        <p14:creationId xmlns:p14="http://schemas.microsoft.com/office/powerpoint/2010/main" val="113334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
                                          </p:val>
                                        </p:tav>
                                        <p:tav tm="100000">
                                          <p:val>
                                            <p:strVal val="#ppt_x"/>
                                          </p:val>
                                        </p:tav>
                                      </p:tavLst>
                                    </p:anim>
                                    <p:anim calcmode="lin" valueType="num">
                                      <p:cBhvr>
                                        <p:cTn id="16" dur="500" fill="hold"/>
                                        <p:tgtEl>
                                          <p:spTgt spid="2"/>
                                        </p:tgtEl>
                                        <p:attrNameLst>
                                          <p:attrName>ppt_y</p:attrName>
                                        </p:attrNameLst>
                                      </p:cBhvr>
                                      <p:tavLst>
                                        <p:tav tm="0">
                                          <p:val>
                                            <p:strVal val="#ppt_y-#ppt_h/2"/>
                                          </p:val>
                                        </p:tav>
                                        <p:tav tm="100000">
                                          <p:val>
                                            <p:strVal val="#ppt_y"/>
                                          </p:val>
                                        </p:tav>
                                      </p:tavLst>
                                    </p:anim>
                                    <p:anim calcmode="lin" valueType="num">
                                      <p:cBhvr>
                                        <p:cTn id="17" dur="500" fill="hold"/>
                                        <p:tgtEl>
                                          <p:spTgt spid="2"/>
                                        </p:tgtEl>
                                        <p:attrNameLst>
                                          <p:attrName>ppt_w</p:attrName>
                                        </p:attrNameLst>
                                      </p:cBhvr>
                                      <p:tavLst>
                                        <p:tav tm="0">
                                          <p:val>
                                            <p:strVal val="#ppt_w"/>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7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Structural Equivalence</a:t>
            </a:r>
            <a:endParaRPr lang="en-US" sz="4000" dirty="0"/>
          </a:p>
        </p:txBody>
      </p:sp>
      <p:pic>
        <p:nvPicPr>
          <p:cNvPr id="6" name="Content Placeholder 5" descr="struc_equiv.jpg"/>
          <p:cNvPicPr>
            <a:picLocks noGrp="1" noChangeAspect="1"/>
          </p:cNvPicPr>
          <p:nvPr>
            <p:ph idx="1"/>
          </p:nvPr>
        </p:nvPicPr>
        <p:blipFill>
          <a:blip r:embed="rId2" cstate="print"/>
          <a:stretch>
            <a:fillRect/>
          </a:stretch>
        </p:blipFill>
        <p:spPr>
          <a:xfrm>
            <a:off x="1508568" y="1572296"/>
            <a:ext cx="6934200" cy="4495800"/>
          </a:xfrm>
        </p:spPr>
      </p:pic>
    </p:spTree>
    <p:extLst>
      <p:ext uri="{BB962C8B-B14F-4D97-AF65-F5344CB8AC3E}">
        <p14:creationId xmlns:p14="http://schemas.microsoft.com/office/powerpoint/2010/main" val="896596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Text Box 2"/>
          <p:cNvSpPr txBox="1">
            <a:spLocks noChangeArrowheads="1"/>
          </p:cNvSpPr>
          <p:nvPr/>
        </p:nvSpPr>
        <p:spPr bwMode="auto">
          <a:xfrm>
            <a:off x="2238376" y="1371601"/>
            <a:ext cx="2968625" cy="366713"/>
          </a:xfrm>
          <a:prstGeom prst="rect">
            <a:avLst/>
          </a:prstGeom>
          <a:noFill/>
          <a:ln w="9525" algn="ctr">
            <a:noFill/>
            <a:miter lim="800000"/>
            <a:headEnd/>
            <a:tailEnd/>
          </a:ln>
          <a:effectLst/>
        </p:spPr>
        <p:txBody>
          <a:bodyPr lIns="0" rIns="0">
            <a:spAutoFit/>
          </a:bodyPr>
          <a:lstStyle/>
          <a:p>
            <a:pPr marL="228600" indent="-228600">
              <a:spcBef>
                <a:spcPct val="50000"/>
              </a:spcBef>
              <a:buClr>
                <a:schemeClr val="accent2"/>
              </a:buClr>
            </a:pPr>
            <a:r>
              <a:rPr lang="en-US" b="1">
                <a:solidFill>
                  <a:schemeClr val="bg1"/>
                </a:solidFill>
                <a:cs typeface="Arial" charset="0"/>
              </a:rPr>
              <a:t>Low Performing Team A</a:t>
            </a:r>
          </a:p>
        </p:txBody>
      </p:sp>
      <p:sp>
        <p:nvSpPr>
          <p:cNvPr id="328707" name="Text Box 3"/>
          <p:cNvSpPr txBox="1">
            <a:spLocks noChangeArrowheads="1"/>
          </p:cNvSpPr>
          <p:nvPr/>
        </p:nvSpPr>
        <p:spPr bwMode="auto">
          <a:xfrm>
            <a:off x="6945313" y="1373188"/>
            <a:ext cx="3103562" cy="366712"/>
          </a:xfrm>
          <a:prstGeom prst="rect">
            <a:avLst/>
          </a:prstGeom>
          <a:noFill/>
          <a:ln w="9525" algn="ctr">
            <a:noFill/>
            <a:miter lim="800000"/>
            <a:headEnd/>
            <a:tailEnd/>
          </a:ln>
          <a:effectLst/>
        </p:spPr>
        <p:txBody>
          <a:bodyPr lIns="0" rIns="0">
            <a:spAutoFit/>
          </a:bodyPr>
          <a:lstStyle/>
          <a:p>
            <a:pPr marL="228600" indent="-228600">
              <a:spcBef>
                <a:spcPct val="50000"/>
              </a:spcBef>
              <a:buClr>
                <a:schemeClr val="accent2"/>
              </a:buClr>
            </a:pPr>
            <a:r>
              <a:rPr lang="en-US" b="1">
                <a:solidFill>
                  <a:schemeClr val="bg1"/>
                </a:solidFill>
                <a:cs typeface="Arial" charset="0"/>
              </a:rPr>
              <a:t>High Performing Team B</a:t>
            </a:r>
          </a:p>
        </p:txBody>
      </p:sp>
      <p:pic>
        <p:nvPicPr>
          <p:cNvPr id="328708" name="Picture 4" descr="25Energizing"/>
          <p:cNvPicPr>
            <a:picLocks noChangeAspect="1" noChangeArrowheads="1"/>
          </p:cNvPicPr>
          <p:nvPr/>
        </p:nvPicPr>
        <p:blipFill>
          <a:blip r:embed="rId3" cstate="print"/>
          <a:srcRect/>
          <a:stretch>
            <a:fillRect/>
          </a:stretch>
        </p:blipFill>
        <p:spPr bwMode="auto">
          <a:xfrm>
            <a:off x="547689" y="1769269"/>
            <a:ext cx="3938049" cy="3135315"/>
          </a:xfrm>
          <a:prstGeom prst="rect">
            <a:avLst/>
          </a:prstGeom>
          <a:noFill/>
        </p:spPr>
      </p:pic>
      <p:pic>
        <p:nvPicPr>
          <p:cNvPr id="328709" name="Picture 5" descr="33Energizing"/>
          <p:cNvPicPr>
            <a:picLocks noChangeAspect="1" noChangeArrowheads="1"/>
          </p:cNvPicPr>
          <p:nvPr/>
        </p:nvPicPr>
        <p:blipFill>
          <a:blip r:embed="rId4" cstate="print"/>
          <a:srcRect/>
          <a:stretch>
            <a:fillRect/>
          </a:stretch>
        </p:blipFill>
        <p:spPr bwMode="auto">
          <a:xfrm>
            <a:off x="5459857" y="1785936"/>
            <a:ext cx="3769489" cy="3001966"/>
          </a:xfrm>
          <a:prstGeom prst="rect">
            <a:avLst/>
          </a:prstGeom>
          <a:noFill/>
        </p:spPr>
      </p:pic>
      <p:sp>
        <p:nvSpPr>
          <p:cNvPr id="328710" name="Rectangle 6"/>
          <p:cNvSpPr>
            <a:spLocks noGrp="1" noChangeArrowheads="1"/>
          </p:cNvSpPr>
          <p:nvPr>
            <p:ph type="title"/>
          </p:nvPr>
        </p:nvSpPr>
        <p:spPr>
          <a:xfrm>
            <a:off x="772733" y="450852"/>
            <a:ext cx="8456613" cy="498475"/>
          </a:xfrm>
          <a:noFill/>
          <a:ln/>
        </p:spPr>
        <p:txBody>
          <a:bodyPr anchor="t">
            <a:noAutofit/>
          </a:bodyPr>
          <a:lstStyle/>
          <a:p>
            <a:pPr algn="ctr"/>
            <a:r>
              <a:rPr lang="en-US" sz="4000" dirty="0" smtClean="0"/>
              <a:t>Density and Cohesion</a:t>
            </a:r>
            <a:endParaRPr lang="en-US" sz="4000" dirty="0"/>
          </a:p>
        </p:txBody>
      </p:sp>
      <p:sp>
        <p:nvSpPr>
          <p:cNvPr id="328711" name="Text Box 7"/>
          <p:cNvSpPr txBox="1">
            <a:spLocks noChangeArrowheads="1"/>
          </p:cNvSpPr>
          <p:nvPr/>
        </p:nvSpPr>
        <p:spPr bwMode="auto">
          <a:xfrm>
            <a:off x="2286001" y="1585913"/>
            <a:ext cx="2968625" cy="366712"/>
          </a:xfrm>
          <a:prstGeom prst="rect">
            <a:avLst/>
          </a:prstGeom>
          <a:noFill/>
          <a:ln w="9525" algn="ctr">
            <a:noFill/>
            <a:miter lim="800000"/>
            <a:headEnd/>
            <a:tailEnd/>
          </a:ln>
          <a:effectLst/>
        </p:spPr>
        <p:txBody>
          <a:bodyPr lIns="0" rIns="0">
            <a:spAutoFit/>
          </a:bodyPr>
          <a:lstStyle/>
          <a:p>
            <a:pPr marL="228600" indent="-228600">
              <a:spcBef>
                <a:spcPct val="50000"/>
              </a:spcBef>
              <a:buClr>
                <a:schemeClr val="accent2"/>
              </a:buClr>
            </a:pPr>
            <a:r>
              <a:rPr lang="en-US" b="1">
                <a:solidFill>
                  <a:schemeClr val="bg1"/>
                </a:solidFill>
                <a:cs typeface="Arial" charset="0"/>
              </a:rPr>
              <a:t>Low Performing Team</a:t>
            </a:r>
          </a:p>
        </p:txBody>
      </p:sp>
      <p:sp>
        <p:nvSpPr>
          <p:cNvPr id="328714" name="Text Box 10"/>
          <p:cNvSpPr txBox="1">
            <a:spLocks noChangeArrowheads="1"/>
          </p:cNvSpPr>
          <p:nvPr/>
        </p:nvSpPr>
        <p:spPr bwMode="auto">
          <a:xfrm>
            <a:off x="3334555" y="5624511"/>
            <a:ext cx="5638800" cy="523220"/>
          </a:xfrm>
          <a:prstGeom prst="rect">
            <a:avLst/>
          </a:prstGeom>
          <a:noFill/>
          <a:ln w="9525">
            <a:noFill/>
            <a:miter lim="800000"/>
            <a:headEnd/>
            <a:tailEnd/>
          </a:ln>
          <a:effectLst/>
        </p:spPr>
        <p:txBody>
          <a:bodyPr wrap="square">
            <a:spAutoFit/>
          </a:bodyPr>
          <a:lstStyle/>
          <a:p>
            <a:pPr eaLnBrk="1" hangingPunct="1"/>
            <a:r>
              <a:rPr lang="en-US" sz="2800" i="1" dirty="0">
                <a:solidFill>
                  <a:schemeClr val="tx2"/>
                </a:solidFill>
              </a:rPr>
              <a:t>Who </a:t>
            </a:r>
            <a:r>
              <a:rPr lang="en-US" sz="2800" i="1" dirty="0">
                <a:solidFill>
                  <a:schemeClr val="tx2"/>
                </a:solidFill>
              </a:rPr>
              <a:t>do you trust?</a:t>
            </a:r>
            <a:endParaRPr lang="en-US" sz="2800" i="1" dirty="0">
              <a:solidFill>
                <a:schemeClr val="tx2"/>
              </a:solidFill>
            </a:endParaRPr>
          </a:p>
        </p:txBody>
      </p:sp>
    </p:spTree>
    <p:extLst>
      <p:ext uri="{BB962C8B-B14F-4D97-AF65-F5344CB8AC3E}">
        <p14:creationId xmlns:p14="http://schemas.microsoft.com/office/powerpoint/2010/main" val="17645232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Key Player and Fragmentation</a:t>
            </a:r>
            <a:endParaRPr lang="en-US" sz="4000" dirty="0"/>
          </a:p>
        </p:txBody>
      </p:sp>
      <p:pic>
        <p:nvPicPr>
          <p:cNvPr id="3" name="Picture 2"/>
          <p:cNvPicPr>
            <a:picLocks noChangeAspect="1"/>
          </p:cNvPicPr>
          <p:nvPr/>
        </p:nvPicPr>
        <p:blipFill>
          <a:blip r:embed="rId2"/>
          <a:stretch>
            <a:fillRect/>
          </a:stretch>
        </p:blipFill>
        <p:spPr>
          <a:xfrm>
            <a:off x="2215672" y="1428617"/>
            <a:ext cx="5305589" cy="5335341"/>
          </a:xfrm>
          <a:prstGeom prst="rect">
            <a:avLst/>
          </a:prstGeom>
        </p:spPr>
      </p:pic>
    </p:spTree>
    <p:extLst>
      <p:ext uri="{BB962C8B-B14F-4D97-AF65-F5344CB8AC3E}">
        <p14:creationId xmlns:p14="http://schemas.microsoft.com/office/powerpoint/2010/main" val="32839545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a:xfrm>
            <a:off x="-729802" y="452772"/>
            <a:ext cx="10972800" cy="1371600"/>
          </a:xfrm>
        </p:spPr>
        <p:txBody>
          <a:bodyPr>
            <a:normAutofit/>
          </a:bodyPr>
          <a:lstStyle/>
          <a:p>
            <a:pPr algn="ctr"/>
            <a:r>
              <a:rPr lang="en-US" sz="4000" dirty="0" smtClean="0"/>
              <a:t>Network </a:t>
            </a:r>
            <a:r>
              <a:rPr lang="en-US" sz="4000" dirty="0"/>
              <a:t>Structure</a:t>
            </a:r>
          </a:p>
        </p:txBody>
      </p:sp>
      <p:sp>
        <p:nvSpPr>
          <p:cNvPr id="400387" name="Rectangle 3"/>
          <p:cNvSpPr>
            <a:spLocks noGrp="1" noChangeArrowheads="1"/>
          </p:cNvSpPr>
          <p:nvPr>
            <p:ph type="body" sz="half" idx="1"/>
          </p:nvPr>
        </p:nvSpPr>
        <p:spPr/>
        <p:txBody>
          <a:bodyPr>
            <a:normAutofit/>
          </a:bodyPr>
          <a:lstStyle/>
          <a:p>
            <a:r>
              <a:rPr lang="en-US" sz="2400" dirty="0"/>
              <a:t>Does the network consist of a core group together with peripheral hangers-on</a:t>
            </a:r>
            <a:r>
              <a:rPr lang="en-US" sz="2400" dirty="0" smtClean="0"/>
              <a:t>?</a:t>
            </a:r>
          </a:p>
          <a:p>
            <a:endParaRPr lang="en-US" sz="2400" dirty="0" smtClean="0"/>
          </a:p>
          <a:p>
            <a:endParaRPr lang="en-US" sz="2400" dirty="0"/>
          </a:p>
          <a:p>
            <a:r>
              <a:rPr lang="en-US" sz="2400" dirty="0"/>
              <a:t>Or, does the network consist of distinct clusters or cliques?</a:t>
            </a:r>
          </a:p>
        </p:txBody>
      </p:sp>
      <p:pic>
        <p:nvPicPr>
          <p:cNvPr id="400388" name="Picture 4"/>
          <p:cNvPicPr>
            <a:picLocks noGrp="1" noChangeAspect="1" noChangeArrowheads="1"/>
          </p:cNvPicPr>
          <p:nvPr>
            <p:ph sz="quarter" idx="2"/>
          </p:nvPr>
        </p:nvPicPr>
        <p:blipFill>
          <a:blip r:embed="rId3" cstate="print"/>
          <a:srcRect/>
          <a:stretch>
            <a:fillRect/>
          </a:stretch>
        </p:blipFill>
        <p:spPr>
          <a:xfrm>
            <a:off x="6611333" y="1981200"/>
            <a:ext cx="2451100" cy="1492250"/>
          </a:xfrm>
        </p:spPr>
      </p:pic>
      <p:pic>
        <p:nvPicPr>
          <p:cNvPr id="400389" name="Picture 5"/>
          <p:cNvPicPr>
            <a:picLocks noGrp="1" noChangeAspect="1" noChangeArrowheads="1"/>
          </p:cNvPicPr>
          <p:nvPr>
            <p:ph sz="quarter" idx="3"/>
          </p:nvPr>
        </p:nvPicPr>
        <p:blipFill>
          <a:blip r:embed="rId4" cstate="print"/>
          <a:srcRect/>
          <a:stretch>
            <a:fillRect/>
          </a:stretch>
        </p:blipFill>
        <p:spPr>
          <a:xfrm>
            <a:off x="6096000" y="4316078"/>
            <a:ext cx="2227262" cy="1400175"/>
          </a:xfrm>
        </p:spPr>
      </p:pic>
    </p:spTree>
    <p:extLst>
      <p:ext uri="{BB962C8B-B14F-4D97-AF65-F5344CB8AC3E}">
        <p14:creationId xmlns:p14="http://schemas.microsoft.com/office/powerpoint/2010/main" val="341320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038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0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a:xfrm>
            <a:off x="677334" y="583842"/>
            <a:ext cx="8596668" cy="1320800"/>
          </a:xfrm>
        </p:spPr>
        <p:txBody>
          <a:bodyPr>
            <a:normAutofit/>
          </a:bodyPr>
          <a:lstStyle/>
          <a:p>
            <a:pPr algn="ctr"/>
            <a:r>
              <a:rPr lang="en-US" sz="4000" dirty="0"/>
              <a:t>Group </a:t>
            </a:r>
            <a:r>
              <a:rPr lang="en-US" sz="4000" dirty="0" smtClean="0"/>
              <a:t>Structure</a:t>
            </a:r>
            <a:endParaRPr lang="en-US" sz="4000" dirty="0"/>
          </a:p>
        </p:txBody>
      </p:sp>
      <p:pic>
        <p:nvPicPr>
          <p:cNvPr id="4" name="Picture 3"/>
          <p:cNvPicPr>
            <a:picLocks noChangeAspect="1"/>
          </p:cNvPicPr>
          <p:nvPr/>
        </p:nvPicPr>
        <p:blipFill>
          <a:blip r:embed="rId3"/>
          <a:stretch>
            <a:fillRect/>
          </a:stretch>
        </p:blipFill>
        <p:spPr>
          <a:xfrm>
            <a:off x="2359900" y="1643800"/>
            <a:ext cx="5231535" cy="5188442"/>
          </a:xfrm>
          <a:prstGeom prst="rect">
            <a:avLst/>
          </a:prstGeom>
        </p:spPr>
      </p:pic>
    </p:spTree>
    <p:extLst>
      <p:ext uri="{BB962C8B-B14F-4D97-AF65-F5344CB8AC3E}">
        <p14:creationId xmlns:p14="http://schemas.microsoft.com/office/powerpoint/2010/main" val="22762710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normAutofit/>
          </a:bodyPr>
          <a:lstStyle/>
          <a:p>
            <a:pPr algn="ctr"/>
            <a:r>
              <a:rPr lang="en-US" sz="4000"/>
              <a:t>Brokerage Roles</a:t>
            </a:r>
          </a:p>
        </p:txBody>
      </p:sp>
      <p:grpSp>
        <p:nvGrpSpPr>
          <p:cNvPr id="2" name="Group 3"/>
          <p:cNvGrpSpPr>
            <a:grpSpLocks/>
          </p:cNvGrpSpPr>
          <p:nvPr/>
        </p:nvGrpSpPr>
        <p:grpSpPr bwMode="auto">
          <a:xfrm>
            <a:off x="1103627" y="1989138"/>
            <a:ext cx="1676400" cy="2043112"/>
            <a:chOff x="432" y="1248"/>
            <a:chExt cx="1056" cy="1287"/>
          </a:xfrm>
        </p:grpSpPr>
        <p:sp>
          <p:nvSpPr>
            <p:cNvPr id="268292" name="Oval 4"/>
            <p:cNvSpPr>
              <a:spLocks noChangeArrowheads="1"/>
            </p:cNvSpPr>
            <p:nvPr/>
          </p:nvSpPr>
          <p:spPr bwMode="auto">
            <a:xfrm>
              <a:off x="864" y="1392"/>
              <a:ext cx="96" cy="96"/>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68293" name="Oval 5"/>
            <p:cNvSpPr>
              <a:spLocks noChangeArrowheads="1"/>
            </p:cNvSpPr>
            <p:nvPr/>
          </p:nvSpPr>
          <p:spPr bwMode="auto">
            <a:xfrm>
              <a:off x="1200" y="1872"/>
              <a:ext cx="96" cy="96"/>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8294" name="Oval 6"/>
            <p:cNvSpPr>
              <a:spLocks noChangeArrowheads="1"/>
            </p:cNvSpPr>
            <p:nvPr/>
          </p:nvSpPr>
          <p:spPr bwMode="auto">
            <a:xfrm>
              <a:off x="528" y="1872"/>
              <a:ext cx="96" cy="96"/>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8295" name="Line 7"/>
            <p:cNvSpPr>
              <a:spLocks noChangeShapeType="1"/>
            </p:cNvSpPr>
            <p:nvPr/>
          </p:nvSpPr>
          <p:spPr bwMode="auto">
            <a:xfrm flipV="1">
              <a:off x="624" y="1536"/>
              <a:ext cx="240" cy="288"/>
            </a:xfrm>
            <a:prstGeom prst="line">
              <a:avLst/>
            </a:prstGeom>
            <a:noFill/>
            <a:ln w="9525">
              <a:solidFill>
                <a:schemeClr val="tx1"/>
              </a:solidFill>
              <a:round/>
              <a:headEnd/>
              <a:tailEnd type="triangle" w="lg" len="lg"/>
            </a:ln>
            <a:effectLst/>
          </p:spPr>
          <p:txBody>
            <a:bodyPr/>
            <a:lstStyle/>
            <a:p>
              <a:endParaRPr lang="en-US"/>
            </a:p>
          </p:txBody>
        </p:sp>
        <p:sp>
          <p:nvSpPr>
            <p:cNvPr id="268296" name="Line 8"/>
            <p:cNvSpPr>
              <a:spLocks noChangeShapeType="1"/>
            </p:cNvSpPr>
            <p:nvPr/>
          </p:nvSpPr>
          <p:spPr bwMode="auto">
            <a:xfrm>
              <a:off x="960" y="1536"/>
              <a:ext cx="240" cy="288"/>
            </a:xfrm>
            <a:prstGeom prst="line">
              <a:avLst/>
            </a:prstGeom>
            <a:noFill/>
            <a:ln w="9525">
              <a:solidFill>
                <a:schemeClr val="tx1"/>
              </a:solidFill>
              <a:round/>
              <a:headEnd/>
              <a:tailEnd type="triangle" w="lg" len="lg"/>
            </a:ln>
            <a:effectLst/>
          </p:spPr>
          <p:txBody>
            <a:bodyPr/>
            <a:lstStyle/>
            <a:p>
              <a:endParaRPr lang="en-US"/>
            </a:p>
          </p:txBody>
        </p:sp>
        <p:sp>
          <p:nvSpPr>
            <p:cNvPr id="268297" name="Oval 9"/>
            <p:cNvSpPr>
              <a:spLocks noChangeArrowheads="1"/>
            </p:cNvSpPr>
            <p:nvPr/>
          </p:nvSpPr>
          <p:spPr bwMode="auto">
            <a:xfrm>
              <a:off x="432" y="1248"/>
              <a:ext cx="1008" cy="1008"/>
            </a:xfrm>
            <a:prstGeom prst="ellipse">
              <a:avLst/>
            </a:prstGeom>
            <a:noFill/>
            <a:ln w="9525">
              <a:solidFill>
                <a:schemeClr val="tx1"/>
              </a:solidFill>
              <a:round/>
              <a:headEnd/>
              <a:tailEnd/>
            </a:ln>
            <a:effectLst/>
          </p:spPr>
          <p:txBody>
            <a:bodyPr wrap="none" anchor="ctr"/>
            <a:lstStyle/>
            <a:p>
              <a:endParaRPr lang="en-US"/>
            </a:p>
          </p:txBody>
        </p:sp>
        <p:sp>
          <p:nvSpPr>
            <p:cNvPr id="268298" name="Text Box 10"/>
            <p:cNvSpPr txBox="1">
              <a:spLocks noChangeArrowheads="1"/>
            </p:cNvSpPr>
            <p:nvPr/>
          </p:nvSpPr>
          <p:spPr bwMode="auto">
            <a:xfrm>
              <a:off x="528" y="2304"/>
              <a:ext cx="960" cy="231"/>
            </a:xfrm>
            <a:prstGeom prst="rect">
              <a:avLst/>
            </a:prstGeom>
            <a:noFill/>
            <a:ln w="9525">
              <a:noFill/>
              <a:miter lim="800000"/>
              <a:headEnd/>
              <a:tailEnd/>
            </a:ln>
            <a:effectLst/>
          </p:spPr>
          <p:txBody>
            <a:bodyPr>
              <a:spAutoFit/>
            </a:bodyPr>
            <a:lstStyle/>
            <a:p>
              <a:pPr eaLnBrk="1" hangingPunct="1">
                <a:spcBef>
                  <a:spcPct val="50000"/>
                </a:spcBef>
              </a:pPr>
              <a:r>
                <a:rPr lang="en-US">
                  <a:cs typeface="Arial" charset="0"/>
                </a:rPr>
                <a:t>Coordinator</a:t>
              </a:r>
            </a:p>
          </p:txBody>
        </p:sp>
      </p:grpSp>
      <p:grpSp>
        <p:nvGrpSpPr>
          <p:cNvPr id="3" name="Group 11"/>
          <p:cNvGrpSpPr>
            <a:grpSpLocks/>
          </p:cNvGrpSpPr>
          <p:nvPr/>
        </p:nvGrpSpPr>
        <p:grpSpPr bwMode="auto">
          <a:xfrm>
            <a:off x="3603939" y="2057401"/>
            <a:ext cx="2362200" cy="1966913"/>
            <a:chOff x="2016" y="1296"/>
            <a:chExt cx="1488" cy="1239"/>
          </a:xfrm>
        </p:grpSpPr>
        <p:sp>
          <p:nvSpPr>
            <p:cNvPr id="268300" name="Oval 12"/>
            <p:cNvSpPr>
              <a:spLocks noChangeArrowheads="1"/>
            </p:cNvSpPr>
            <p:nvPr/>
          </p:nvSpPr>
          <p:spPr bwMode="auto">
            <a:xfrm>
              <a:off x="2736" y="1440"/>
              <a:ext cx="96" cy="96"/>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68301" name="Oval 13"/>
            <p:cNvSpPr>
              <a:spLocks noChangeArrowheads="1"/>
            </p:cNvSpPr>
            <p:nvPr/>
          </p:nvSpPr>
          <p:spPr bwMode="auto">
            <a:xfrm>
              <a:off x="3072" y="1920"/>
              <a:ext cx="96" cy="96"/>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8302" name="Oval 14"/>
            <p:cNvSpPr>
              <a:spLocks noChangeArrowheads="1"/>
            </p:cNvSpPr>
            <p:nvPr/>
          </p:nvSpPr>
          <p:spPr bwMode="auto">
            <a:xfrm>
              <a:off x="2400" y="1920"/>
              <a:ext cx="96" cy="96"/>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8303" name="Line 15"/>
            <p:cNvSpPr>
              <a:spLocks noChangeShapeType="1"/>
            </p:cNvSpPr>
            <p:nvPr/>
          </p:nvSpPr>
          <p:spPr bwMode="auto">
            <a:xfrm flipV="1">
              <a:off x="2496" y="1584"/>
              <a:ext cx="240" cy="288"/>
            </a:xfrm>
            <a:prstGeom prst="line">
              <a:avLst/>
            </a:prstGeom>
            <a:noFill/>
            <a:ln w="9525">
              <a:solidFill>
                <a:schemeClr val="tx1"/>
              </a:solidFill>
              <a:round/>
              <a:headEnd/>
              <a:tailEnd type="triangle" w="lg" len="lg"/>
            </a:ln>
            <a:effectLst/>
          </p:spPr>
          <p:txBody>
            <a:bodyPr/>
            <a:lstStyle/>
            <a:p>
              <a:endParaRPr lang="en-US"/>
            </a:p>
          </p:txBody>
        </p:sp>
        <p:sp>
          <p:nvSpPr>
            <p:cNvPr id="268304" name="Line 16"/>
            <p:cNvSpPr>
              <a:spLocks noChangeShapeType="1"/>
            </p:cNvSpPr>
            <p:nvPr/>
          </p:nvSpPr>
          <p:spPr bwMode="auto">
            <a:xfrm>
              <a:off x="2832" y="1584"/>
              <a:ext cx="240" cy="288"/>
            </a:xfrm>
            <a:prstGeom prst="line">
              <a:avLst/>
            </a:prstGeom>
            <a:noFill/>
            <a:ln w="9525">
              <a:solidFill>
                <a:schemeClr val="tx1"/>
              </a:solidFill>
              <a:round/>
              <a:headEnd/>
              <a:tailEnd type="triangle" w="lg" len="lg"/>
            </a:ln>
            <a:effectLst/>
          </p:spPr>
          <p:txBody>
            <a:bodyPr/>
            <a:lstStyle/>
            <a:p>
              <a:endParaRPr lang="en-US"/>
            </a:p>
          </p:txBody>
        </p:sp>
        <p:sp>
          <p:nvSpPr>
            <p:cNvPr id="268305" name="Oval 17"/>
            <p:cNvSpPr>
              <a:spLocks noChangeArrowheads="1"/>
            </p:cNvSpPr>
            <p:nvPr/>
          </p:nvSpPr>
          <p:spPr bwMode="auto">
            <a:xfrm>
              <a:off x="2544" y="1296"/>
              <a:ext cx="432" cy="336"/>
            </a:xfrm>
            <a:prstGeom prst="ellipse">
              <a:avLst/>
            </a:prstGeom>
            <a:noFill/>
            <a:ln w="9525">
              <a:solidFill>
                <a:schemeClr val="tx1"/>
              </a:solidFill>
              <a:round/>
              <a:headEnd/>
              <a:tailEnd/>
            </a:ln>
            <a:effectLst/>
          </p:spPr>
          <p:txBody>
            <a:bodyPr wrap="none" anchor="ctr"/>
            <a:lstStyle/>
            <a:p>
              <a:endParaRPr lang="en-US"/>
            </a:p>
          </p:txBody>
        </p:sp>
        <p:sp>
          <p:nvSpPr>
            <p:cNvPr id="268306" name="Oval 18"/>
            <p:cNvSpPr>
              <a:spLocks noChangeArrowheads="1"/>
            </p:cNvSpPr>
            <p:nvPr/>
          </p:nvSpPr>
          <p:spPr bwMode="auto">
            <a:xfrm>
              <a:off x="2016" y="1824"/>
              <a:ext cx="1488" cy="336"/>
            </a:xfrm>
            <a:prstGeom prst="ellipse">
              <a:avLst/>
            </a:prstGeom>
            <a:noFill/>
            <a:ln w="9525">
              <a:solidFill>
                <a:schemeClr val="tx1"/>
              </a:solidFill>
              <a:round/>
              <a:headEnd/>
              <a:tailEnd/>
            </a:ln>
            <a:effectLst/>
          </p:spPr>
          <p:txBody>
            <a:bodyPr wrap="none" anchor="ctr"/>
            <a:lstStyle/>
            <a:p>
              <a:endParaRPr lang="en-US"/>
            </a:p>
          </p:txBody>
        </p:sp>
        <p:sp>
          <p:nvSpPr>
            <p:cNvPr id="268307" name="Text Box 19"/>
            <p:cNvSpPr txBox="1">
              <a:spLocks noChangeArrowheads="1"/>
            </p:cNvSpPr>
            <p:nvPr/>
          </p:nvSpPr>
          <p:spPr bwMode="auto">
            <a:xfrm>
              <a:off x="2304" y="2304"/>
              <a:ext cx="960" cy="231"/>
            </a:xfrm>
            <a:prstGeom prst="rect">
              <a:avLst/>
            </a:prstGeom>
            <a:noFill/>
            <a:ln w="9525">
              <a:noFill/>
              <a:miter lim="800000"/>
              <a:headEnd/>
              <a:tailEnd/>
            </a:ln>
            <a:effectLst/>
          </p:spPr>
          <p:txBody>
            <a:bodyPr>
              <a:spAutoFit/>
            </a:bodyPr>
            <a:lstStyle/>
            <a:p>
              <a:pPr eaLnBrk="1" hangingPunct="1">
                <a:spcBef>
                  <a:spcPct val="50000"/>
                </a:spcBef>
              </a:pPr>
              <a:r>
                <a:rPr lang="en-US">
                  <a:cs typeface="Arial" charset="0"/>
                </a:rPr>
                <a:t>Consultant</a:t>
              </a:r>
            </a:p>
          </p:txBody>
        </p:sp>
      </p:grpSp>
      <p:grpSp>
        <p:nvGrpSpPr>
          <p:cNvPr id="4" name="Group 20"/>
          <p:cNvGrpSpPr>
            <a:grpSpLocks/>
          </p:cNvGrpSpPr>
          <p:nvPr/>
        </p:nvGrpSpPr>
        <p:grpSpPr bwMode="auto">
          <a:xfrm>
            <a:off x="6651939" y="1600201"/>
            <a:ext cx="1676400" cy="2424113"/>
            <a:chOff x="3936" y="1008"/>
            <a:chExt cx="1056" cy="1527"/>
          </a:xfrm>
        </p:grpSpPr>
        <p:sp>
          <p:nvSpPr>
            <p:cNvPr id="268309" name="Oval 21"/>
            <p:cNvSpPr>
              <a:spLocks noChangeArrowheads="1"/>
            </p:cNvSpPr>
            <p:nvPr/>
          </p:nvSpPr>
          <p:spPr bwMode="auto">
            <a:xfrm>
              <a:off x="4560" y="1440"/>
              <a:ext cx="96" cy="96"/>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68310" name="Oval 22"/>
            <p:cNvSpPr>
              <a:spLocks noChangeArrowheads="1"/>
            </p:cNvSpPr>
            <p:nvPr/>
          </p:nvSpPr>
          <p:spPr bwMode="auto">
            <a:xfrm>
              <a:off x="4896" y="1920"/>
              <a:ext cx="96" cy="96"/>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8311" name="Oval 23"/>
            <p:cNvSpPr>
              <a:spLocks noChangeArrowheads="1"/>
            </p:cNvSpPr>
            <p:nvPr/>
          </p:nvSpPr>
          <p:spPr bwMode="auto">
            <a:xfrm>
              <a:off x="4224" y="1920"/>
              <a:ext cx="96" cy="96"/>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8312" name="Line 24"/>
            <p:cNvSpPr>
              <a:spLocks noChangeShapeType="1"/>
            </p:cNvSpPr>
            <p:nvPr/>
          </p:nvSpPr>
          <p:spPr bwMode="auto">
            <a:xfrm flipV="1">
              <a:off x="4320" y="1584"/>
              <a:ext cx="240" cy="288"/>
            </a:xfrm>
            <a:prstGeom prst="line">
              <a:avLst/>
            </a:prstGeom>
            <a:noFill/>
            <a:ln w="9525">
              <a:solidFill>
                <a:schemeClr val="tx1"/>
              </a:solidFill>
              <a:round/>
              <a:headEnd/>
              <a:tailEnd type="triangle" w="lg" len="lg"/>
            </a:ln>
            <a:effectLst/>
          </p:spPr>
          <p:txBody>
            <a:bodyPr/>
            <a:lstStyle/>
            <a:p>
              <a:endParaRPr lang="en-US"/>
            </a:p>
          </p:txBody>
        </p:sp>
        <p:sp>
          <p:nvSpPr>
            <p:cNvPr id="268313" name="Line 25"/>
            <p:cNvSpPr>
              <a:spLocks noChangeShapeType="1"/>
            </p:cNvSpPr>
            <p:nvPr/>
          </p:nvSpPr>
          <p:spPr bwMode="auto">
            <a:xfrm>
              <a:off x="4656" y="1584"/>
              <a:ext cx="240" cy="288"/>
            </a:xfrm>
            <a:prstGeom prst="line">
              <a:avLst/>
            </a:prstGeom>
            <a:noFill/>
            <a:ln w="9525">
              <a:solidFill>
                <a:schemeClr val="tx1"/>
              </a:solidFill>
              <a:round/>
              <a:headEnd/>
              <a:tailEnd type="triangle" w="lg" len="lg"/>
            </a:ln>
            <a:effectLst/>
          </p:spPr>
          <p:txBody>
            <a:bodyPr/>
            <a:lstStyle/>
            <a:p>
              <a:endParaRPr lang="en-US"/>
            </a:p>
          </p:txBody>
        </p:sp>
        <p:sp>
          <p:nvSpPr>
            <p:cNvPr id="268314" name="Oval 26"/>
            <p:cNvSpPr>
              <a:spLocks noChangeArrowheads="1"/>
            </p:cNvSpPr>
            <p:nvPr/>
          </p:nvSpPr>
          <p:spPr bwMode="auto">
            <a:xfrm>
              <a:off x="4032" y="1824"/>
              <a:ext cx="432" cy="336"/>
            </a:xfrm>
            <a:prstGeom prst="ellipse">
              <a:avLst/>
            </a:prstGeom>
            <a:noFill/>
            <a:ln w="9525">
              <a:solidFill>
                <a:schemeClr val="tx1"/>
              </a:solidFill>
              <a:round/>
              <a:headEnd/>
              <a:tailEnd/>
            </a:ln>
            <a:effectLst/>
          </p:spPr>
          <p:txBody>
            <a:bodyPr wrap="none" anchor="ctr"/>
            <a:lstStyle/>
            <a:p>
              <a:endParaRPr lang="en-US"/>
            </a:p>
          </p:txBody>
        </p:sp>
        <p:sp>
          <p:nvSpPr>
            <p:cNvPr id="268315" name="Oval 27"/>
            <p:cNvSpPr>
              <a:spLocks noChangeArrowheads="1"/>
            </p:cNvSpPr>
            <p:nvPr/>
          </p:nvSpPr>
          <p:spPr bwMode="auto">
            <a:xfrm rot="3259697">
              <a:off x="4032" y="1584"/>
              <a:ext cx="1488" cy="336"/>
            </a:xfrm>
            <a:prstGeom prst="ellipse">
              <a:avLst/>
            </a:prstGeom>
            <a:noFill/>
            <a:ln w="9525">
              <a:solidFill>
                <a:schemeClr val="tx1"/>
              </a:solidFill>
              <a:round/>
              <a:headEnd/>
              <a:tailEnd/>
            </a:ln>
            <a:effectLst/>
          </p:spPr>
          <p:txBody>
            <a:bodyPr wrap="none" anchor="ctr"/>
            <a:lstStyle/>
            <a:p>
              <a:endParaRPr lang="en-US"/>
            </a:p>
          </p:txBody>
        </p:sp>
        <p:sp>
          <p:nvSpPr>
            <p:cNvPr id="268316" name="Text Box 28"/>
            <p:cNvSpPr txBox="1">
              <a:spLocks noChangeArrowheads="1"/>
            </p:cNvSpPr>
            <p:nvPr/>
          </p:nvSpPr>
          <p:spPr bwMode="auto">
            <a:xfrm>
              <a:off x="3936" y="2304"/>
              <a:ext cx="960" cy="231"/>
            </a:xfrm>
            <a:prstGeom prst="rect">
              <a:avLst/>
            </a:prstGeom>
            <a:noFill/>
            <a:ln w="9525">
              <a:noFill/>
              <a:miter lim="800000"/>
              <a:headEnd/>
              <a:tailEnd/>
            </a:ln>
            <a:effectLst/>
          </p:spPr>
          <p:txBody>
            <a:bodyPr>
              <a:spAutoFit/>
            </a:bodyPr>
            <a:lstStyle/>
            <a:p>
              <a:pPr eaLnBrk="1" hangingPunct="1">
                <a:spcBef>
                  <a:spcPct val="50000"/>
                </a:spcBef>
              </a:pPr>
              <a:r>
                <a:rPr lang="en-US">
                  <a:cs typeface="Arial" charset="0"/>
                </a:rPr>
                <a:t>Gatekeeper</a:t>
              </a:r>
            </a:p>
          </p:txBody>
        </p:sp>
      </p:grpSp>
      <p:grpSp>
        <p:nvGrpSpPr>
          <p:cNvPr id="5" name="Group 29"/>
          <p:cNvGrpSpPr>
            <a:grpSpLocks/>
          </p:cNvGrpSpPr>
          <p:nvPr/>
        </p:nvGrpSpPr>
        <p:grpSpPr bwMode="auto">
          <a:xfrm>
            <a:off x="2384739" y="4114801"/>
            <a:ext cx="1752600" cy="2424113"/>
            <a:chOff x="1248" y="2592"/>
            <a:chExt cx="1104" cy="1527"/>
          </a:xfrm>
        </p:grpSpPr>
        <p:sp>
          <p:nvSpPr>
            <p:cNvPr id="268318" name="Oval 30"/>
            <p:cNvSpPr>
              <a:spLocks noChangeArrowheads="1"/>
            </p:cNvSpPr>
            <p:nvPr/>
          </p:nvSpPr>
          <p:spPr bwMode="auto">
            <a:xfrm>
              <a:off x="1728" y="3072"/>
              <a:ext cx="96" cy="96"/>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68319" name="Oval 31"/>
            <p:cNvSpPr>
              <a:spLocks noChangeArrowheads="1"/>
            </p:cNvSpPr>
            <p:nvPr/>
          </p:nvSpPr>
          <p:spPr bwMode="auto">
            <a:xfrm>
              <a:off x="2064" y="3552"/>
              <a:ext cx="96" cy="96"/>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8320" name="Oval 32"/>
            <p:cNvSpPr>
              <a:spLocks noChangeArrowheads="1"/>
            </p:cNvSpPr>
            <p:nvPr/>
          </p:nvSpPr>
          <p:spPr bwMode="auto">
            <a:xfrm>
              <a:off x="1392" y="3552"/>
              <a:ext cx="96" cy="96"/>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8321" name="Line 33"/>
            <p:cNvSpPr>
              <a:spLocks noChangeShapeType="1"/>
            </p:cNvSpPr>
            <p:nvPr/>
          </p:nvSpPr>
          <p:spPr bwMode="auto">
            <a:xfrm flipV="1">
              <a:off x="1488" y="3216"/>
              <a:ext cx="240" cy="288"/>
            </a:xfrm>
            <a:prstGeom prst="line">
              <a:avLst/>
            </a:prstGeom>
            <a:noFill/>
            <a:ln w="9525">
              <a:solidFill>
                <a:schemeClr val="tx1"/>
              </a:solidFill>
              <a:round/>
              <a:headEnd/>
              <a:tailEnd type="triangle" w="lg" len="lg"/>
            </a:ln>
            <a:effectLst/>
          </p:spPr>
          <p:txBody>
            <a:bodyPr/>
            <a:lstStyle/>
            <a:p>
              <a:endParaRPr lang="en-US"/>
            </a:p>
          </p:txBody>
        </p:sp>
        <p:sp>
          <p:nvSpPr>
            <p:cNvPr id="268322" name="Line 34"/>
            <p:cNvSpPr>
              <a:spLocks noChangeShapeType="1"/>
            </p:cNvSpPr>
            <p:nvPr/>
          </p:nvSpPr>
          <p:spPr bwMode="auto">
            <a:xfrm>
              <a:off x="1824" y="3216"/>
              <a:ext cx="240" cy="288"/>
            </a:xfrm>
            <a:prstGeom prst="line">
              <a:avLst/>
            </a:prstGeom>
            <a:noFill/>
            <a:ln w="9525">
              <a:solidFill>
                <a:schemeClr val="tx1"/>
              </a:solidFill>
              <a:round/>
              <a:headEnd/>
              <a:tailEnd type="triangle" w="lg" len="lg"/>
            </a:ln>
            <a:effectLst/>
          </p:spPr>
          <p:txBody>
            <a:bodyPr/>
            <a:lstStyle/>
            <a:p>
              <a:endParaRPr lang="en-US"/>
            </a:p>
          </p:txBody>
        </p:sp>
        <p:sp>
          <p:nvSpPr>
            <p:cNvPr id="268323" name="Oval 35"/>
            <p:cNvSpPr>
              <a:spLocks noChangeArrowheads="1"/>
            </p:cNvSpPr>
            <p:nvPr/>
          </p:nvSpPr>
          <p:spPr bwMode="auto">
            <a:xfrm>
              <a:off x="1920" y="3456"/>
              <a:ext cx="432" cy="336"/>
            </a:xfrm>
            <a:prstGeom prst="ellipse">
              <a:avLst/>
            </a:prstGeom>
            <a:noFill/>
            <a:ln w="9525">
              <a:solidFill>
                <a:schemeClr val="tx1"/>
              </a:solidFill>
              <a:round/>
              <a:headEnd/>
              <a:tailEnd/>
            </a:ln>
            <a:effectLst/>
          </p:spPr>
          <p:txBody>
            <a:bodyPr wrap="none" anchor="ctr"/>
            <a:lstStyle/>
            <a:p>
              <a:endParaRPr lang="en-US"/>
            </a:p>
          </p:txBody>
        </p:sp>
        <p:sp>
          <p:nvSpPr>
            <p:cNvPr id="268324" name="Oval 36"/>
            <p:cNvSpPr>
              <a:spLocks noChangeArrowheads="1"/>
            </p:cNvSpPr>
            <p:nvPr/>
          </p:nvSpPr>
          <p:spPr bwMode="auto">
            <a:xfrm rot="-3109846">
              <a:off x="864" y="3168"/>
              <a:ext cx="1488" cy="336"/>
            </a:xfrm>
            <a:prstGeom prst="ellipse">
              <a:avLst/>
            </a:prstGeom>
            <a:noFill/>
            <a:ln w="9525">
              <a:solidFill>
                <a:schemeClr val="tx1"/>
              </a:solidFill>
              <a:round/>
              <a:headEnd/>
              <a:tailEnd/>
            </a:ln>
            <a:effectLst/>
          </p:spPr>
          <p:txBody>
            <a:bodyPr wrap="none" anchor="ctr"/>
            <a:lstStyle/>
            <a:p>
              <a:endParaRPr lang="en-US"/>
            </a:p>
          </p:txBody>
        </p:sp>
        <p:sp>
          <p:nvSpPr>
            <p:cNvPr id="268325" name="Text Box 37"/>
            <p:cNvSpPr txBox="1">
              <a:spLocks noChangeArrowheads="1"/>
            </p:cNvSpPr>
            <p:nvPr/>
          </p:nvSpPr>
          <p:spPr bwMode="auto">
            <a:xfrm>
              <a:off x="1248" y="3888"/>
              <a:ext cx="1104" cy="231"/>
            </a:xfrm>
            <a:prstGeom prst="rect">
              <a:avLst/>
            </a:prstGeom>
            <a:noFill/>
            <a:ln w="9525">
              <a:noFill/>
              <a:miter lim="800000"/>
              <a:headEnd/>
              <a:tailEnd/>
            </a:ln>
            <a:effectLst/>
          </p:spPr>
          <p:txBody>
            <a:bodyPr>
              <a:spAutoFit/>
            </a:bodyPr>
            <a:lstStyle/>
            <a:p>
              <a:pPr eaLnBrk="1" hangingPunct="1">
                <a:spcBef>
                  <a:spcPct val="50000"/>
                </a:spcBef>
              </a:pPr>
              <a:r>
                <a:rPr lang="en-US">
                  <a:cs typeface="Arial" charset="0"/>
                </a:rPr>
                <a:t>Representative</a:t>
              </a:r>
            </a:p>
          </p:txBody>
        </p:sp>
      </p:grpSp>
      <p:grpSp>
        <p:nvGrpSpPr>
          <p:cNvPr id="6" name="Group 38"/>
          <p:cNvGrpSpPr>
            <a:grpSpLocks/>
          </p:cNvGrpSpPr>
          <p:nvPr/>
        </p:nvGrpSpPr>
        <p:grpSpPr bwMode="auto">
          <a:xfrm>
            <a:off x="5508939" y="4648201"/>
            <a:ext cx="1828800" cy="1890713"/>
            <a:chOff x="3216" y="2928"/>
            <a:chExt cx="1152" cy="1191"/>
          </a:xfrm>
        </p:grpSpPr>
        <p:sp>
          <p:nvSpPr>
            <p:cNvPr id="268327" name="Oval 39"/>
            <p:cNvSpPr>
              <a:spLocks noChangeArrowheads="1"/>
            </p:cNvSpPr>
            <p:nvPr/>
          </p:nvSpPr>
          <p:spPr bwMode="auto">
            <a:xfrm>
              <a:off x="3744" y="3072"/>
              <a:ext cx="96" cy="96"/>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68328" name="Oval 40"/>
            <p:cNvSpPr>
              <a:spLocks noChangeArrowheads="1"/>
            </p:cNvSpPr>
            <p:nvPr/>
          </p:nvSpPr>
          <p:spPr bwMode="auto">
            <a:xfrm>
              <a:off x="4080" y="3552"/>
              <a:ext cx="96" cy="96"/>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8329" name="Oval 41"/>
            <p:cNvSpPr>
              <a:spLocks noChangeArrowheads="1"/>
            </p:cNvSpPr>
            <p:nvPr/>
          </p:nvSpPr>
          <p:spPr bwMode="auto">
            <a:xfrm>
              <a:off x="3408" y="3552"/>
              <a:ext cx="96" cy="96"/>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8330" name="Line 42"/>
            <p:cNvSpPr>
              <a:spLocks noChangeShapeType="1"/>
            </p:cNvSpPr>
            <p:nvPr/>
          </p:nvSpPr>
          <p:spPr bwMode="auto">
            <a:xfrm flipV="1">
              <a:off x="3504" y="3216"/>
              <a:ext cx="240" cy="288"/>
            </a:xfrm>
            <a:prstGeom prst="line">
              <a:avLst/>
            </a:prstGeom>
            <a:noFill/>
            <a:ln w="9525">
              <a:solidFill>
                <a:schemeClr val="tx1"/>
              </a:solidFill>
              <a:round/>
              <a:headEnd/>
              <a:tailEnd type="triangle" w="lg" len="lg"/>
            </a:ln>
            <a:effectLst/>
          </p:spPr>
          <p:txBody>
            <a:bodyPr/>
            <a:lstStyle/>
            <a:p>
              <a:endParaRPr lang="en-US"/>
            </a:p>
          </p:txBody>
        </p:sp>
        <p:sp>
          <p:nvSpPr>
            <p:cNvPr id="268331" name="Line 43"/>
            <p:cNvSpPr>
              <a:spLocks noChangeShapeType="1"/>
            </p:cNvSpPr>
            <p:nvPr/>
          </p:nvSpPr>
          <p:spPr bwMode="auto">
            <a:xfrm>
              <a:off x="3840" y="3216"/>
              <a:ext cx="240" cy="288"/>
            </a:xfrm>
            <a:prstGeom prst="line">
              <a:avLst/>
            </a:prstGeom>
            <a:noFill/>
            <a:ln w="9525">
              <a:solidFill>
                <a:schemeClr val="tx1"/>
              </a:solidFill>
              <a:round/>
              <a:headEnd/>
              <a:tailEnd type="triangle" w="lg" len="lg"/>
            </a:ln>
            <a:effectLst/>
          </p:spPr>
          <p:txBody>
            <a:bodyPr/>
            <a:lstStyle/>
            <a:p>
              <a:endParaRPr lang="en-US"/>
            </a:p>
          </p:txBody>
        </p:sp>
        <p:sp>
          <p:nvSpPr>
            <p:cNvPr id="268332" name="Oval 44"/>
            <p:cNvSpPr>
              <a:spLocks noChangeArrowheads="1"/>
            </p:cNvSpPr>
            <p:nvPr/>
          </p:nvSpPr>
          <p:spPr bwMode="auto">
            <a:xfrm>
              <a:off x="3552" y="2928"/>
              <a:ext cx="432" cy="336"/>
            </a:xfrm>
            <a:prstGeom prst="ellipse">
              <a:avLst/>
            </a:prstGeom>
            <a:noFill/>
            <a:ln w="9525">
              <a:solidFill>
                <a:schemeClr val="tx1"/>
              </a:solidFill>
              <a:round/>
              <a:headEnd/>
              <a:tailEnd/>
            </a:ln>
            <a:effectLst/>
          </p:spPr>
          <p:txBody>
            <a:bodyPr wrap="none" anchor="ctr"/>
            <a:lstStyle/>
            <a:p>
              <a:endParaRPr lang="en-US"/>
            </a:p>
          </p:txBody>
        </p:sp>
        <p:sp>
          <p:nvSpPr>
            <p:cNvPr id="268333" name="Oval 45"/>
            <p:cNvSpPr>
              <a:spLocks noChangeArrowheads="1"/>
            </p:cNvSpPr>
            <p:nvPr/>
          </p:nvSpPr>
          <p:spPr bwMode="auto">
            <a:xfrm>
              <a:off x="3936" y="3456"/>
              <a:ext cx="432" cy="336"/>
            </a:xfrm>
            <a:prstGeom prst="ellipse">
              <a:avLst/>
            </a:prstGeom>
            <a:noFill/>
            <a:ln w="9525">
              <a:solidFill>
                <a:schemeClr val="tx1"/>
              </a:solidFill>
              <a:round/>
              <a:headEnd/>
              <a:tailEnd/>
            </a:ln>
            <a:effectLst/>
          </p:spPr>
          <p:txBody>
            <a:bodyPr wrap="none" anchor="ctr"/>
            <a:lstStyle/>
            <a:p>
              <a:endParaRPr lang="en-US"/>
            </a:p>
          </p:txBody>
        </p:sp>
        <p:sp>
          <p:nvSpPr>
            <p:cNvPr id="268334" name="Oval 46"/>
            <p:cNvSpPr>
              <a:spLocks noChangeArrowheads="1"/>
            </p:cNvSpPr>
            <p:nvPr/>
          </p:nvSpPr>
          <p:spPr bwMode="auto">
            <a:xfrm>
              <a:off x="3216" y="3456"/>
              <a:ext cx="432" cy="336"/>
            </a:xfrm>
            <a:prstGeom prst="ellipse">
              <a:avLst/>
            </a:prstGeom>
            <a:noFill/>
            <a:ln w="9525">
              <a:solidFill>
                <a:schemeClr val="tx1"/>
              </a:solidFill>
              <a:round/>
              <a:headEnd/>
              <a:tailEnd/>
            </a:ln>
            <a:effectLst/>
          </p:spPr>
          <p:txBody>
            <a:bodyPr wrap="none" anchor="ctr"/>
            <a:lstStyle/>
            <a:p>
              <a:endParaRPr lang="en-US"/>
            </a:p>
          </p:txBody>
        </p:sp>
        <p:sp>
          <p:nvSpPr>
            <p:cNvPr id="268335" name="Text Box 47"/>
            <p:cNvSpPr txBox="1">
              <a:spLocks noChangeArrowheads="1"/>
            </p:cNvSpPr>
            <p:nvPr/>
          </p:nvSpPr>
          <p:spPr bwMode="auto">
            <a:xfrm>
              <a:off x="3504" y="3888"/>
              <a:ext cx="624" cy="231"/>
            </a:xfrm>
            <a:prstGeom prst="rect">
              <a:avLst/>
            </a:prstGeom>
            <a:noFill/>
            <a:ln w="9525">
              <a:noFill/>
              <a:miter lim="800000"/>
              <a:headEnd/>
              <a:tailEnd/>
            </a:ln>
            <a:effectLst/>
          </p:spPr>
          <p:txBody>
            <a:bodyPr>
              <a:spAutoFit/>
            </a:bodyPr>
            <a:lstStyle/>
            <a:p>
              <a:pPr eaLnBrk="1" hangingPunct="1">
                <a:spcBef>
                  <a:spcPct val="50000"/>
                </a:spcBef>
              </a:pPr>
              <a:r>
                <a:rPr lang="en-US">
                  <a:cs typeface="Arial" charset="0"/>
                </a:rPr>
                <a:t>Liaison</a:t>
              </a:r>
            </a:p>
          </p:txBody>
        </p:sp>
      </p:grpSp>
    </p:spTree>
    <p:extLst>
      <p:ext uri="{BB962C8B-B14F-4D97-AF65-F5344CB8AC3E}">
        <p14:creationId xmlns:p14="http://schemas.microsoft.com/office/powerpoint/2010/main" val="30362220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4" name="Rectangle 4"/>
          <p:cNvSpPr>
            <a:spLocks noGrp="1" noChangeArrowheads="1"/>
          </p:cNvSpPr>
          <p:nvPr>
            <p:ph type="ctrTitle"/>
          </p:nvPr>
        </p:nvSpPr>
        <p:spPr/>
        <p:txBody>
          <a:bodyPr/>
          <a:lstStyle/>
          <a:p>
            <a:pPr algn="ctr"/>
            <a:r>
              <a:rPr lang="en-US" dirty="0"/>
              <a:t>Designing a </a:t>
            </a:r>
            <a:r>
              <a:rPr lang="en-US" dirty="0" smtClean="0"/>
              <a:t>Social Network Research Project</a:t>
            </a:r>
            <a:endParaRPr lang="en-US"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8431" y="4389713"/>
            <a:ext cx="3304208" cy="2186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87204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Start with theory…</a:t>
            </a:r>
            <a:endParaRPr lang="en-US" sz="4000" dirty="0"/>
          </a:p>
        </p:txBody>
      </p:sp>
      <p:sp>
        <p:nvSpPr>
          <p:cNvPr id="3" name="Content Placeholder 2"/>
          <p:cNvSpPr>
            <a:spLocks noGrp="1"/>
          </p:cNvSpPr>
          <p:nvPr>
            <p:ph idx="1"/>
          </p:nvPr>
        </p:nvSpPr>
        <p:spPr>
          <a:xfrm>
            <a:off x="434802" y="1623811"/>
            <a:ext cx="8673103" cy="3886200"/>
          </a:xfrm>
        </p:spPr>
        <p:txBody>
          <a:bodyPr>
            <a:noAutofit/>
          </a:bodyPr>
          <a:lstStyle/>
          <a:p>
            <a:r>
              <a:rPr lang="en-US" sz="2400" dirty="0"/>
              <a:t>Balance theory</a:t>
            </a:r>
          </a:p>
          <a:p>
            <a:pPr lvl="1"/>
            <a:r>
              <a:rPr lang="en-US" sz="1800" dirty="0"/>
              <a:t>Individuals change their attitudes or their friends in order to achieve balanced relationships</a:t>
            </a:r>
          </a:p>
          <a:p>
            <a:pPr lvl="2"/>
            <a:r>
              <a:rPr lang="en-US" sz="1600" dirty="0"/>
              <a:t>Individuals will adopt the attitudes of their friends toward another person or thing</a:t>
            </a:r>
          </a:p>
          <a:p>
            <a:r>
              <a:rPr lang="en-US" sz="2400" dirty="0"/>
              <a:t>Social exchange theory</a:t>
            </a:r>
          </a:p>
          <a:p>
            <a:pPr lvl="1"/>
            <a:r>
              <a:rPr lang="en-US" sz="1800" dirty="0"/>
              <a:t>Individuals give to others with the expectation that those others will give </a:t>
            </a:r>
            <a:r>
              <a:rPr lang="en-US" sz="1800" dirty="0" smtClean="0"/>
              <a:t>back </a:t>
            </a:r>
            <a:r>
              <a:rPr lang="en-US" sz="1800" dirty="0"/>
              <a:t>to them</a:t>
            </a:r>
          </a:p>
          <a:p>
            <a:pPr lvl="2"/>
            <a:r>
              <a:rPr lang="en-US" sz="1600" dirty="0"/>
              <a:t>Helping behavior that is not reciprocated will not be repeated</a:t>
            </a:r>
          </a:p>
          <a:p>
            <a:r>
              <a:rPr lang="en-US" sz="2400" dirty="0"/>
              <a:t>Resource dependency theory</a:t>
            </a:r>
          </a:p>
          <a:p>
            <a:pPr lvl="1"/>
            <a:r>
              <a:rPr lang="en-US" sz="1800" dirty="0" smtClean="0"/>
              <a:t>Actors </a:t>
            </a:r>
            <a:r>
              <a:rPr lang="en-US" sz="1800" dirty="0"/>
              <a:t>are powerful to the extent that others are dependent upon them</a:t>
            </a:r>
          </a:p>
          <a:p>
            <a:pPr lvl="2"/>
            <a:r>
              <a:rPr lang="en-US" sz="1600" dirty="0"/>
              <a:t>People who broker relations between groups are more powerful than people </a:t>
            </a:r>
            <a:r>
              <a:rPr lang="en-US" sz="1600" dirty="0" smtClean="0"/>
              <a:t>who </a:t>
            </a:r>
            <a:r>
              <a:rPr lang="en-US" sz="1600" dirty="0"/>
              <a:t>do not</a:t>
            </a:r>
          </a:p>
          <a:p>
            <a:pPr lvl="1"/>
            <a:endParaRPr lang="en-US" dirty="0"/>
          </a:p>
          <a:p>
            <a:endParaRPr lang="en-US" dirty="0"/>
          </a:p>
        </p:txBody>
      </p:sp>
    </p:spTree>
    <p:extLst>
      <p:ext uri="{BB962C8B-B14F-4D97-AF65-F5344CB8AC3E}">
        <p14:creationId xmlns:p14="http://schemas.microsoft.com/office/powerpoint/2010/main" val="245515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p:txBody>
          <a:bodyPr>
            <a:normAutofit/>
          </a:bodyPr>
          <a:lstStyle/>
          <a:p>
            <a:pPr algn="ctr"/>
            <a:r>
              <a:rPr lang="en-US" sz="4000" dirty="0" smtClean="0"/>
              <a:t>Step One</a:t>
            </a:r>
            <a:endParaRPr lang="en-US" sz="4000" dirty="0"/>
          </a:p>
        </p:txBody>
      </p:sp>
      <p:sp>
        <p:nvSpPr>
          <p:cNvPr id="458755" name="Rectangle 3"/>
          <p:cNvSpPr>
            <a:spLocks noGrp="1" noChangeArrowheads="1"/>
          </p:cNvSpPr>
          <p:nvPr>
            <p:ph type="body" idx="1"/>
          </p:nvPr>
        </p:nvSpPr>
        <p:spPr>
          <a:xfrm>
            <a:off x="497029" y="1709828"/>
            <a:ext cx="8596668" cy="3880773"/>
          </a:xfrm>
        </p:spPr>
        <p:txBody>
          <a:bodyPr>
            <a:normAutofit/>
          </a:bodyPr>
          <a:lstStyle/>
          <a:p>
            <a:pPr>
              <a:lnSpc>
                <a:spcPct val="90000"/>
              </a:lnSpc>
            </a:pPr>
            <a:r>
              <a:rPr lang="en-US" sz="2800" dirty="0"/>
              <a:t>Identify the population</a:t>
            </a:r>
          </a:p>
          <a:p>
            <a:pPr lvl="1">
              <a:lnSpc>
                <a:spcPct val="90000"/>
              </a:lnSpc>
            </a:pPr>
            <a:r>
              <a:rPr lang="en-US" sz="2400" dirty="0"/>
              <a:t>Bounding, sampling, </a:t>
            </a:r>
            <a:r>
              <a:rPr lang="en-US" sz="2400" dirty="0" smtClean="0"/>
              <a:t>access</a:t>
            </a:r>
          </a:p>
          <a:p>
            <a:pPr lvl="1">
              <a:lnSpc>
                <a:spcPct val="90000"/>
              </a:lnSpc>
            </a:pPr>
            <a:r>
              <a:rPr lang="en-US" sz="2400" dirty="0" smtClean="0"/>
              <a:t>One-mode, two-mode, cognitive social structure</a:t>
            </a:r>
          </a:p>
          <a:p>
            <a:pPr lvl="1">
              <a:lnSpc>
                <a:spcPct val="90000"/>
              </a:lnSpc>
            </a:pPr>
            <a:r>
              <a:rPr lang="en-US" sz="2400" dirty="0" smtClean="0"/>
              <a:t>Ego-network, complete network</a:t>
            </a:r>
            <a:endParaRPr lang="en-US" sz="2400" dirty="0"/>
          </a:p>
          <a:p>
            <a:pPr lvl="1">
              <a:lnSpc>
                <a:spcPct val="90000"/>
              </a:lnSpc>
            </a:pPr>
            <a:endParaRPr lang="en-US" sz="2400" dirty="0"/>
          </a:p>
        </p:txBody>
      </p:sp>
      <p:pic>
        <p:nvPicPr>
          <p:cNvPr id="3" name="Picture 2"/>
          <p:cNvPicPr>
            <a:picLocks noChangeAspect="1"/>
          </p:cNvPicPr>
          <p:nvPr/>
        </p:nvPicPr>
        <p:blipFill>
          <a:blip r:embed="rId3"/>
          <a:stretch>
            <a:fillRect/>
          </a:stretch>
        </p:blipFill>
        <p:spPr>
          <a:xfrm>
            <a:off x="2267750" y="3586615"/>
            <a:ext cx="4776993" cy="3104214"/>
          </a:xfrm>
          <a:prstGeom prst="rect">
            <a:avLst/>
          </a:prstGeom>
        </p:spPr>
      </p:pic>
    </p:spTree>
    <p:extLst>
      <p:ext uri="{BB962C8B-B14F-4D97-AF65-F5344CB8AC3E}">
        <p14:creationId xmlns:p14="http://schemas.microsoft.com/office/powerpoint/2010/main" val="33770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87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87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87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800" dirty="0" smtClean="0"/>
              <a:t>Workshop </a:t>
            </a:r>
            <a:r>
              <a:rPr lang="en-US" sz="4800" dirty="0"/>
              <a:t>Agenda</a:t>
            </a:r>
            <a:endParaRPr lang="de-DE" sz="4800" dirty="0"/>
          </a:p>
        </p:txBody>
      </p:sp>
      <p:sp>
        <p:nvSpPr>
          <p:cNvPr id="3" name="Inhaltsplatzhalter 2"/>
          <p:cNvSpPr>
            <a:spLocks noGrp="1"/>
          </p:cNvSpPr>
          <p:nvPr>
            <p:ph idx="1"/>
          </p:nvPr>
        </p:nvSpPr>
        <p:spPr>
          <a:xfrm>
            <a:off x="663401" y="2055149"/>
            <a:ext cx="8973893" cy="4351338"/>
          </a:xfrm>
        </p:spPr>
        <p:txBody>
          <a:bodyPr>
            <a:noAutofit/>
          </a:bodyPr>
          <a:lstStyle/>
          <a:p>
            <a:pPr marL="461963" indent="-461963">
              <a:lnSpc>
                <a:spcPct val="80000"/>
              </a:lnSpc>
              <a:buFont typeface="Arial" charset="0"/>
              <a:buChar char="•"/>
              <a:defRPr/>
            </a:pPr>
            <a:r>
              <a:rPr lang="en-US" sz="3200" dirty="0" smtClean="0"/>
              <a:t>Introduction to networks</a:t>
            </a:r>
            <a:endParaRPr lang="en-US" sz="3200" dirty="0"/>
          </a:p>
          <a:p>
            <a:pPr marL="461963" indent="-461963">
              <a:lnSpc>
                <a:spcPct val="80000"/>
              </a:lnSpc>
              <a:buFont typeface="Arial" charset="0"/>
              <a:buChar char="•"/>
              <a:defRPr/>
            </a:pPr>
            <a:r>
              <a:rPr lang="en-US" sz="3200" dirty="0" smtClean="0"/>
              <a:t>Defining</a:t>
            </a:r>
            <a:r>
              <a:rPr lang="en-US" sz="3200" dirty="0" smtClean="0"/>
              <a:t> social network analysis</a:t>
            </a:r>
          </a:p>
          <a:p>
            <a:pPr marL="461963" indent="-461963">
              <a:lnSpc>
                <a:spcPct val="80000"/>
              </a:lnSpc>
              <a:buFont typeface="Arial" charset="0"/>
              <a:buChar char="•"/>
              <a:defRPr/>
            </a:pPr>
            <a:r>
              <a:rPr lang="en-US" sz="3200" dirty="0" smtClean="0"/>
              <a:t>Major network concepts and measures</a:t>
            </a:r>
          </a:p>
          <a:p>
            <a:pPr marL="461963" indent="-461963">
              <a:lnSpc>
                <a:spcPct val="80000"/>
              </a:lnSpc>
              <a:buFont typeface="Arial" charset="0"/>
              <a:buChar char="•"/>
              <a:defRPr/>
            </a:pPr>
            <a:r>
              <a:rPr lang="en-US" sz="3200" dirty="0" smtClean="0"/>
              <a:t>Designing a social network research project</a:t>
            </a:r>
            <a:endParaRPr lang="en-US" sz="3200" dirty="0"/>
          </a:p>
          <a:p>
            <a:pPr marL="0" indent="0">
              <a:buNone/>
            </a:pPr>
            <a:endParaRPr lang="de-DE" sz="3200" dirty="0"/>
          </a:p>
        </p:txBody>
      </p:sp>
      <p:sp>
        <p:nvSpPr>
          <p:cNvPr id="4" name="Foliennummernplatzhalter 3"/>
          <p:cNvSpPr>
            <a:spLocks noGrp="1"/>
          </p:cNvSpPr>
          <p:nvPr>
            <p:ph type="sldNum" sz="quarter" idx="12"/>
          </p:nvPr>
        </p:nvSpPr>
        <p:spPr/>
        <p:txBody>
          <a:bodyPr/>
          <a:lstStyle/>
          <a:p>
            <a:fld id="{B6F15528-21DE-4FAA-801E-634DDDAF4B2B}" type="slidenum">
              <a:rPr lang="en-US" smtClean="0"/>
              <a:pPr/>
              <a:t>3</a:t>
            </a:fld>
            <a:endParaRPr lang="en-US"/>
          </a:p>
        </p:txBody>
      </p:sp>
      <p:pic>
        <p:nvPicPr>
          <p:cNvPr id="7" name="Picture 6"/>
          <p:cNvPicPr>
            <a:picLocks noChangeAspect="1"/>
          </p:cNvPicPr>
          <p:nvPr/>
        </p:nvPicPr>
        <p:blipFill>
          <a:blip r:embed="rId2"/>
          <a:stretch>
            <a:fillRect/>
          </a:stretch>
        </p:blipFill>
        <p:spPr>
          <a:xfrm>
            <a:off x="3572787" y="4140937"/>
            <a:ext cx="2986210" cy="2518856"/>
          </a:xfrm>
          <a:prstGeom prst="rect">
            <a:avLst/>
          </a:prstGeom>
        </p:spPr>
      </p:pic>
    </p:spTree>
    <p:extLst>
      <p:ext uri="{BB962C8B-B14F-4D97-AF65-F5344CB8AC3E}">
        <p14:creationId xmlns:p14="http://schemas.microsoft.com/office/powerpoint/2010/main" val="2043507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p:txBody>
          <a:bodyPr>
            <a:normAutofit/>
          </a:bodyPr>
          <a:lstStyle/>
          <a:p>
            <a:pPr algn="ctr"/>
            <a:r>
              <a:rPr lang="en-US" sz="4000" dirty="0" smtClean="0"/>
              <a:t>Step Two</a:t>
            </a:r>
            <a:endParaRPr lang="en-US" sz="4000" dirty="0"/>
          </a:p>
        </p:txBody>
      </p:sp>
      <p:sp>
        <p:nvSpPr>
          <p:cNvPr id="458755" name="Rectangle 3"/>
          <p:cNvSpPr>
            <a:spLocks noGrp="1" noChangeArrowheads="1"/>
          </p:cNvSpPr>
          <p:nvPr>
            <p:ph type="body" idx="1"/>
          </p:nvPr>
        </p:nvSpPr>
        <p:spPr>
          <a:xfrm>
            <a:off x="497029" y="1709828"/>
            <a:ext cx="8596668" cy="3880773"/>
          </a:xfrm>
        </p:spPr>
        <p:txBody>
          <a:bodyPr>
            <a:normAutofit/>
          </a:bodyPr>
          <a:lstStyle/>
          <a:p>
            <a:pPr>
              <a:lnSpc>
                <a:spcPct val="90000"/>
              </a:lnSpc>
            </a:pPr>
            <a:r>
              <a:rPr lang="en-US" sz="2800" dirty="0" smtClean="0"/>
              <a:t>Determine </a:t>
            </a:r>
            <a:r>
              <a:rPr lang="en-US" sz="2800" dirty="0"/>
              <a:t>data sources</a:t>
            </a:r>
          </a:p>
          <a:p>
            <a:pPr lvl="1">
              <a:lnSpc>
                <a:spcPct val="90000"/>
              </a:lnSpc>
            </a:pPr>
            <a:r>
              <a:rPr lang="en-US" sz="2400" dirty="0" smtClean="0"/>
              <a:t>Archival</a:t>
            </a:r>
          </a:p>
          <a:p>
            <a:pPr lvl="1">
              <a:lnSpc>
                <a:spcPct val="90000"/>
              </a:lnSpc>
            </a:pPr>
            <a:r>
              <a:rPr lang="en-US" sz="2400" dirty="0" smtClean="0"/>
              <a:t>Big data</a:t>
            </a:r>
            <a:endParaRPr lang="en-US" sz="2400" dirty="0" smtClean="0"/>
          </a:p>
          <a:p>
            <a:pPr lvl="1">
              <a:lnSpc>
                <a:spcPct val="90000"/>
              </a:lnSpc>
            </a:pPr>
            <a:r>
              <a:rPr lang="en-US" sz="2400" dirty="0" smtClean="0"/>
              <a:t>I</a:t>
            </a:r>
            <a:r>
              <a:rPr lang="en-US" sz="2400" dirty="0" smtClean="0"/>
              <a:t>nterviews</a:t>
            </a:r>
          </a:p>
          <a:p>
            <a:pPr lvl="1">
              <a:lnSpc>
                <a:spcPct val="90000"/>
              </a:lnSpc>
            </a:pPr>
            <a:r>
              <a:rPr lang="en-US" sz="2400" dirty="0" smtClean="0"/>
              <a:t>O</a:t>
            </a:r>
            <a:r>
              <a:rPr lang="en-US" sz="2400" dirty="0" smtClean="0"/>
              <a:t>bservations</a:t>
            </a:r>
          </a:p>
          <a:p>
            <a:pPr lvl="1">
              <a:lnSpc>
                <a:spcPct val="90000"/>
              </a:lnSpc>
            </a:pPr>
            <a:r>
              <a:rPr lang="en-US" sz="2400" dirty="0"/>
              <a:t>S</a:t>
            </a:r>
            <a:r>
              <a:rPr lang="en-US" sz="2400" dirty="0" smtClean="0"/>
              <a:t>urveys</a:t>
            </a:r>
            <a:endParaRPr lang="en-US" sz="2400" dirty="0"/>
          </a:p>
          <a:p>
            <a:pPr lvl="1">
              <a:lnSpc>
                <a:spcPct val="90000"/>
              </a:lnSpc>
            </a:pPr>
            <a:endParaRPr lang="en-US" sz="2400" dirty="0"/>
          </a:p>
        </p:txBody>
      </p:sp>
      <p:pic>
        <p:nvPicPr>
          <p:cNvPr id="2" name="Picture 1"/>
          <p:cNvPicPr>
            <a:picLocks noChangeAspect="1"/>
          </p:cNvPicPr>
          <p:nvPr/>
        </p:nvPicPr>
        <p:blipFill>
          <a:blip r:embed="rId3"/>
          <a:stretch>
            <a:fillRect/>
          </a:stretch>
        </p:blipFill>
        <p:spPr>
          <a:xfrm>
            <a:off x="3718521" y="2207937"/>
            <a:ext cx="4609027" cy="3842967"/>
          </a:xfrm>
          <a:prstGeom prst="rect">
            <a:avLst/>
          </a:prstGeom>
        </p:spPr>
      </p:pic>
    </p:spTree>
    <p:extLst>
      <p:ext uri="{BB962C8B-B14F-4D97-AF65-F5344CB8AC3E}">
        <p14:creationId xmlns:p14="http://schemas.microsoft.com/office/powerpoint/2010/main" val="6782042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p:txBody>
          <a:bodyPr>
            <a:normAutofit/>
          </a:bodyPr>
          <a:lstStyle/>
          <a:p>
            <a:pPr algn="ctr"/>
            <a:r>
              <a:rPr lang="en-US" sz="4000" dirty="0" smtClean="0"/>
              <a:t>Step Three</a:t>
            </a:r>
            <a:endParaRPr lang="en-US" sz="4000" dirty="0"/>
          </a:p>
        </p:txBody>
      </p:sp>
      <p:sp>
        <p:nvSpPr>
          <p:cNvPr id="458755" name="Rectangle 3"/>
          <p:cNvSpPr>
            <a:spLocks noGrp="1" noChangeArrowheads="1"/>
          </p:cNvSpPr>
          <p:nvPr>
            <p:ph type="body" idx="1"/>
          </p:nvPr>
        </p:nvSpPr>
        <p:spPr>
          <a:xfrm>
            <a:off x="497029" y="1709828"/>
            <a:ext cx="8596668" cy="3880773"/>
          </a:xfrm>
        </p:spPr>
        <p:txBody>
          <a:bodyPr>
            <a:normAutofit/>
          </a:bodyPr>
          <a:lstStyle/>
          <a:p>
            <a:pPr>
              <a:lnSpc>
                <a:spcPct val="90000"/>
              </a:lnSpc>
            </a:pPr>
            <a:r>
              <a:rPr lang="en-US" sz="2800" dirty="0" smtClean="0"/>
              <a:t>Collect </a:t>
            </a:r>
            <a:r>
              <a:rPr lang="en-US" sz="2800" dirty="0"/>
              <a:t>data</a:t>
            </a:r>
          </a:p>
          <a:p>
            <a:pPr lvl="1">
              <a:lnSpc>
                <a:spcPct val="90000"/>
              </a:lnSpc>
            </a:pPr>
            <a:r>
              <a:rPr lang="en-US" sz="2400" dirty="0" smtClean="0"/>
              <a:t>Design data collection instrument (if appropriate): </a:t>
            </a:r>
          </a:p>
          <a:p>
            <a:pPr lvl="2">
              <a:lnSpc>
                <a:spcPct val="90000"/>
              </a:lnSpc>
            </a:pPr>
            <a:r>
              <a:rPr lang="en-US" sz="2200" dirty="0" smtClean="0"/>
              <a:t>roster </a:t>
            </a:r>
            <a:r>
              <a:rPr lang="en-US" sz="2200" dirty="0" smtClean="0"/>
              <a:t>(name generator</a:t>
            </a:r>
            <a:r>
              <a:rPr lang="en-US" sz="2200" dirty="0" smtClean="0"/>
              <a:t>)</a:t>
            </a:r>
          </a:p>
          <a:p>
            <a:pPr lvl="2">
              <a:lnSpc>
                <a:spcPct val="90000"/>
              </a:lnSpc>
            </a:pPr>
            <a:r>
              <a:rPr lang="en-US" sz="2200" dirty="0" smtClean="0"/>
              <a:t>open-ended</a:t>
            </a:r>
          </a:p>
          <a:p>
            <a:pPr lvl="2">
              <a:lnSpc>
                <a:spcPct val="90000"/>
              </a:lnSpc>
            </a:pPr>
            <a:r>
              <a:rPr lang="en-US" sz="2200" dirty="0" smtClean="0"/>
              <a:t>snowball sample</a:t>
            </a:r>
          </a:p>
          <a:p>
            <a:pPr lvl="2">
              <a:lnSpc>
                <a:spcPct val="90000"/>
              </a:lnSpc>
            </a:pPr>
            <a:r>
              <a:rPr lang="en-US" sz="2200" dirty="0" smtClean="0"/>
              <a:t>CSS</a:t>
            </a:r>
            <a:endParaRPr lang="en-US" sz="2200" dirty="0"/>
          </a:p>
          <a:p>
            <a:pPr lvl="1">
              <a:lnSpc>
                <a:spcPct val="90000"/>
              </a:lnSpc>
            </a:pPr>
            <a:r>
              <a:rPr lang="en-US" sz="2400" dirty="0"/>
              <a:t>Questions to </a:t>
            </a:r>
            <a:r>
              <a:rPr lang="en-US" sz="2400" dirty="0" smtClean="0"/>
              <a:t>ask…</a:t>
            </a:r>
            <a:endParaRPr lang="en-US" sz="2400" dirty="0"/>
          </a:p>
          <a:p>
            <a:pPr lvl="1">
              <a:lnSpc>
                <a:spcPct val="90000"/>
              </a:lnSpc>
            </a:pPr>
            <a:endParaRPr lang="en-US" sz="2400" dirty="0"/>
          </a:p>
        </p:txBody>
      </p:sp>
      <p:pic>
        <p:nvPicPr>
          <p:cNvPr id="2" name="Picture 1"/>
          <p:cNvPicPr>
            <a:picLocks noChangeAspect="1"/>
          </p:cNvPicPr>
          <p:nvPr/>
        </p:nvPicPr>
        <p:blipFill>
          <a:blip r:embed="rId3"/>
          <a:stretch>
            <a:fillRect/>
          </a:stretch>
        </p:blipFill>
        <p:spPr>
          <a:xfrm>
            <a:off x="5298582" y="3030628"/>
            <a:ext cx="2609045" cy="3085697"/>
          </a:xfrm>
          <a:prstGeom prst="rect">
            <a:avLst/>
          </a:prstGeom>
        </p:spPr>
      </p:pic>
    </p:spTree>
    <p:extLst>
      <p:ext uri="{BB962C8B-B14F-4D97-AF65-F5344CB8AC3E}">
        <p14:creationId xmlns:p14="http://schemas.microsoft.com/office/powerpoint/2010/main" val="54468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87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875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875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875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875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87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039" y="365974"/>
            <a:ext cx="8229600" cy="1371600"/>
          </a:xfrm>
        </p:spPr>
        <p:txBody>
          <a:bodyPr>
            <a:normAutofit/>
          </a:bodyPr>
          <a:lstStyle/>
          <a:p>
            <a:pPr algn="ctr"/>
            <a:r>
              <a:rPr lang="en-US" sz="4000" dirty="0" smtClean="0"/>
              <a:t>Question Wording </a:t>
            </a:r>
            <a:r>
              <a:rPr lang="en-US" sz="4000" dirty="0" smtClean="0"/>
              <a:t>Issues</a:t>
            </a:r>
            <a:endParaRPr lang="en-US" sz="4000" dirty="0"/>
          </a:p>
        </p:txBody>
      </p:sp>
      <p:sp>
        <p:nvSpPr>
          <p:cNvPr id="6" name="Content Placeholder 5"/>
          <p:cNvSpPr>
            <a:spLocks noGrp="1"/>
          </p:cNvSpPr>
          <p:nvPr>
            <p:ph idx="1"/>
          </p:nvPr>
        </p:nvSpPr>
        <p:spPr>
          <a:xfrm>
            <a:off x="616039" y="1737574"/>
            <a:ext cx="8229600" cy="3886200"/>
          </a:xfrm>
        </p:spPr>
        <p:txBody>
          <a:bodyPr/>
          <a:lstStyle/>
          <a:p>
            <a:r>
              <a:rPr lang="en-US" sz="2800" dirty="0" smtClean="0"/>
              <a:t>Some words do not mean the same thing to everyone</a:t>
            </a:r>
            <a:endParaRPr lang="en-US" sz="2800" dirty="0"/>
          </a:p>
          <a:p>
            <a:pPr lvl="1"/>
            <a:r>
              <a:rPr lang="en-US" sz="2400" dirty="0"/>
              <a:t>Especially across national cultures</a:t>
            </a:r>
          </a:p>
          <a:p>
            <a:r>
              <a:rPr lang="en-US" sz="2800" dirty="0"/>
              <a:t>Some helpful </a:t>
            </a:r>
            <a:r>
              <a:rPr lang="en-US" sz="2800" dirty="0" smtClean="0"/>
              <a:t>practices…</a:t>
            </a:r>
            <a:endParaRPr lang="en-US" sz="2800" dirty="0"/>
          </a:p>
          <a:p>
            <a:pPr lvl="1"/>
            <a:r>
              <a:rPr lang="en-US" sz="2400" dirty="0"/>
              <a:t>Use one-word label plus two or three sentence description, plus have full paragraph detailed explanation available</a:t>
            </a:r>
          </a:p>
          <a:p>
            <a:pPr lvl="1"/>
            <a:r>
              <a:rPr lang="en-US" sz="2400" dirty="0"/>
              <a:t>Use homogeneous samples (when appropriate)</a:t>
            </a:r>
          </a:p>
          <a:p>
            <a:endParaRPr lang="en-US" sz="2800" dirty="0"/>
          </a:p>
        </p:txBody>
      </p:sp>
    </p:spTree>
    <p:extLst>
      <p:ext uri="{BB962C8B-B14F-4D97-AF65-F5344CB8AC3E}">
        <p14:creationId xmlns:p14="http://schemas.microsoft.com/office/powerpoint/2010/main" val="106149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 calcmode="lin" valueType="num">
                                      <p:cBhvr additive="base">
                                        <p:cTn id="1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 calcmode="lin" valueType="num">
                                      <p:cBhvr additive="base">
                                        <p:cTn id="1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Sample Name Generators</a:t>
            </a:r>
            <a:endParaRPr lang="en-US" dirty="0"/>
          </a:p>
        </p:txBody>
      </p:sp>
      <p:sp>
        <p:nvSpPr>
          <p:cNvPr id="3" name="Content Placeholder 2"/>
          <p:cNvSpPr>
            <a:spLocks noGrp="1"/>
          </p:cNvSpPr>
          <p:nvPr>
            <p:ph idx="1"/>
          </p:nvPr>
        </p:nvSpPr>
        <p:spPr>
          <a:xfrm>
            <a:off x="484151" y="1619676"/>
            <a:ext cx="8596668" cy="3880773"/>
          </a:xfrm>
        </p:spPr>
        <p:txBody>
          <a:bodyPr>
            <a:noAutofit/>
          </a:bodyPr>
          <a:lstStyle/>
          <a:p>
            <a:pPr>
              <a:buNone/>
            </a:pPr>
            <a:r>
              <a:rPr lang="en-US" sz="2400" dirty="0"/>
              <a:t>Questions that will elicit the names of alters:</a:t>
            </a:r>
          </a:p>
          <a:p>
            <a:pPr>
              <a:buNone/>
            </a:pPr>
            <a:endParaRPr lang="en-US" dirty="0"/>
          </a:p>
          <a:p>
            <a:pPr>
              <a:buNone/>
            </a:pPr>
            <a:r>
              <a:rPr lang="en-US" sz="2000" dirty="0"/>
              <a:t>	</a:t>
            </a:r>
            <a:r>
              <a:rPr lang="en-US" sz="2000" i="1" dirty="0"/>
              <a:t>From time to time, most people discuss important personal matters with other people. Looking back over the last six months who are the people with whom you discussed an important personal matter? Please just </a:t>
            </a:r>
            <a:r>
              <a:rPr lang="en-US" sz="2000" i="1" dirty="0" err="1"/>
              <a:t>telI</a:t>
            </a:r>
            <a:r>
              <a:rPr lang="en-US" sz="2000" i="1" dirty="0"/>
              <a:t> me their first names or initials.</a:t>
            </a:r>
          </a:p>
          <a:p>
            <a:pPr>
              <a:buNone/>
            </a:pPr>
            <a:endParaRPr lang="en-US" sz="2000" dirty="0"/>
          </a:p>
          <a:p>
            <a:pPr>
              <a:buNone/>
            </a:pPr>
            <a:r>
              <a:rPr lang="en-US" sz="2000" dirty="0"/>
              <a:t>	</a:t>
            </a:r>
            <a:r>
              <a:rPr lang="en-US" sz="2000" i="1" dirty="0"/>
              <a:t>Consider the people with whom you like to spend your free time. Over the last six months, who are the one or two people you have been with the most often for informal social activities such as going out to lunch, dinner, drinks, films, visiting one another’s homes, and so on?</a:t>
            </a:r>
          </a:p>
          <a:p>
            <a:pPr algn="r">
              <a:buNone/>
            </a:pPr>
            <a:r>
              <a:rPr lang="en-US" sz="2000" dirty="0"/>
              <a:t>							</a:t>
            </a:r>
            <a:endParaRPr lang="en-US" sz="2000" dirty="0"/>
          </a:p>
        </p:txBody>
      </p:sp>
    </p:spTree>
    <p:extLst>
      <p:ext uri="{BB962C8B-B14F-4D97-AF65-F5344CB8AC3E}">
        <p14:creationId xmlns:p14="http://schemas.microsoft.com/office/powerpoint/2010/main" val="16607600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Sample Roster </a:t>
            </a:r>
            <a:endParaRPr lang="en-US" dirty="0"/>
          </a:p>
        </p:txBody>
      </p:sp>
      <p:sp>
        <p:nvSpPr>
          <p:cNvPr id="3" name="Content Placeholder 2"/>
          <p:cNvSpPr>
            <a:spLocks noGrp="1"/>
          </p:cNvSpPr>
          <p:nvPr>
            <p:ph idx="1"/>
          </p:nvPr>
        </p:nvSpPr>
        <p:spPr>
          <a:xfrm>
            <a:off x="677334" y="1799981"/>
            <a:ext cx="8596668" cy="3880773"/>
          </a:xfrm>
        </p:spPr>
        <p:txBody>
          <a:bodyPr>
            <a:normAutofit lnSpcReduction="10000"/>
          </a:bodyPr>
          <a:lstStyle/>
          <a:p>
            <a:r>
              <a:rPr lang="en-US" sz="2800" dirty="0"/>
              <a:t>Questions that deal with ego’s relationship with [or perception of] each alter</a:t>
            </a:r>
          </a:p>
          <a:p>
            <a:pPr lvl="1"/>
            <a:r>
              <a:rPr lang="en-US" sz="2400" i="1" dirty="0"/>
              <a:t>How close are you with &lt;alter&gt;?</a:t>
            </a:r>
          </a:p>
          <a:p>
            <a:pPr lvl="1"/>
            <a:r>
              <a:rPr lang="en-US" sz="2400" i="1" dirty="0"/>
              <a:t>How frequently do you interact with &lt;alter&gt;?</a:t>
            </a:r>
          </a:p>
          <a:p>
            <a:pPr lvl="1"/>
            <a:r>
              <a:rPr lang="en-US" sz="2400" i="1" dirty="0"/>
              <a:t>How long have you known &lt;alter&gt;?</a:t>
            </a:r>
          </a:p>
          <a:p>
            <a:pPr lvl="1"/>
            <a:endParaRPr lang="en-US" sz="2400" dirty="0"/>
          </a:p>
          <a:p>
            <a:r>
              <a:rPr lang="en-US" sz="2800" dirty="0"/>
              <a:t>All of these questions will be asked for each individual/unit of interest </a:t>
            </a:r>
            <a:endParaRPr lang="en-US" sz="2800" dirty="0"/>
          </a:p>
        </p:txBody>
      </p:sp>
    </p:spTree>
    <p:extLst>
      <p:ext uri="{BB962C8B-B14F-4D97-AF65-F5344CB8AC3E}">
        <p14:creationId xmlns:p14="http://schemas.microsoft.com/office/powerpoint/2010/main" val="308883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Sample CSS</a:t>
            </a:r>
            <a:endParaRPr lang="en-US" sz="4000" dirty="0"/>
          </a:p>
        </p:txBody>
      </p:sp>
      <p:sp>
        <p:nvSpPr>
          <p:cNvPr id="3" name="Content Placeholder 2"/>
          <p:cNvSpPr>
            <a:spLocks noGrp="1"/>
          </p:cNvSpPr>
          <p:nvPr>
            <p:ph idx="1"/>
          </p:nvPr>
        </p:nvSpPr>
        <p:spPr>
          <a:xfrm>
            <a:off x="677334" y="1748465"/>
            <a:ext cx="8596668" cy="3880773"/>
          </a:xfrm>
        </p:spPr>
        <p:txBody>
          <a:bodyPr>
            <a:normAutofit lnSpcReduction="10000"/>
          </a:bodyPr>
          <a:lstStyle/>
          <a:p>
            <a:r>
              <a:rPr lang="en-US" sz="2800" i="1" dirty="0"/>
              <a:t>Think about the relationship between &lt;alter1&gt; and &lt;alter2&gt;. Would you say that they are strangers, just friends, or especially close? </a:t>
            </a:r>
          </a:p>
          <a:p>
            <a:pPr lvl="8">
              <a:buNone/>
            </a:pPr>
            <a:r>
              <a:rPr lang="en-US" sz="1800" dirty="0"/>
              <a:t>		</a:t>
            </a:r>
          </a:p>
          <a:p>
            <a:r>
              <a:rPr lang="en-US" sz="2800" dirty="0"/>
              <a:t>Note this question is asked for each unique alter. For example, if there are 20 alters, there are 190 alter‐alter relationship questions!</a:t>
            </a:r>
          </a:p>
          <a:p>
            <a:pPr lvl="1"/>
            <a:r>
              <a:rPr lang="en-US" sz="2400" dirty="0"/>
              <a:t>Typically, we only ask one alter‐alter relationship question</a:t>
            </a:r>
            <a:endParaRPr lang="en-US" sz="2400" dirty="0"/>
          </a:p>
        </p:txBody>
      </p:sp>
    </p:spTree>
    <p:extLst>
      <p:ext uri="{BB962C8B-B14F-4D97-AF65-F5344CB8AC3E}">
        <p14:creationId xmlns:p14="http://schemas.microsoft.com/office/powerpoint/2010/main" val="186094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0773" name="Object 5"/>
          <p:cNvGraphicFramePr>
            <a:graphicFrameLocks noChangeAspect="1"/>
          </p:cNvGraphicFramePr>
          <p:nvPr>
            <p:extLst>
              <p:ext uri="{D42A27DB-BD31-4B8C-83A1-F6EECF244321}">
                <p14:modId xmlns:p14="http://schemas.microsoft.com/office/powerpoint/2010/main" val="1921295921"/>
              </p:ext>
            </p:extLst>
          </p:nvPr>
        </p:nvGraphicFramePr>
        <p:xfrm>
          <a:off x="693823" y="156412"/>
          <a:ext cx="8723218" cy="6388768"/>
        </p:xfrm>
        <a:graphic>
          <a:graphicData uri="http://schemas.openxmlformats.org/presentationml/2006/ole">
            <mc:AlternateContent xmlns:mc="http://schemas.openxmlformats.org/markup-compatibility/2006">
              <mc:Choice xmlns:v="urn:schemas-microsoft-com:vml" Requires="v">
                <p:oleObj spid="_x0000_s6275" name="Bitmap Image" r:id="rId3" imgW="6447619" imgH="4153480" progId="PBrush">
                  <p:embed/>
                </p:oleObj>
              </mc:Choice>
              <mc:Fallback>
                <p:oleObj name="Bitmap Image" r:id="rId3" imgW="6447619" imgH="4153480"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823" y="156412"/>
                        <a:ext cx="8723218" cy="638876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4357086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p:txBody>
          <a:bodyPr>
            <a:normAutofit/>
          </a:bodyPr>
          <a:lstStyle/>
          <a:p>
            <a:pPr algn="ctr"/>
            <a:r>
              <a:rPr lang="en-US" sz="4000" dirty="0" smtClean="0"/>
              <a:t>Issues with </a:t>
            </a:r>
            <a:r>
              <a:rPr lang="en-US" sz="4000" dirty="0" smtClean="0"/>
              <a:t>Network Data</a:t>
            </a:r>
            <a:endParaRPr lang="en-US" sz="4000" dirty="0"/>
          </a:p>
        </p:txBody>
      </p:sp>
      <p:sp>
        <p:nvSpPr>
          <p:cNvPr id="51205" name="Rectangle 5"/>
          <p:cNvSpPr>
            <a:spLocks noGrp="1" noChangeArrowheads="1"/>
          </p:cNvSpPr>
          <p:nvPr>
            <p:ph type="body" idx="1"/>
          </p:nvPr>
        </p:nvSpPr>
        <p:spPr>
          <a:xfrm>
            <a:off x="677334" y="1828800"/>
            <a:ext cx="8229600" cy="4340180"/>
          </a:xfrm>
        </p:spPr>
        <p:txBody>
          <a:bodyPr>
            <a:normAutofit lnSpcReduction="10000"/>
          </a:bodyPr>
          <a:lstStyle/>
          <a:p>
            <a:r>
              <a:rPr lang="en-US" sz="2400" dirty="0"/>
              <a:t>Fatigue </a:t>
            </a:r>
          </a:p>
          <a:p>
            <a:r>
              <a:rPr lang="en-US" sz="2400" dirty="0"/>
              <a:t>Unexpected </a:t>
            </a:r>
            <a:r>
              <a:rPr lang="en-US" sz="2400" dirty="0"/>
              <a:t>asymmetry</a:t>
            </a:r>
          </a:p>
          <a:p>
            <a:r>
              <a:rPr lang="en-US" sz="2400" dirty="0"/>
              <a:t>Recall </a:t>
            </a:r>
            <a:r>
              <a:rPr lang="en-US" sz="2400" dirty="0"/>
              <a:t>biases</a:t>
            </a:r>
          </a:p>
          <a:p>
            <a:pPr lvl="1"/>
            <a:r>
              <a:rPr lang="en-US" sz="2000" dirty="0"/>
              <a:t>People are not good at understanding their networks</a:t>
            </a:r>
          </a:p>
          <a:p>
            <a:pPr lvl="2"/>
            <a:r>
              <a:rPr lang="en-US" sz="1600" dirty="0"/>
              <a:t>Bias toward closure &amp; regularly occurring events</a:t>
            </a:r>
          </a:p>
          <a:p>
            <a:pPr lvl="1"/>
            <a:r>
              <a:rPr lang="en-US" sz="2000" dirty="0"/>
              <a:t>Social </a:t>
            </a:r>
            <a:r>
              <a:rPr lang="en-US" sz="2000" dirty="0" smtClean="0"/>
              <a:t>desirability, </a:t>
            </a:r>
            <a:r>
              <a:rPr lang="en-US" sz="2000" dirty="0"/>
              <a:t>if self-report</a:t>
            </a:r>
          </a:p>
          <a:p>
            <a:r>
              <a:rPr lang="en-US" sz="2400" dirty="0"/>
              <a:t>Response rates</a:t>
            </a:r>
          </a:p>
          <a:p>
            <a:pPr lvl="1"/>
            <a:r>
              <a:rPr lang="en-US" sz="2000" dirty="0"/>
              <a:t>Missing data</a:t>
            </a:r>
          </a:p>
          <a:p>
            <a:r>
              <a:rPr lang="en-US" sz="2400" dirty="0"/>
              <a:t>One-item variables (problem of validity)</a:t>
            </a:r>
          </a:p>
          <a:p>
            <a:pPr lvl="1"/>
            <a:r>
              <a:rPr lang="en-US" sz="2000" dirty="0"/>
              <a:t>Need very well defined questions</a:t>
            </a:r>
          </a:p>
          <a:p>
            <a:pPr lvl="1"/>
            <a:endParaRPr lang="en-US" sz="2000" dirty="0"/>
          </a:p>
          <a:p>
            <a:endParaRPr lang="en-US" sz="2000" dirty="0"/>
          </a:p>
          <a:p>
            <a:endParaRPr lang="en-US" sz="2400" dirty="0"/>
          </a:p>
        </p:txBody>
      </p:sp>
      <p:pic>
        <p:nvPicPr>
          <p:cNvPr id="2" name="Picture 1"/>
          <p:cNvPicPr>
            <a:picLocks noChangeAspect="1"/>
          </p:cNvPicPr>
          <p:nvPr/>
        </p:nvPicPr>
        <p:blipFill>
          <a:blip r:embed="rId2"/>
          <a:stretch>
            <a:fillRect/>
          </a:stretch>
        </p:blipFill>
        <p:spPr>
          <a:xfrm>
            <a:off x="7518833" y="2240923"/>
            <a:ext cx="2088806" cy="2875969"/>
          </a:xfrm>
          <a:prstGeom prst="rect">
            <a:avLst/>
          </a:prstGeom>
        </p:spPr>
      </p:pic>
    </p:spTree>
    <p:extLst>
      <p:ext uri="{BB962C8B-B14F-4D97-AF65-F5344CB8AC3E}">
        <p14:creationId xmlns:p14="http://schemas.microsoft.com/office/powerpoint/2010/main" val="3513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0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0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0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120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20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05">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20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p:txBody>
          <a:bodyPr>
            <a:normAutofit/>
          </a:bodyPr>
          <a:lstStyle/>
          <a:p>
            <a:pPr algn="ctr"/>
            <a:r>
              <a:rPr lang="en-US" sz="4000" dirty="0" smtClean="0"/>
              <a:t>Issues with </a:t>
            </a:r>
            <a:r>
              <a:rPr lang="en-US" sz="4000" dirty="0" smtClean="0"/>
              <a:t>Network Studies</a:t>
            </a:r>
            <a:endParaRPr lang="en-US" sz="4000" dirty="0"/>
          </a:p>
        </p:txBody>
      </p:sp>
      <p:sp>
        <p:nvSpPr>
          <p:cNvPr id="51205" name="Rectangle 5"/>
          <p:cNvSpPr>
            <a:spLocks noGrp="1" noChangeArrowheads="1"/>
          </p:cNvSpPr>
          <p:nvPr>
            <p:ph type="body" idx="1"/>
          </p:nvPr>
        </p:nvSpPr>
        <p:spPr>
          <a:xfrm>
            <a:off x="677334" y="1930400"/>
            <a:ext cx="8229600" cy="4038600"/>
          </a:xfrm>
        </p:spPr>
        <p:txBody>
          <a:bodyPr/>
          <a:lstStyle/>
          <a:p>
            <a:r>
              <a:rPr lang="en-US" sz="2800" dirty="0"/>
              <a:t>Statistical tests</a:t>
            </a:r>
          </a:p>
          <a:p>
            <a:pPr lvl="1"/>
            <a:r>
              <a:rPr lang="en-US" sz="2000" dirty="0"/>
              <a:t>Assumption of </a:t>
            </a:r>
            <a:r>
              <a:rPr lang="en-US" sz="2000" i="1" dirty="0"/>
              <a:t>inter</a:t>
            </a:r>
            <a:r>
              <a:rPr lang="en-US" sz="2000" dirty="0"/>
              <a:t>dependence</a:t>
            </a:r>
          </a:p>
          <a:p>
            <a:r>
              <a:rPr lang="en-US" sz="2800" dirty="0"/>
              <a:t>Developing trust</a:t>
            </a:r>
          </a:p>
          <a:p>
            <a:r>
              <a:rPr lang="en-US" sz="2800" dirty="0"/>
              <a:t>Lack of anonymity</a:t>
            </a:r>
          </a:p>
          <a:p>
            <a:pPr lvl="1"/>
            <a:r>
              <a:rPr lang="en-US" sz="2400" dirty="0"/>
              <a:t>IRB and </a:t>
            </a:r>
            <a:r>
              <a:rPr lang="en-US" sz="2400" dirty="0" smtClean="0"/>
              <a:t>ethics</a:t>
            </a:r>
          </a:p>
          <a:p>
            <a:pPr lvl="1"/>
            <a:r>
              <a:rPr lang="en-US" sz="2400" dirty="0" smtClean="0"/>
              <a:t>Data storage</a:t>
            </a:r>
            <a:endParaRPr lang="en-US" sz="2400" dirty="0"/>
          </a:p>
          <a:p>
            <a:endParaRPr lang="en-US" sz="2800" dirty="0"/>
          </a:p>
        </p:txBody>
      </p:sp>
      <p:pic>
        <p:nvPicPr>
          <p:cNvPr id="3" name="Picture 2"/>
          <p:cNvPicPr>
            <a:picLocks noChangeAspect="1"/>
          </p:cNvPicPr>
          <p:nvPr/>
        </p:nvPicPr>
        <p:blipFill>
          <a:blip r:embed="rId2"/>
          <a:stretch>
            <a:fillRect/>
          </a:stretch>
        </p:blipFill>
        <p:spPr>
          <a:xfrm>
            <a:off x="5885507" y="2825346"/>
            <a:ext cx="2740923" cy="2545143"/>
          </a:xfrm>
          <a:prstGeom prst="rect">
            <a:avLst/>
          </a:prstGeom>
        </p:spPr>
      </p:pic>
    </p:spTree>
    <p:extLst>
      <p:ext uri="{BB962C8B-B14F-4D97-AF65-F5344CB8AC3E}">
        <p14:creationId xmlns:p14="http://schemas.microsoft.com/office/powerpoint/2010/main" val="75988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0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0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0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0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0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Some </a:t>
            </a:r>
            <a:r>
              <a:rPr lang="en-US" dirty="0" smtClean="0"/>
              <a:t>Additional Resources</a:t>
            </a:r>
            <a:endParaRPr lang="en-US" dirty="0"/>
          </a:p>
        </p:txBody>
      </p:sp>
      <p:sp>
        <p:nvSpPr>
          <p:cNvPr id="3" name="Content Placeholder 2"/>
          <p:cNvSpPr>
            <a:spLocks noGrp="1"/>
          </p:cNvSpPr>
          <p:nvPr>
            <p:ph idx="1"/>
          </p:nvPr>
        </p:nvSpPr>
        <p:spPr>
          <a:xfrm>
            <a:off x="141668" y="1600199"/>
            <a:ext cx="9298546" cy="4852115"/>
          </a:xfrm>
        </p:spPr>
        <p:txBody>
          <a:bodyPr>
            <a:noAutofit/>
          </a:bodyPr>
          <a:lstStyle/>
          <a:p>
            <a:r>
              <a:rPr lang="en-US" sz="1400" dirty="0"/>
              <a:t>Introductory text:  Scott, J. </a:t>
            </a:r>
            <a:r>
              <a:rPr lang="en-US" sz="1400" dirty="0" smtClean="0"/>
              <a:t>(2013). </a:t>
            </a:r>
            <a:r>
              <a:rPr lang="en-US" sz="1400" i="1" dirty="0" smtClean="0"/>
              <a:t>Social </a:t>
            </a:r>
            <a:r>
              <a:rPr lang="en-US" sz="1400" i="1" dirty="0"/>
              <a:t>Network Analysis, A </a:t>
            </a:r>
            <a:r>
              <a:rPr lang="en-US" sz="1400" i="1" dirty="0" smtClean="0"/>
              <a:t>Handbook (3</a:t>
            </a:r>
            <a:r>
              <a:rPr lang="en-US" sz="1400" i="1" baseline="30000" dirty="0" smtClean="0"/>
              <a:t>rd</a:t>
            </a:r>
            <a:r>
              <a:rPr lang="en-US" sz="1400" i="1" dirty="0" smtClean="0"/>
              <a:t> edition)</a:t>
            </a:r>
            <a:r>
              <a:rPr lang="en-US" sz="1400" dirty="0" smtClean="0"/>
              <a:t>. London</a:t>
            </a:r>
            <a:r>
              <a:rPr lang="en-US" sz="1400" dirty="0"/>
              <a:t>: Sage.</a:t>
            </a:r>
          </a:p>
          <a:p>
            <a:r>
              <a:rPr lang="en-US" sz="1400" dirty="0"/>
              <a:t>Advanced text:  </a:t>
            </a:r>
            <a:r>
              <a:rPr lang="en-US" sz="1400" dirty="0" err="1" smtClean="0"/>
              <a:t>Borgatti</a:t>
            </a:r>
            <a:r>
              <a:rPr lang="en-US" sz="1400" dirty="0" smtClean="0"/>
              <a:t>, S, Everett, M. &amp; Johnson, J. (2013). </a:t>
            </a:r>
            <a:r>
              <a:rPr lang="en-US" sz="1400" i="1" dirty="0" smtClean="0"/>
              <a:t>Analyzing Social Networks. </a:t>
            </a:r>
            <a:r>
              <a:rPr lang="en-US" sz="1400" dirty="0" smtClean="0"/>
              <a:t>London</a:t>
            </a:r>
            <a:r>
              <a:rPr lang="en-US" sz="1400" dirty="0"/>
              <a:t>: </a:t>
            </a:r>
            <a:r>
              <a:rPr lang="en-US" sz="1400" dirty="0" smtClean="0"/>
              <a:t>Sage. </a:t>
            </a:r>
            <a:endParaRPr lang="en-US" sz="1400" dirty="0"/>
          </a:p>
          <a:p>
            <a:r>
              <a:rPr lang="en-US" sz="1400" dirty="0"/>
              <a:t>Software: </a:t>
            </a:r>
            <a:r>
              <a:rPr lang="en-US" sz="1400" dirty="0" err="1"/>
              <a:t>Huisman</a:t>
            </a:r>
            <a:r>
              <a:rPr lang="en-US" sz="1400" dirty="0"/>
              <a:t>, Mark and van </a:t>
            </a:r>
            <a:r>
              <a:rPr lang="en-US" sz="1400" dirty="0" err="1"/>
              <a:t>Duijn</a:t>
            </a:r>
            <a:r>
              <a:rPr lang="en-US" sz="1400" dirty="0"/>
              <a:t>, </a:t>
            </a:r>
            <a:r>
              <a:rPr lang="en-US" sz="1400" dirty="0" err="1"/>
              <a:t>Marijtje</a:t>
            </a:r>
            <a:r>
              <a:rPr lang="en-US" sz="1400" dirty="0"/>
              <a:t> A.J. (2011). A reader's guide to SNA software. In J. Scott and P.J. Carrington (Eds.) </a:t>
            </a:r>
            <a:r>
              <a:rPr lang="en-US" sz="1400" i="1" dirty="0"/>
              <a:t>The SAGE Handbook of Social Network Analysis</a:t>
            </a:r>
            <a:r>
              <a:rPr lang="en-US" sz="1400" dirty="0"/>
              <a:t> (pp. 578-600). London: SAGE</a:t>
            </a:r>
            <a:r>
              <a:rPr lang="en-US" sz="1400" dirty="0" smtClean="0"/>
              <a:t>. (</a:t>
            </a:r>
            <a:r>
              <a:rPr lang="en-US" sz="1400" dirty="0">
                <a:hlinkClick r:id="rId2"/>
              </a:rPr>
              <a:t>http://www.gmw.rug.nl/~huisman/sna/software.html</a:t>
            </a:r>
            <a:r>
              <a:rPr lang="en-US" sz="1400" dirty="0"/>
              <a:t>)</a:t>
            </a:r>
          </a:p>
          <a:p>
            <a:r>
              <a:rPr lang="en-US" sz="1400" dirty="0"/>
              <a:t>UCInet can be downloaded free for one month at </a:t>
            </a:r>
            <a:r>
              <a:rPr lang="en-US" sz="1400" dirty="0">
                <a:hlinkClick r:id="rId3"/>
              </a:rPr>
              <a:t>www.analytictech.com</a:t>
            </a:r>
            <a:endParaRPr lang="en-US" sz="1400" dirty="0"/>
          </a:p>
          <a:p>
            <a:r>
              <a:rPr lang="en-US" sz="1400" dirty="0"/>
              <a:t>More network-related links:</a:t>
            </a:r>
            <a:endParaRPr lang="en-US" sz="1400" dirty="0">
              <a:solidFill>
                <a:schemeClr val="tx1"/>
              </a:solidFill>
            </a:endParaRPr>
          </a:p>
          <a:p>
            <a:pPr lvl="1"/>
            <a:r>
              <a:rPr lang="en-US" sz="1200" dirty="0">
                <a:hlinkClick r:id="rId4"/>
              </a:rPr>
              <a:t>CASOS</a:t>
            </a:r>
            <a:r>
              <a:rPr lang="en-US" sz="1200" dirty="0"/>
              <a:t>: Center for Computational Analysis of Social and Organizational Systems </a:t>
            </a:r>
          </a:p>
          <a:p>
            <a:pPr lvl="1"/>
            <a:r>
              <a:rPr lang="en-US" sz="1200" dirty="0">
                <a:hlinkClick r:id="rId5"/>
              </a:rPr>
              <a:t>INSNA</a:t>
            </a:r>
            <a:r>
              <a:rPr lang="en-US" sz="1200" dirty="0"/>
              <a:t>: International Network for Social Network Analysis </a:t>
            </a:r>
          </a:p>
          <a:p>
            <a:pPr lvl="1"/>
            <a:r>
              <a:rPr lang="en-US" sz="1200" dirty="0">
                <a:solidFill>
                  <a:schemeClr val="accent6">
                    <a:lumMod val="50000"/>
                  </a:schemeClr>
                </a:solidFill>
                <a:hlinkClick r:id="rId6"/>
              </a:rPr>
              <a:t>LINKS</a:t>
            </a:r>
            <a:r>
              <a:rPr lang="en-US" sz="1200" dirty="0">
                <a:solidFill>
                  <a:schemeClr val="bg2">
                    <a:lumMod val="25000"/>
                  </a:schemeClr>
                </a:solidFill>
              </a:rPr>
              <a:t>: University of Kentucky, LINKS center</a:t>
            </a:r>
          </a:p>
          <a:p>
            <a:pPr lvl="1"/>
            <a:r>
              <a:rPr lang="en-US" sz="1200" dirty="0" err="1" smtClean="0">
                <a:hlinkClick r:id="rId7"/>
              </a:rPr>
              <a:t>NetWiki</a:t>
            </a:r>
            <a:r>
              <a:rPr lang="en-US" sz="1200" dirty="0"/>
              <a:t>: </a:t>
            </a:r>
            <a:r>
              <a:rPr lang="en-US" sz="1200" dirty="0" smtClean="0"/>
              <a:t>Collecting </a:t>
            </a:r>
            <a:r>
              <a:rPr lang="en-US" sz="1200" dirty="0"/>
              <a:t>data and collaborating on research about complex networks and applications of network science. </a:t>
            </a:r>
          </a:p>
          <a:p>
            <a:pPr lvl="1"/>
            <a:r>
              <a:rPr lang="en-US" sz="1200" dirty="0">
                <a:hlinkClick r:id="rId8"/>
              </a:rPr>
              <a:t>SNA Tools and formats diagram</a:t>
            </a:r>
            <a:r>
              <a:rPr lang="en-US" sz="1200" dirty="0"/>
              <a:t> (Mark Round) </a:t>
            </a:r>
          </a:p>
          <a:p>
            <a:pPr lvl="1"/>
            <a:r>
              <a:rPr lang="en-US" sz="1200" dirty="0">
                <a:hlinkClick r:id="rId9"/>
              </a:rPr>
              <a:t>SIENA homepage</a:t>
            </a:r>
            <a:r>
              <a:rPr lang="en-US" sz="1200" dirty="0"/>
              <a:t>: Statistical analysis of network data </a:t>
            </a:r>
          </a:p>
          <a:p>
            <a:pPr lvl="1"/>
            <a:r>
              <a:rPr lang="en-US" sz="1200" dirty="0">
                <a:hlinkClick r:id="rId10"/>
              </a:rPr>
              <a:t>Wikipedia</a:t>
            </a:r>
            <a:r>
              <a:rPr lang="en-US" sz="1200" dirty="0"/>
              <a:t>: Social network analysis software </a:t>
            </a:r>
          </a:p>
          <a:p>
            <a:endParaRPr lang="en-US" sz="1400" dirty="0">
              <a:solidFill>
                <a:schemeClr val="tx1"/>
              </a:solidFill>
            </a:endParaRPr>
          </a:p>
          <a:p>
            <a:endParaRPr lang="en-US" sz="1400" dirty="0">
              <a:solidFill>
                <a:schemeClr val="tx1"/>
              </a:solidFill>
            </a:endParaRPr>
          </a:p>
          <a:p>
            <a:endParaRPr lang="en-US" sz="1400" dirty="0"/>
          </a:p>
        </p:txBody>
      </p:sp>
    </p:spTree>
    <p:extLst>
      <p:ext uri="{BB962C8B-B14F-4D97-AF65-F5344CB8AC3E}">
        <p14:creationId xmlns:p14="http://schemas.microsoft.com/office/powerpoint/2010/main" val="3773196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43" name="Picture 3"/>
          <p:cNvPicPr>
            <a:picLocks noChangeAspect="1" noChangeArrowheads="1"/>
          </p:cNvPicPr>
          <p:nvPr/>
        </p:nvPicPr>
        <p:blipFill>
          <a:blip r:embed="rId3" cstate="print"/>
          <a:srcRect/>
          <a:stretch>
            <a:fillRect/>
          </a:stretch>
        </p:blipFill>
        <p:spPr bwMode="auto">
          <a:xfrm>
            <a:off x="450761" y="347990"/>
            <a:ext cx="8710298" cy="6230251"/>
          </a:xfrm>
          <a:prstGeom prst="rect">
            <a:avLst/>
          </a:prstGeom>
          <a:noFill/>
          <a:ln w="9525">
            <a:noFill/>
            <a:miter lim="800000"/>
            <a:headEnd/>
            <a:tailEnd/>
          </a:ln>
        </p:spPr>
      </p:pic>
      <p:sp>
        <p:nvSpPr>
          <p:cNvPr id="6" name="TextBox 5"/>
          <p:cNvSpPr txBox="1"/>
          <p:nvPr/>
        </p:nvSpPr>
        <p:spPr>
          <a:xfrm>
            <a:off x="2895600" y="86380"/>
            <a:ext cx="3615092" cy="523220"/>
          </a:xfrm>
          <a:prstGeom prst="rect">
            <a:avLst/>
          </a:prstGeom>
          <a:noFill/>
        </p:spPr>
        <p:txBody>
          <a:bodyPr wrap="none" rtlCol="0">
            <a:spAutoFit/>
          </a:bodyPr>
          <a:lstStyle/>
          <a:p>
            <a:r>
              <a:rPr lang="en-US" sz="2800" b="1" dirty="0">
                <a:solidFill>
                  <a:schemeClr val="bg1"/>
                </a:solidFill>
              </a:rPr>
              <a:t>Obesity and Friendship</a:t>
            </a:r>
            <a:endParaRPr lang="en-US" sz="2800" b="1" dirty="0">
              <a:solidFill>
                <a:schemeClr val="bg1"/>
              </a:solidFill>
            </a:endParaRPr>
          </a:p>
        </p:txBody>
      </p:sp>
    </p:spTree>
    <p:extLst>
      <p:ext uri="{BB962C8B-B14F-4D97-AF65-F5344CB8AC3E}">
        <p14:creationId xmlns:p14="http://schemas.microsoft.com/office/powerpoint/2010/main" val="1565713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0762" y="502276"/>
            <a:ext cx="8612564" cy="5306096"/>
          </a:xfrm>
          <a:prstGeom prst="rect">
            <a:avLst/>
          </a:prstGeom>
        </p:spPr>
      </p:pic>
    </p:spTree>
    <p:extLst>
      <p:ext uri="{BB962C8B-B14F-4D97-AF65-F5344CB8AC3E}">
        <p14:creationId xmlns:p14="http://schemas.microsoft.com/office/powerpoint/2010/main" val="1138730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2125" y="128789"/>
            <a:ext cx="8186257" cy="5932898"/>
          </a:xfrm>
          <a:prstGeom prst="rect">
            <a:avLst/>
          </a:prstGeom>
        </p:spPr>
      </p:pic>
    </p:spTree>
    <p:extLst>
      <p:ext uri="{BB962C8B-B14F-4D97-AF65-F5344CB8AC3E}">
        <p14:creationId xmlns:p14="http://schemas.microsoft.com/office/powerpoint/2010/main" val="1659884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24248"/>
            <a:ext cx="5802318" cy="5530637"/>
          </a:xfrm>
          <a:prstGeom prst="rect">
            <a:avLst/>
          </a:prstGeom>
        </p:spPr>
      </p:pic>
      <p:sp>
        <p:nvSpPr>
          <p:cNvPr id="3" name="Rectangle 2"/>
          <p:cNvSpPr/>
          <p:nvPr/>
        </p:nvSpPr>
        <p:spPr>
          <a:xfrm>
            <a:off x="2449970" y="5922604"/>
            <a:ext cx="1207630" cy="194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5566928" y="1210616"/>
            <a:ext cx="4108339" cy="4332902"/>
          </a:xfrm>
          <a:prstGeom prst="rect">
            <a:avLst/>
          </a:prstGeom>
        </p:spPr>
      </p:pic>
      <p:sp>
        <p:nvSpPr>
          <p:cNvPr id="5" name="Rectangle 4"/>
          <p:cNvSpPr/>
          <p:nvPr/>
        </p:nvSpPr>
        <p:spPr>
          <a:xfrm>
            <a:off x="0" y="5685183"/>
            <a:ext cx="5022760" cy="669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466289" y="5465135"/>
            <a:ext cx="202483" cy="297712"/>
          </a:xfrm>
          <a:custGeom>
            <a:avLst/>
            <a:gdLst>
              <a:gd name="connsiteX0" fmla="*/ 21730 w 202483"/>
              <a:gd name="connsiteY0" fmla="*/ 0 h 297712"/>
              <a:gd name="connsiteX1" fmla="*/ 128055 w 202483"/>
              <a:gd name="connsiteY1" fmla="*/ 21265 h 297712"/>
              <a:gd name="connsiteX2" fmla="*/ 159953 w 202483"/>
              <a:gd name="connsiteY2" fmla="*/ 85060 h 297712"/>
              <a:gd name="connsiteX3" fmla="*/ 181218 w 202483"/>
              <a:gd name="connsiteY3" fmla="*/ 159488 h 297712"/>
              <a:gd name="connsiteX4" fmla="*/ 191851 w 202483"/>
              <a:gd name="connsiteY4" fmla="*/ 202018 h 297712"/>
              <a:gd name="connsiteX5" fmla="*/ 202483 w 202483"/>
              <a:gd name="connsiteY5" fmla="*/ 233916 h 297712"/>
              <a:gd name="connsiteX6" fmla="*/ 159953 w 202483"/>
              <a:gd name="connsiteY6" fmla="*/ 297712 h 297712"/>
              <a:gd name="connsiteX7" fmla="*/ 96158 w 202483"/>
              <a:gd name="connsiteY7" fmla="*/ 265814 h 297712"/>
              <a:gd name="connsiteX8" fmla="*/ 74892 w 202483"/>
              <a:gd name="connsiteY8" fmla="*/ 244549 h 297712"/>
              <a:gd name="connsiteX9" fmla="*/ 11097 w 202483"/>
              <a:gd name="connsiteY9" fmla="*/ 223284 h 297712"/>
              <a:gd name="connsiteX10" fmla="*/ 21730 w 202483"/>
              <a:gd name="connsiteY10" fmla="*/ 127591 h 297712"/>
              <a:gd name="connsiteX11" fmla="*/ 21730 w 202483"/>
              <a:gd name="connsiteY11" fmla="*/ 0 h 29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483" h="297712">
                <a:moveTo>
                  <a:pt x="21730" y="0"/>
                </a:moveTo>
                <a:cubicBezTo>
                  <a:pt x="57172" y="7088"/>
                  <a:pt x="94692" y="7364"/>
                  <a:pt x="128055" y="21265"/>
                </a:cubicBezTo>
                <a:cubicBezTo>
                  <a:pt x="143416" y="27665"/>
                  <a:pt x="155909" y="71581"/>
                  <a:pt x="159953" y="85060"/>
                </a:cubicBezTo>
                <a:cubicBezTo>
                  <a:pt x="167367" y="109774"/>
                  <a:pt x="174429" y="134595"/>
                  <a:pt x="181218" y="159488"/>
                </a:cubicBezTo>
                <a:cubicBezTo>
                  <a:pt x="185063" y="173586"/>
                  <a:pt x="187837" y="187967"/>
                  <a:pt x="191851" y="202018"/>
                </a:cubicBezTo>
                <a:cubicBezTo>
                  <a:pt x="194930" y="212795"/>
                  <a:pt x="198939" y="223283"/>
                  <a:pt x="202483" y="233916"/>
                </a:cubicBezTo>
                <a:cubicBezTo>
                  <a:pt x="194925" y="271709"/>
                  <a:pt x="205726" y="297712"/>
                  <a:pt x="159953" y="297712"/>
                </a:cubicBezTo>
                <a:cubicBezTo>
                  <a:pt x="140300" y="297712"/>
                  <a:pt x="109598" y="276566"/>
                  <a:pt x="96158" y="265814"/>
                </a:cubicBezTo>
                <a:cubicBezTo>
                  <a:pt x="88330" y="259552"/>
                  <a:pt x="83858" y="249032"/>
                  <a:pt x="74892" y="244549"/>
                </a:cubicBezTo>
                <a:cubicBezTo>
                  <a:pt x="54843" y="234525"/>
                  <a:pt x="11097" y="223284"/>
                  <a:pt x="11097" y="223284"/>
                </a:cubicBezTo>
                <a:cubicBezTo>
                  <a:pt x="-19030" y="132906"/>
                  <a:pt x="21730" y="276447"/>
                  <a:pt x="21730" y="127591"/>
                </a:cubicBezTo>
                <a:lnTo>
                  <a:pt x="2173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900149" y="3241343"/>
            <a:ext cx="416257" cy="2320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007522" y="1210616"/>
            <a:ext cx="614150" cy="5090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92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751174"/>
            <a:ext cx="5849309" cy="5559474"/>
          </a:xfrm>
          <a:prstGeom prst="rect">
            <a:avLst/>
          </a:prstGeom>
        </p:spPr>
      </p:pic>
      <p:pic>
        <p:nvPicPr>
          <p:cNvPr id="4" name="Picture 3"/>
          <p:cNvPicPr>
            <a:picLocks noChangeAspect="1"/>
          </p:cNvPicPr>
          <p:nvPr/>
        </p:nvPicPr>
        <p:blipFill>
          <a:blip r:embed="rId3"/>
          <a:stretch>
            <a:fillRect/>
          </a:stretch>
        </p:blipFill>
        <p:spPr>
          <a:xfrm>
            <a:off x="5694764" y="1159097"/>
            <a:ext cx="3993928" cy="3824489"/>
          </a:xfrm>
          <a:prstGeom prst="rect">
            <a:avLst/>
          </a:prstGeom>
        </p:spPr>
      </p:pic>
      <p:sp>
        <p:nvSpPr>
          <p:cNvPr id="6" name="Oval 5"/>
          <p:cNvSpPr/>
          <p:nvPr/>
        </p:nvSpPr>
        <p:spPr>
          <a:xfrm>
            <a:off x="3477126" y="3236494"/>
            <a:ext cx="481263" cy="3489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801181" y="1475871"/>
            <a:ext cx="575554" cy="4612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921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a:bodyPr>
          <a:lstStyle/>
          <a:p>
            <a:pPr algn="ctr"/>
            <a:r>
              <a:rPr lang="en-US" dirty="0"/>
              <a:t>What </a:t>
            </a:r>
            <a:r>
              <a:rPr lang="en-US" dirty="0" smtClean="0"/>
              <a:t>Defines Social Network Analysis?</a:t>
            </a:r>
            <a:endParaRPr lang="en-US" dirty="0"/>
          </a:p>
        </p:txBody>
      </p:sp>
      <p:sp>
        <p:nvSpPr>
          <p:cNvPr id="56323" name="Rectangle 3"/>
          <p:cNvSpPr>
            <a:spLocks noGrp="1" noChangeArrowheads="1"/>
          </p:cNvSpPr>
          <p:nvPr>
            <p:ph idx="1"/>
          </p:nvPr>
        </p:nvSpPr>
        <p:spPr>
          <a:xfrm>
            <a:off x="413197" y="1759086"/>
            <a:ext cx="9992932" cy="3886200"/>
          </a:xfrm>
        </p:spPr>
        <p:txBody>
          <a:bodyPr>
            <a:normAutofit/>
          </a:bodyPr>
          <a:lstStyle/>
          <a:p>
            <a:pPr>
              <a:lnSpc>
                <a:spcPct val="90000"/>
              </a:lnSpc>
              <a:buNone/>
            </a:pPr>
            <a:r>
              <a:rPr lang="en-US" sz="2400" dirty="0"/>
              <a:t>Perspective taken </a:t>
            </a:r>
            <a:endParaRPr lang="en-US" sz="2400" dirty="0"/>
          </a:p>
          <a:p>
            <a:pPr lvl="1">
              <a:lnSpc>
                <a:spcPct val="90000"/>
              </a:lnSpc>
              <a:buFont typeface="Wingdings" pitchFamily="2" charset="2"/>
              <a:buChar char="§"/>
            </a:pPr>
            <a:r>
              <a:rPr lang="en-US" sz="2000" dirty="0" smtClean="0"/>
              <a:t>Network </a:t>
            </a:r>
            <a:r>
              <a:rPr lang="en-US" sz="2000" dirty="0"/>
              <a:t>position shapes opportunities and constraints for </a:t>
            </a:r>
            <a:r>
              <a:rPr lang="en-US" sz="2000" dirty="0" smtClean="0"/>
              <a:t>actors</a:t>
            </a:r>
          </a:p>
          <a:p>
            <a:pPr lvl="2">
              <a:lnSpc>
                <a:spcPct val="90000"/>
              </a:lnSpc>
              <a:buFont typeface="Wingdings" pitchFamily="2" charset="2"/>
              <a:buChar char="§"/>
            </a:pPr>
            <a:r>
              <a:rPr lang="en-US" sz="1800" dirty="0"/>
              <a:t>Who you know influences what you think, feel, </a:t>
            </a:r>
            <a:r>
              <a:rPr lang="en-US" sz="1800" dirty="0" smtClean="0"/>
              <a:t>do</a:t>
            </a:r>
            <a:endParaRPr lang="en-US" sz="1800" dirty="0"/>
          </a:p>
          <a:p>
            <a:pPr lvl="1">
              <a:lnSpc>
                <a:spcPct val="90000"/>
              </a:lnSpc>
              <a:buFont typeface="Wingdings" pitchFamily="2" charset="2"/>
              <a:buChar char="§"/>
            </a:pPr>
            <a:r>
              <a:rPr lang="en-US" sz="2000" dirty="0"/>
              <a:t>Relations between actors have important consequences</a:t>
            </a:r>
          </a:p>
          <a:p>
            <a:pPr lvl="1">
              <a:lnSpc>
                <a:spcPct val="90000"/>
              </a:lnSpc>
              <a:buFont typeface="Wingdings" pitchFamily="2" charset="2"/>
              <a:buChar char="§"/>
            </a:pPr>
            <a:r>
              <a:rPr lang="en-US" sz="2000" dirty="0"/>
              <a:t>Networks are holistic, non-reductionist phenomena</a:t>
            </a:r>
            <a:endParaRPr lang="en-US" sz="2000" dirty="0"/>
          </a:p>
          <a:p>
            <a:pPr>
              <a:lnSpc>
                <a:spcPct val="90000"/>
              </a:lnSpc>
              <a:buNone/>
            </a:pPr>
            <a:r>
              <a:rPr lang="en-US" sz="2400" dirty="0" smtClean="0"/>
              <a:t>Data</a:t>
            </a:r>
            <a:endParaRPr lang="en-US" sz="2400" dirty="0"/>
          </a:p>
          <a:p>
            <a:pPr lvl="1">
              <a:lnSpc>
                <a:spcPct val="90000"/>
              </a:lnSpc>
              <a:buFont typeface="Wingdings" pitchFamily="2" charset="2"/>
              <a:buChar char="§"/>
            </a:pPr>
            <a:r>
              <a:rPr lang="en-US" sz="2000" dirty="0"/>
              <a:t>Relations </a:t>
            </a:r>
            <a:r>
              <a:rPr lang="en-US" sz="2000" i="1" dirty="0"/>
              <a:t>between</a:t>
            </a:r>
            <a:r>
              <a:rPr lang="en-US" sz="2000" dirty="0"/>
              <a:t> </a:t>
            </a:r>
            <a:r>
              <a:rPr lang="en-US" sz="2000" dirty="0" smtClean="0"/>
              <a:t>actors, not attributes </a:t>
            </a:r>
            <a:r>
              <a:rPr lang="en-US" sz="2000" i="1" dirty="0" smtClean="0"/>
              <a:t>of</a:t>
            </a:r>
            <a:r>
              <a:rPr lang="en-US" sz="2000" dirty="0" smtClean="0"/>
              <a:t> actors</a:t>
            </a:r>
            <a:endParaRPr lang="en-US" sz="2000" dirty="0"/>
          </a:p>
          <a:p>
            <a:pPr>
              <a:lnSpc>
                <a:spcPct val="90000"/>
              </a:lnSpc>
              <a:buNone/>
            </a:pPr>
            <a:r>
              <a:rPr lang="en-US" sz="2400" dirty="0"/>
              <a:t>Methods </a:t>
            </a:r>
            <a:endParaRPr lang="en-US" sz="2400" dirty="0"/>
          </a:p>
          <a:p>
            <a:pPr lvl="1">
              <a:lnSpc>
                <a:spcPct val="90000"/>
              </a:lnSpc>
              <a:buFont typeface="Wingdings" pitchFamily="2" charset="2"/>
              <a:buChar char="§"/>
            </a:pPr>
            <a:r>
              <a:rPr lang="en-US" sz="2000" dirty="0"/>
              <a:t>Concepts and tools that </a:t>
            </a:r>
            <a:r>
              <a:rPr lang="en-US" sz="2000" dirty="0"/>
              <a:t>capture interdependence</a:t>
            </a:r>
            <a:endParaRPr lang="en-US" sz="2000" dirty="0"/>
          </a:p>
          <a:p>
            <a:pPr lvl="1">
              <a:lnSpc>
                <a:spcPct val="90000"/>
              </a:lnSpc>
            </a:pPr>
            <a:endParaRPr lang="en-US" sz="2000" dirty="0"/>
          </a:p>
        </p:txBody>
      </p:sp>
      <p:pic>
        <p:nvPicPr>
          <p:cNvPr id="4" name="Picture 3" descr="campnet.jpg"/>
          <p:cNvPicPr>
            <a:picLocks noChangeAspect="1"/>
          </p:cNvPicPr>
          <p:nvPr/>
        </p:nvPicPr>
        <p:blipFill>
          <a:blip r:embed="rId3" cstate="print"/>
          <a:stretch>
            <a:fillRect/>
          </a:stretch>
        </p:blipFill>
        <p:spPr>
          <a:xfrm>
            <a:off x="7225050" y="3702186"/>
            <a:ext cx="2308415" cy="1742987"/>
          </a:xfrm>
          <a:prstGeom prst="rect">
            <a:avLst/>
          </a:prstGeom>
        </p:spPr>
      </p:pic>
    </p:spTree>
    <p:extLst>
      <p:ext uri="{BB962C8B-B14F-4D97-AF65-F5344CB8AC3E}">
        <p14:creationId xmlns:p14="http://schemas.microsoft.com/office/powerpoint/2010/main" val="331933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32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32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32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32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32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632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63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810</Words>
  <Application>Microsoft Office PowerPoint</Application>
  <PresentationFormat>Widescreen</PresentationFormat>
  <Paragraphs>244</Paragraphs>
  <Slides>39</Slides>
  <Notes>13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8" baseType="lpstr">
      <vt:lpstr>Arial</vt:lpstr>
      <vt:lpstr>Calibri</vt:lpstr>
      <vt:lpstr>Times New Roman</vt:lpstr>
      <vt:lpstr>Trebuchet MS</vt:lpstr>
      <vt:lpstr>Wingdings</vt:lpstr>
      <vt:lpstr>Wingdings 3</vt:lpstr>
      <vt:lpstr>Facet</vt:lpstr>
      <vt:lpstr>Microsoft ClipArt Gallery</vt:lpstr>
      <vt:lpstr>Bitmap Image</vt:lpstr>
      <vt:lpstr>It's Not What You Know,  It's Who You Know:  Analyzing relational structures to  understand and predict behavior</vt:lpstr>
      <vt:lpstr>Learning Objectives</vt:lpstr>
      <vt:lpstr>Workshop Agenda</vt:lpstr>
      <vt:lpstr>PowerPoint Presentation</vt:lpstr>
      <vt:lpstr>PowerPoint Presentation</vt:lpstr>
      <vt:lpstr>PowerPoint Presentation</vt:lpstr>
      <vt:lpstr>PowerPoint Presentation</vt:lpstr>
      <vt:lpstr>PowerPoint Presentation</vt:lpstr>
      <vt:lpstr>What Defines Social Network Analysis?</vt:lpstr>
      <vt:lpstr>The Network Perspective</vt:lpstr>
      <vt:lpstr>Data</vt:lpstr>
      <vt:lpstr>Attribute Data</vt:lpstr>
      <vt:lpstr>Network Data is Matrix Data</vt:lpstr>
      <vt:lpstr>PowerPoint Presentation</vt:lpstr>
      <vt:lpstr>Relationship Types</vt:lpstr>
      <vt:lpstr>PowerPoint Presentation</vt:lpstr>
      <vt:lpstr>Cognitive Social Structures </vt:lpstr>
      <vt:lpstr>Major network concepts and measures</vt:lpstr>
      <vt:lpstr>Centrality</vt:lpstr>
      <vt:lpstr>Brokerage and Structural Holes</vt:lpstr>
      <vt:lpstr>Structural Equivalence</vt:lpstr>
      <vt:lpstr>Density and Cohesion</vt:lpstr>
      <vt:lpstr>Key Player and Fragmentation</vt:lpstr>
      <vt:lpstr>Network Structure</vt:lpstr>
      <vt:lpstr>Group Structure</vt:lpstr>
      <vt:lpstr>Brokerage Roles</vt:lpstr>
      <vt:lpstr>Designing a Social Network Research Project</vt:lpstr>
      <vt:lpstr>Start with theory…</vt:lpstr>
      <vt:lpstr>Step One</vt:lpstr>
      <vt:lpstr>Step Two</vt:lpstr>
      <vt:lpstr>Step Three</vt:lpstr>
      <vt:lpstr>Question Wording Issues</vt:lpstr>
      <vt:lpstr>Sample Name Generators</vt:lpstr>
      <vt:lpstr>Sample Roster </vt:lpstr>
      <vt:lpstr>Sample CSS</vt:lpstr>
      <vt:lpstr>PowerPoint Presentation</vt:lpstr>
      <vt:lpstr>Issues with Network Data</vt:lpstr>
      <vt:lpstr>Issues with Network Studies</vt:lpstr>
      <vt:lpstr>Some Additional Resources</vt:lpstr>
    </vt:vector>
  </TitlesOfParts>
  <Company>IMC Fachhochschule Krems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Workshop Networks and Networking</dc:title>
  <dc:creator>Inga Carboni</dc:creator>
  <cp:lastModifiedBy>Inga Carboni</cp:lastModifiedBy>
  <cp:revision>228</cp:revision>
  <dcterms:created xsi:type="dcterms:W3CDTF">2016-03-01T12:35:44Z</dcterms:created>
  <dcterms:modified xsi:type="dcterms:W3CDTF">2016-05-20T14:04:45Z</dcterms:modified>
</cp:coreProperties>
</file>