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9" r:id="rId17"/>
    <p:sldId id="280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FF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3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525F1-4A8F-473F-B1A2-731D484473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5BA9E3-6535-4E9E-A440-6A515EE1938E}">
      <dgm:prSet phldrT="[Текст]" custT="1"/>
      <dgm:spPr>
        <a:solidFill>
          <a:schemeClr val="bg1"/>
        </a:solidFill>
        <a:ln w="63500">
          <a:solidFill>
            <a:schemeClr val="accent2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What is the concept of the crisis management and how it can be attached to tourism?</a:t>
          </a:r>
          <a:endParaRPr lang="en-GB" sz="1800" dirty="0">
            <a:solidFill>
              <a:schemeClr val="tx1"/>
            </a:solidFill>
          </a:endParaRPr>
        </a:p>
      </dgm:t>
    </dgm:pt>
    <dgm:pt modelId="{22E5CF3B-502F-4184-B76E-4C6E0364EF14}" type="parTrans" cxnId="{6CF48B8F-7A17-4212-80E6-14FE6908D723}">
      <dgm:prSet/>
      <dgm:spPr/>
      <dgm:t>
        <a:bodyPr/>
        <a:lstStyle/>
        <a:p>
          <a:endParaRPr lang="en-GB"/>
        </a:p>
      </dgm:t>
    </dgm:pt>
    <dgm:pt modelId="{8BC07698-BDFA-47B2-817B-CAE7251F70DA}" type="sibTrans" cxnId="{6CF48B8F-7A17-4212-80E6-14FE6908D723}">
      <dgm:prSet/>
      <dgm:spPr/>
      <dgm:t>
        <a:bodyPr/>
        <a:lstStyle/>
        <a:p>
          <a:endParaRPr lang="en-GB"/>
        </a:p>
      </dgm:t>
    </dgm:pt>
    <dgm:pt modelId="{0C32EF96-C44D-4ADD-A4BF-92E8A0471EAA}">
      <dgm:prSet phldrT="[Текст]" custT="1"/>
      <dgm:spPr>
        <a:solidFill>
          <a:schemeClr val="bg1"/>
        </a:solidFill>
        <a:ln w="63500">
          <a:solidFill>
            <a:schemeClr val="accent2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How do terrorism attacks influence the tourism industry of the destination?</a:t>
          </a:r>
          <a:endParaRPr lang="en-GB" sz="1800" dirty="0">
            <a:solidFill>
              <a:schemeClr val="tx1"/>
            </a:solidFill>
          </a:endParaRPr>
        </a:p>
      </dgm:t>
    </dgm:pt>
    <dgm:pt modelId="{8C397111-E3B5-4185-9ABB-E2F9E4D99507}" type="parTrans" cxnId="{E6C090A2-5ACF-4C34-9601-313BE1EECAB7}">
      <dgm:prSet/>
      <dgm:spPr/>
      <dgm:t>
        <a:bodyPr/>
        <a:lstStyle/>
        <a:p>
          <a:endParaRPr lang="en-GB"/>
        </a:p>
      </dgm:t>
    </dgm:pt>
    <dgm:pt modelId="{33DFE2CD-AF84-47EB-BA0F-D09562100ABC}" type="sibTrans" cxnId="{E6C090A2-5ACF-4C34-9601-313BE1EECAB7}">
      <dgm:prSet/>
      <dgm:spPr/>
      <dgm:t>
        <a:bodyPr/>
        <a:lstStyle/>
        <a:p>
          <a:endParaRPr lang="en-GB"/>
        </a:p>
      </dgm:t>
    </dgm:pt>
    <dgm:pt modelId="{FFC7122D-E8AE-474C-A97B-03E31D4BCCDD}">
      <dgm:prSet phldrT="[Текст]" custT="1"/>
      <dgm:spPr>
        <a:solidFill>
          <a:schemeClr val="bg1"/>
        </a:solidFill>
        <a:ln w="63500">
          <a:solidFill>
            <a:schemeClr val="accent2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Which crisis management instruments can be used in order to overcome tourism crisis caused by terrorism?</a:t>
          </a:r>
          <a:endParaRPr lang="en-GB" sz="1800" dirty="0">
            <a:solidFill>
              <a:schemeClr val="tx1"/>
            </a:solidFill>
          </a:endParaRPr>
        </a:p>
      </dgm:t>
    </dgm:pt>
    <dgm:pt modelId="{DD7B1AD8-24BE-433D-81AE-26B163302BE6}" type="parTrans" cxnId="{03615EEC-C5C0-443F-9FEF-0D9F09BC5963}">
      <dgm:prSet/>
      <dgm:spPr/>
      <dgm:t>
        <a:bodyPr/>
        <a:lstStyle/>
        <a:p>
          <a:endParaRPr lang="en-GB"/>
        </a:p>
      </dgm:t>
    </dgm:pt>
    <dgm:pt modelId="{817E87BC-649B-4978-A373-24E81DFEF8CE}" type="sibTrans" cxnId="{03615EEC-C5C0-443F-9FEF-0D9F09BC5963}">
      <dgm:prSet/>
      <dgm:spPr/>
      <dgm:t>
        <a:bodyPr/>
        <a:lstStyle/>
        <a:p>
          <a:endParaRPr lang="en-GB"/>
        </a:p>
      </dgm:t>
    </dgm:pt>
    <dgm:pt modelId="{D057F423-C6E7-480C-9BED-6EC1B96B6959}" type="pres">
      <dgm:prSet presAssocID="{A31525F1-4A8F-473F-B1A2-731D484473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AEE36F-203B-497B-91AB-D7487467E84B}" type="pres">
      <dgm:prSet presAssocID="{1F5BA9E3-6535-4E9E-A440-6A515EE1938E}" presName="parentLin" presStyleCnt="0"/>
      <dgm:spPr/>
    </dgm:pt>
    <dgm:pt modelId="{007B9DF3-D6CE-4198-9234-AAB8D86CEE98}" type="pres">
      <dgm:prSet presAssocID="{1F5BA9E3-6535-4E9E-A440-6A515EE1938E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482DB1D-29BD-4BD0-AA62-13D050DA8DEC}" type="pres">
      <dgm:prSet presAssocID="{1F5BA9E3-6535-4E9E-A440-6A515EE1938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7373CA-DFC4-4BC3-9231-54A36617FB3D}" type="pres">
      <dgm:prSet presAssocID="{1F5BA9E3-6535-4E9E-A440-6A515EE1938E}" presName="negativeSpace" presStyleCnt="0"/>
      <dgm:spPr/>
    </dgm:pt>
    <dgm:pt modelId="{2E69F49F-8F04-4EB3-9895-308753846359}" type="pres">
      <dgm:prSet presAssocID="{1F5BA9E3-6535-4E9E-A440-6A515EE1938E}" presName="childText" presStyleLbl="conFgAcc1" presStyleIdx="0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0E409F21-8483-485C-B37A-4C395486344A}" type="pres">
      <dgm:prSet presAssocID="{8BC07698-BDFA-47B2-817B-CAE7251F70DA}" presName="spaceBetweenRectangles" presStyleCnt="0"/>
      <dgm:spPr/>
    </dgm:pt>
    <dgm:pt modelId="{23780CBD-9D54-44CE-974B-8DA53ECF7B9A}" type="pres">
      <dgm:prSet presAssocID="{0C32EF96-C44D-4ADD-A4BF-92E8A0471EAA}" presName="parentLin" presStyleCnt="0"/>
      <dgm:spPr/>
    </dgm:pt>
    <dgm:pt modelId="{AD114D9C-97DC-488F-A8BB-63E18A14F456}" type="pres">
      <dgm:prSet presAssocID="{0C32EF96-C44D-4ADD-A4BF-92E8A0471EAA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E5FBEA4B-4CCF-4EA5-BC1C-00137178B14D}" type="pres">
      <dgm:prSet presAssocID="{0C32EF96-C44D-4ADD-A4BF-92E8A0471EA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7ABDDD-31F4-49DE-A7E8-594CA35C6E22}" type="pres">
      <dgm:prSet presAssocID="{0C32EF96-C44D-4ADD-A4BF-92E8A0471EAA}" presName="negativeSpace" presStyleCnt="0"/>
      <dgm:spPr/>
    </dgm:pt>
    <dgm:pt modelId="{8FC55FE5-8B33-467C-AABE-397BF9072627}" type="pres">
      <dgm:prSet presAssocID="{0C32EF96-C44D-4ADD-A4BF-92E8A0471EAA}" presName="childText" presStyleLbl="conFgAcc1" presStyleIdx="1" presStyleCnt="3" custLinFactNeighborX="-877" custLinFactNeighborY="2924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3B4699EF-587A-4AC5-B5F7-E780D26E8916}" type="pres">
      <dgm:prSet presAssocID="{33DFE2CD-AF84-47EB-BA0F-D09562100ABC}" presName="spaceBetweenRectangles" presStyleCnt="0"/>
      <dgm:spPr/>
    </dgm:pt>
    <dgm:pt modelId="{7F7E745A-3782-4196-9588-1E6E5506F383}" type="pres">
      <dgm:prSet presAssocID="{FFC7122D-E8AE-474C-A97B-03E31D4BCCDD}" presName="parentLin" presStyleCnt="0"/>
      <dgm:spPr/>
    </dgm:pt>
    <dgm:pt modelId="{C42D29B6-A22E-49B7-857C-BE82BC79D449}" type="pres">
      <dgm:prSet presAssocID="{FFC7122D-E8AE-474C-A97B-03E31D4BCCDD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D82C812B-F84C-47DF-AC49-C23A248D8F01}" type="pres">
      <dgm:prSet presAssocID="{FFC7122D-E8AE-474C-A97B-03E31D4BCC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173B67-ACE4-4128-AB09-C22796C4EC75}" type="pres">
      <dgm:prSet presAssocID="{FFC7122D-E8AE-474C-A97B-03E31D4BCCDD}" presName="negativeSpace" presStyleCnt="0"/>
      <dgm:spPr/>
    </dgm:pt>
    <dgm:pt modelId="{C7D5C630-92BB-4A3B-BF9A-7494E9D485ED}" type="pres">
      <dgm:prSet presAssocID="{FFC7122D-E8AE-474C-A97B-03E31D4BCCDD}" presName="childText" presStyleLbl="conFgAcc1" presStyleIdx="2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</dgm:ptLst>
  <dgm:cxnLst>
    <dgm:cxn modelId="{C41C8D69-76A6-4ED0-B443-660F75173EF3}" type="presOf" srcId="{1F5BA9E3-6535-4E9E-A440-6A515EE1938E}" destId="{007B9DF3-D6CE-4198-9234-AAB8D86CEE98}" srcOrd="0" destOrd="0" presId="urn:microsoft.com/office/officeart/2005/8/layout/list1"/>
    <dgm:cxn modelId="{9B07BEB0-47C3-4AF1-9C2C-7C36943D5EA6}" type="presOf" srcId="{0C32EF96-C44D-4ADD-A4BF-92E8A0471EAA}" destId="{AD114D9C-97DC-488F-A8BB-63E18A14F456}" srcOrd="0" destOrd="0" presId="urn:microsoft.com/office/officeart/2005/8/layout/list1"/>
    <dgm:cxn modelId="{8DD6AB92-0954-4755-A92E-35E5865453D7}" type="presOf" srcId="{FFC7122D-E8AE-474C-A97B-03E31D4BCCDD}" destId="{D82C812B-F84C-47DF-AC49-C23A248D8F01}" srcOrd="1" destOrd="0" presId="urn:microsoft.com/office/officeart/2005/8/layout/list1"/>
    <dgm:cxn modelId="{E6C090A2-5ACF-4C34-9601-313BE1EECAB7}" srcId="{A31525F1-4A8F-473F-B1A2-731D4844734F}" destId="{0C32EF96-C44D-4ADD-A4BF-92E8A0471EAA}" srcOrd="1" destOrd="0" parTransId="{8C397111-E3B5-4185-9ABB-E2F9E4D99507}" sibTransId="{33DFE2CD-AF84-47EB-BA0F-D09562100ABC}"/>
    <dgm:cxn modelId="{6E355472-7A06-40C6-AD51-582AC3865C81}" type="presOf" srcId="{FFC7122D-E8AE-474C-A97B-03E31D4BCCDD}" destId="{C42D29B6-A22E-49B7-857C-BE82BC79D449}" srcOrd="0" destOrd="0" presId="urn:microsoft.com/office/officeart/2005/8/layout/list1"/>
    <dgm:cxn modelId="{6DC3C31B-9ADF-4FB5-AAFF-C8A82FFC9982}" type="presOf" srcId="{A31525F1-4A8F-473F-B1A2-731D4844734F}" destId="{D057F423-C6E7-480C-9BED-6EC1B96B6959}" srcOrd="0" destOrd="0" presId="urn:microsoft.com/office/officeart/2005/8/layout/list1"/>
    <dgm:cxn modelId="{6CF48B8F-7A17-4212-80E6-14FE6908D723}" srcId="{A31525F1-4A8F-473F-B1A2-731D4844734F}" destId="{1F5BA9E3-6535-4E9E-A440-6A515EE1938E}" srcOrd="0" destOrd="0" parTransId="{22E5CF3B-502F-4184-B76E-4C6E0364EF14}" sibTransId="{8BC07698-BDFA-47B2-817B-CAE7251F70DA}"/>
    <dgm:cxn modelId="{BE5B061C-BC36-4E6F-87E0-F7DCCF35F8D3}" type="presOf" srcId="{0C32EF96-C44D-4ADD-A4BF-92E8A0471EAA}" destId="{E5FBEA4B-4CCF-4EA5-BC1C-00137178B14D}" srcOrd="1" destOrd="0" presId="urn:microsoft.com/office/officeart/2005/8/layout/list1"/>
    <dgm:cxn modelId="{03615EEC-C5C0-443F-9FEF-0D9F09BC5963}" srcId="{A31525F1-4A8F-473F-B1A2-731D4844734F}" destId="{FFC7122D-E8AE-474C-A97B-03E31D4BCCDD}" srcOrd="2" destOrd="0" parTransId="{DD7B1AD8-24BE-433D-81AE-26B163302BE6}" sibTransId="{817E87BC-649B-4978-A373-24E81DFEF8CE}"/>
    <dgm:cxn modelId="{2A939727-65C2-416B-9D58-C8AC580F6AF3}" type="presOf" srcId="{1F5BA9E3-6535-4E9E-A440-6A515EE1938E}" destId="{5482DB1D-29BD-4BD0-AA62-13D050DA8DEC}" srcOrd="1" destOrd="0" presId="urn:microsoft.com/office/officeart/2005/8/layout/list1"/>
    <dgm:cxn modelId="{29EEF61C-36AF-4A55-9A2C-B91DF6CB6D71}" type="presParOf" srcId="{D057F423-C6E7-480C-9BED-6EC1B96B6959}" destId="{DFAEE36F-203B-497B-91AB-D7487467E84B}" srcOrd="0" destOrd="0" presId="urn:microsoft.com/office/officeart/2005/8/layout/list1"/>
    <dgm:cxn modelId="{753C9485-5021-4E07-9B78-70E9C4026317}" type="presParOf" srcId="{DFAEE36F-203B-497B-91AB-D7487467E84B}" destId="{007B9DF3-D6CE-4198-9234-AAB8D86CEE98}" srcOrd="0" destOrd="0" presId="urn:microsoft.com/office/officeart/2005/8/layout/list1"/>
    <dgm:cxn modelId="{DA17B8C8-C1AC-4A5C-896F-E0D27652AF37}" type="presParOf" srcId="{DFAEE36F-203B-497B-91AB-D7487467E84B}" destId="{5482DB1D-29BD-4BD0-AA62-13D050DA8DEC}" srcOrd="1" destOrd="0" presId="urn:microsoft.com/office/officeart/2005/8/layout/list1"/>
    <dgm:cxn modelId="{C39ABCA5-6D2B-4720-8C71-26A7ACC533E8}" type="presParOf" srcId="{D057F423-C6E7-480C-9BED-6EC1B96B6959}" destId="{A87373CA-DFC4-4BC3-9231-54A36617FB3D}" srcOrd="1" destOrd="0" presId="urn:microsoft.com/office/officeart/2005/8/layout/list1"/>
    <dgm:cxn modelId="{FD33D34D-41D3-4280-B0B1-CE93FF2D538E}" type="presParOf" srcId="{D057F423-C6E7-480C-9BED-6EC1B96B6959}" destId="{2E69F49F-8F04-4EB3-9895-308753846359}" srcOrd="2" destOrd="0" presId="urn:microsoft.com/office/officeart/2005/8/layout/list1"/>
    <dgm:cxn modelId="{CA43DF17-F14B-414A-B46C-00F51444C7F2}" type="presParOf" srcId="{D057F423-C6E7-480C-9BED-6EC1B96B6959}" destId="{0E409F21-8483-485C-B37A-4C395486344A}" srcOrd="3" destOrd="0" presId="urn:microsoft.com/office/officeart/2005/8/layout/list1"/>
    <dgm:cxn modelId="{9360B685-C1F5-43D8-95D3-AAA842489899}" type="presParOf" srcId="{D057F423-C6E7-480C-9BED-6EC1B96B6959}" destId="{23780CBD-9D54-44CE-974B-8DA53ECF7B9A}" srcOrd="4" destOrd="0" presId="urn:microsoft.com/office/officeart/2005/8/layout/list1"/>
    <dgm:cxn modelId="{51D46D22-5DF1-4AC1-8E89-83BB1142C00E}" type="presParOf" srcId="{23780CBD-9D54-44CE-974B-8DA53ECF7B9A}" destId="{AD114D9C-97DC-488F-A8BB-63E18A14F456}" srcOrd="0" destOrd="0" presId="urn:microsoft.com/office/officeart/2005/8/layout/list1"/>
    <dgm:cxn modelId="{272D1A8D-C979-4630-858A-965C9338116F}" type="presParOf" srcId="{23780CBD-9D54-44CE-974B-8DA53ECF7B9A}" destId="{E5FBEA4B-4CCF-4EA5-BC1C-00137178B14D}" srcOrd="1" destOrd="0" presId="urn:microsoft.com/office/officeart/2005/8/layout/list1"/>
    <dgm:cxn modelId="{26B2A246-19C8-4AB0-989A-097DE896E880}" type="presParOf" srcId="{D057F423-C6E7-480C-9BED-6EC1B96B6959}" destId="{267ABDDD-31F4-49DE-A7E8-594CA35C6E22}" srcOrd="5" destOrd="0" presId="urn:microsoft.com/office/officeart/2005/8/layout/list1"/>
    <dgm:cxn modelId="{17B13E71-2F39-41CA-BACB-838D414AD5A2}" type="presParOf" srcId="{D057F423-C6E7-480C-9BED-6EC1B96B6959}" destId="{8FC55FE5-8B33-467C-AABE-397BF9072627}" srcOrd="6" destOrd="0" presId="urn:microsoft.com/office/officeart/2005/8/layout/list1"/>
    <dgm:cxn modelId="{DA6BD1E3-0748-464F-87E5-C6E670A703F9}" type="presParOf" srcId="{D057F423-C6E7-480C-9BED-6EC1B96B6959}" destId="{3B4699EF-587A-4AC5-B5F7-E780D26E8916}" srcOrd="7" destOrd="0" presId="urn:microsoft.com/office/officeart/2005/8/layout/list1"/>
    <dgm:cxn modelId="{E3ED9467-7799-4ADC-A224-9CC059394380}" type="presParOf" srcId="{D057F423-C6E7-480C-9BED-6EC1B96B6959}" destId="{7F7E745A-3782-4196-9588-1E6E5506F383}" srcOrd="8" destOrd="0" presId="urn:microsoft.com/office/officeart/2005/8/layout/list1"/>
    <dgm:cxn modelId="{2E81E2AE-A21D-4007-A54B-8B1F1A94745D}" type="presParOf" srcId="{7F7E745A-3782-4196-9588-1E6E5506F383}" destId="{C42D29B6-A22E-49B7-857C-BE82BC79D449}" srcOrd="0" destOrd="0" presId="urn:microsoft.com/office/officeart/2005/8/layout/list1"/>
    <dgm:cxn modelId="{E17A6C0A-506B-4149-8F8E-4BBC67A911BB}" type="presParOf" srcId="{7F7E745A-3782-4196-9588-1E6E5506F383}" destId="{D82C812B-F84C-47DF-AC49-C23A248D8F01}" srcOrd="1" destOrd="0" presId="urn:microsoft.com/office/officeart/2005/8/layout/list1"/>
    <dgm:cxn modelId="{5388E3D5-426B-49C6-8ADA-658D9833778B}" type="presParOf" srcId="{D057F423-C6E7-480C-9BED-6EC1B96B6959}" destId="{D6173B67-ACE4-4128-AB09-C22796C4EC75}" srcOrd="9" destOrd="0" presId="urn:microsoft.com/office/officeart/2005/8/layout/list1"/>
    <dgm:cxn modelId="{C966C2FE-F05B-4707-93B3-F5B362451B13}" type="presParOf" srcId="{D057F423-C6E7-480C-9BED-6EC1B96B6959}" destId="{C7D5C630-92BB-4A3B-BF9A-7494E9D485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2099B-FF9B-4201-9BAC-4B8B9FB130C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53EF30-FA2A-41DC-8D1D-6848E811B5CD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Secondary Data</a:t>
          </a:r>
          <a:endParaRPr lang="en-GB" sz="1800" dirty="0">
            <a:solidFill>
              <a:schemeClr val="tx1"/>
            </a:solidFill>
          </a:endParaRPr>
        </a:p>
      </dgm:t>
    </dgm:pt>
    <dgm:pt modelId="{0F29CB6B-6612-4FB1-A594-6FB156839C85}" type="parTrans" cxnId="{1DD01E8E-DCDC-4394-B600-54C828CD734C}">
      <dgm:prSet/>
      <dgm:spPr/>
      <dgm:t>
        <a:bodyPr/>
        <a:lstStyle/>
        <a:p>
          <a:endParaRPr lang="en-GB"/>
        </a:p>
      </dgm:t>
    </dgm:pt>
    <dgm:pt modelId="{2AA85D19-935C-4596-812F-A4FD7923A553}" type="sibTrans" cxnId="{1DD01E8E-DCDC-4394-B600-54C828CD734C}">
      <dgm:prSet/>
      <dgm:spPr/>
      <dgm:t>
        <a:bodyPr/>
        <a:lstStyle/>
        <a:p>
          <a:endParaRPr lang="en-GB"/>
        </a:p>
      </dgm:t>
    </dgm:pt>
    <dgm:pt modelId="{BE808AD4-D326-4C5B-BF70-54334FAE5523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 smtClean="0"/>
            <a:t>Academic Literature</a:t>
          </a:r>
        </a:p>
        <a:p>
          <a:r>
            <a:rPr lang="en-GB" sz="1800" dirty="0" smtClean="0"/>
            <a:t>Case Studies</a:t>
          </a:r>
          <a:endParaRPr lang="en-GB" sz="1800" dirty="0"/>
        </a:p>
      </dgm:t>
    </dgm:pt>
    <dgm:pt modelId="{C06AE203-AF2B-47DA-AB96-C7E180EE5713}" type="parTrans" cxnId="{C4A2E0F6-A918-4DF2-824D-0367D2A92E38}">
      <dgm:prSet/>
      <dgm:spPr/>
      <dgm:t>
        <a:bodyPr/>
        <a:lstStyle/>
        <a:p>
          <a:endParaRPr lang="en-GB"/>
        </a:p>
      </dgm:t>
    </dgm:pt>
    <dgm:pt modelId="{FDEA9584-FEEC-45B7-BFD0-29972DE5B485}" type="sibTrans" cxnId="{C4A2E0F6-A918-4DF2-824D-0367D2A92E38}">
      <dgm:prSet/>
      <dgm:spPr/>
      <dgm:t>
        <a:bodyPr/>
        <a:lstStyle/>
        <a:p>
          <a:endParaRPr lang="en-GB"/>
        </a:p>
      </dgm:t>
    </dgm:pt>
    <dgm:pt modelId="{B22C34A4-D015-4A19-AE1F-C2B1C4D5553B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 smtClean="0"/>
            <a:t>Quantitative Analysis of Statistical Data</a:t>
          </a:r>
          <a:endParaRPr lang="en-GB" sz="1800" dirty="0"/>
        </a:p>
      </dgm:t>
    </dgm:pt>
    <dgm:pt modelId="{1C3135C1-0E69-464B-A93F-E29D1F96AA01}" type="parTrans" cxnId="{D28C04E7-FE66-491B-916A-230899E66A64}">
      <dgm:prSet/>
      <dgm:spPr/>
      <dgm:t>
        <a:bodyPr/>
        <a:lstStyle/>
        <a:p>
          <a:endParaRPr lang="en-GB"/>
        </a:p>
      </dgm:t>
    </dgm:pt>
    <dgm:pt modelId="{8EF29F36-8334-446E-AFE4-EE32D53CAAD2}" type="sibTrans" cxnId="{D28C04E7-FE66-491B-916A-230899E66A64}">
      <dgm:prSet/>
      <dgm:spPr/>
      <dgm:t>
        <a:bodyPr/>
        <a:lstStyle/>
        <a:p>
          <a:endParaRPr lang="en-GB"/>
        </a:p>
      </dgm:t>
    </dgm:pt>
    <dgm:pt modelId="{662943C0-0C86-46CA-A6DA-018FAEF8EDBF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Primary Data</a:t>
          </a:r>
          <a:endParaRPr lang="en-GB" sz="1800" dirty="0">
            <a:solidFill>
              <a:schemeClr val="tx1"/>
            </a:solidFill>
          </a:endParaRPr>
        </a:p>
      </dgm:t>
    </dgm:pt>
    <dgm:pt modelId="{FF38E771-01AC-423E-B3A1-DE81A94AF346}" type="parTrans" cxnId="{265E7F17-E76F-41DD-8240-526DBC16DCDC}">
      <dgm:prSet/>
      <dgm:spPr/>
      <dgm:t>
        <a:bodyPr/>
        <a:lstStyle/>
        <a:p>
          <a:endParaRPr lang="en-GB"/>
        </a:p>
      </dgm:t>
    </dgm:pt>
    <dgm:pt modelId="{BBCFFD3E-B110-4FD2-88D5-20E1A7FAE9BC}" type="sibTrans" cxnId="{265E7F17-E76F-41DD-8240-526DBC16DCDC}">
      <dgm:prSet/>
      <dgm:spPr/>
      <dgm:t>
        <a:bodyPr/>
        <a:lstStyle/>
        <a:p>
          <a:endParaRPr lang="en-GB"/>
        </a:p>
      </dgm:t>
    </dgm:pt>
    <dgm:pt modelId="{695EAD46-73D8-4A0A-B10B-35B69BAF044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 smtClean="0"/>
            <a:t>Expert Interview</a:t>
          </a:r>
          <a:endParaRPr lang="en-GB" sz="1800" dirty="0"/>
        </a:p>
      </dgm:t>
    </dgm:pt>
    <dgm:pt modelId="{226D693D-280F-4A7B-A03A-2DBF447527EB}" type="parTrans" cxnId="{8CDC46B5-C2DA-4267-89FF-6A60B4726B02}">
      <dgm:prSet/>
      <dgm:spPr/>
      <dgm:t>
        <a:bodyPr/>
        <a:lstStyle/>
        <a:p>
          <a:endParaRPr lang="en-GB"/>
        </a:p>
      </dgm:t>
    </dgm:pt>
    <dgm:pt modelId="{BB848464-1183-474B-94D8-F1DE8F7E0C41}" type="sibTrans" cxnId="{8CDC46B5-C2DA-4267-89FF-6A60B4726B02}">
      <dgm:prSet/>
      <dgm:spPr/>
      <dgm:t>
        <a:bodyPr/>
        <a:lstStyle/>
        <a:p>
          <a:endParaRPr lang="en-GB"/>
        </a:p>
      </dgm:t>
    </dgm:pt>
    <dgm:pt modelId="{7FA76D07-76DC-42B8-93E2-1D00E1AC28E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GB" sz="1800" dirty="0" smtClean="0"/>
            <a:t>Content</a:t>
          </a:r>
          <a:r>
            <a:rPr lang="en-GB" sz="1800" baseline="0" dirty="0" smtClean="0"/>
            <a:t> analysis</a:t>
          </a:r>
          <a:endParaRPr lang="en-GB" sz="1800" dirty="0"/>
        </a:p>
      </dgm:t>
    </dgm:pt>
    <dgm:pt modelId="{C5FBE588-076E-43E4-8EC8-191993909286}" type="parTrans" cxnId="{105A9C90-DA74-4C4D-A576-D75443442E7C}">
      <dgm:prSet/>
      <dgm:spPr/>
      <dgm:t>
        <a:bodyPr/>
        <a:lstStyle/>
        <a:p>
          <a:endParaRPr lang="en-GB"/>
        </a:p>
      </dgm:t>
    </dgm:pt>
    <dgm:pt modelId="{AABE7ADD-A50B-4256-B538-187FA47D20DB}" type="sibTrans" cxnId="{105A9C90-DA74-4C4D-A576-D75443442E7C}">
      <dgm:prSet/>
      <dgm:spPr/>
      <dgm:t>
        <a:bodyPr/>
        <a:lstStyle/>
        <a:p>
          <a:endParaRPr lang="en-GB"/>
        </a:p>
      </dgm:t>
    </dgm:pt>
    <dgm:pt modelId="{43795F9B-114B-4509-A903-C16B25F552E1}" type="pres">
      <dgm:prSet presAssocID="{87A2099B-FF9B-4201-9BAC-4B8B9FB130C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F877D7F-B389-42CD-9028-49C15B976746}" type="pres">
      <dgm:prSet presAssocID="{5853EF30-FA2A-41DC-8D1D-6848E811B5CD}" presName="posSpace" presStyleCnt="0"/>
      <dgm:spPr/>
    </dgm:pt>
    <dgm:pt modelId="{0C06B153-2A76-47B1-916F-EAAEE50D703B}" type="pres">
      <dgm:prSet presAssocID="{5853EF30-FA2A-41DC-8D1D-6848E811B5CD}" presName="vertFlow" presStyleCnt="0"/>
      <dgm:spPr/>
    </dgm:pt>
    <dgm:pt modelId="{FD7AED47-C45F-4BAB-90E8-0C90F61E55D3}" type="pres">
      <dgm:prSet presAssocID="{5853EF30-FA2A-41DC-8D1D-6848E811B5CD}" presName="topSpace" presStyleCnt="0"/>
      <dgm:spPr/>
    </dgm:pt>
    <dgm:pt modelId="{E25DF130-73D3-4FAC-BBEE-E6EC33497FF3}" type="pres">
      <dgm:prSet presAssocID="{5853EF30-FA2A-41DC-8D1D-6848E811B5CD}" presName="firstComp" presStyleCnt="0"/>
      <dgm:spPr/>
    </dgm:pt>
    <dgm:pt modelId="{8EB43807-D8CD-48F8-9355-C4A9CA981A76}" type="pres">
      <dgm:prSet presAssocID="{5853EF30-FA2A-41DC-8D1D-6848E811B5CD}" presName="firstChild" presStyleLbl="bgAccFollowNode1" presStyleIdx="0" presStyleCnt="4" custLinFactNeighborX="-2877" custLinFactNeighborY="-7774"/>
      <dgm:spPr/>
      <dgm:t>
        <a:bodyPr/>
        <a:lstStyle/>
        <a:p>
          <a:endParaRPr lang="en-GB"/>
        </a:p>
      </dgm:t>
    </dgm:pt>
    <dgm:pt modelId="{FDA5063C-1747-45F8-AF16-807C721B3D41}" type="pres">
      <dgm:prSet presAssocID="{5853EF30-FA2A-41DC-8D1D-6848E811B5CD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9CDB46-82A8-4049-8792-6282B494DFC4}" type="pres">
      <dgm:prSet presAssocID="{B22C34A4-D015-4A19-AE1F-C2B1C4D5553B}" presName="comp" presStyleCnt="0"/>
      <dgm:spPr/>
    </dgm:pt>
    <dgm:pt modelId="{865B57B3-0156-4E97-9CCD-A2B424FD6610}" type="pres">
      <dgm:prSet presAssocID="{B22C34A4-D015-4A19-AE1F-C2B1C4D5553B}" presName="child" presStyleLbl="bgAccFollowNode1" presStyleIdx="1" presStyleCnt="4" custLinFactNeighborX="-2877" custLinFactNeighborY="-10515"/>
      <dgm:spPr/>
      <dgm:t>
        <a:bodyPr/>
        <a:lstStyle/>
        <a:p>
          <a:endParaRPr lang="en-GB"/>
        </a:p>
      </dgm:t>
    </dgm:pt>
    <dgm:pt modelId="{A33BCC7F-A03F-4540-A270-60A85E6428F0}" type="pres">
      <dgm:prSet presAssocID="{B22C34A4-D015-4A19-AE1F-C2B1C4D5553B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7BF232-058A-4801-B5F0-1E014554414A}" type="pres">
      <dgm:prSet presAssocID="{7FA76D07-76DC-42B8-93E2-1D00E1AC28E1}" presName="comp" presStyleCnt="0"/>
      <dgm:spPr/>
    </dgm:pt>
    <dgm:pt modelId="{C3FCDE27-C2EA-41BD-8AB2-FA55AE1D4D6B}" type="pres">
      <dgm:prSet presAssocID="{7FA76D07-76DC-42B8-93E2-1D00E1AC28E1}" presName="child" presStyleLbl="bgAccFollowNode1" presStyleIdx="2" presStyleCnt="4" custLinFactNeighborX="-2877" custLinFactNeighborY="-13255"/>
      <dgm:spPr/>
      <dgm:t>
        <a:bodyPr/>
        <a:lstStyle/>
        <a:p>
          <a:endParaRPr lang="en-GB"/>
        </a:p>
      </dgm:t>
    </dgm:pt>
    <dgm:pt modelId="{B805073A-8995-43F6-9AEF-59E813FF1828}" type="pres">
      <dgm:prSet presAssocID="{7FA76D07-76DC-42B8-93E2-1D00E1AC28E1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27EBB5-C0B9-4476-8A26-8DFB6A50DED3}" type="pres">
      <dgm:prSet presAssocID="{5853EF30-FA2A-41DC-8D1D-6848E811B5CD}" presName="negSpace" presStyleCnt="0"/>
      <dgm:spPr/>
    </dgm:pt>
    <dgm:pt modelId="{E2A290EB-FEC5-497E-8717-40B6E3E96C63}" type="pres">
      <dgm:prSet presAssocID="{5853EF30-FA2A-41DC-8D1D-6848E811B5CD}" presName="circle" presStyleLbl="node1" presStyleIdx="0" presStyleCnt="2" custScaleX="125500" custLinFactNeighborX="-21624" custLinFactNeighborY="5192"/>
      <dgm:spPr/>
      <dgm:t>
        <a:bodyPr/>
        <a:lstStyle/>
        <a:p>
          <a:endParaRPr lang="en-GB"/>
        </a:p>
      </dgm:t>
    </dgm:pt>
    <dgm:pt modelId="{B864E335-C48E-44F6-8A61-79D0EDEAEBBD}" type="pres">
      <dgm:prSet presAssocID="{2AA85D19-935C-4596-812F-A4FD7923A553}" presName="transSpace" presStyleCnt="0"/>
      <dgm:spPr/>
    </dgm:pt>
    <dgm:pt modelId="{B5B99018-E18B-4DCE-9585-96481CB5E4F3}" type="pres">
      <dgm:prSet presAssocID="{662943C0-0C86-46CA-A6DA-018FAEF8EDBF}" presName="posSpace" presStyleCnt="0"/>
      <dgm:spPr/>
    </dgm:pt>
    <dgm:pt modelId="{C5FAE331-E6E6-4870-9874-AF52F4242BA4}" type="pres">
      <dgm:prSet presAssocID="{662943C0-0C86-46CA-A6DA-018FAEF8EDBF}" presName="vertFlow" presStyleCnt="0"/>
      <dgm:spPr/>
    </dgm:pt>
    <dgm:pt modelId="{0159C46B-4B0D-4C2E-999C-93B7B51EA0E5}" type="pres">
      <dgm:prSet presAssocID="{662943C0-0C86-46CA-A6DA-018FAEF8EDBF}" presName="topSpace" presStyleCnt="0"/>
      <dgm:spPr/>
    </dgm:pt>
    <dgm:pt modelId="{F3C04055-A69C-41FC-AE23-915A443C7700}" type="pres">
      <dgm:prSet presAssocID="{662943C0-0C86-46CA-A6DA-018FAEF8EDBF}" presName="firstComp" presStyleCnt="0"/>
      <dgm:spPr/>
    </dgm:pt>
    <dgm:pt modelId="{D6CC6116-926B-4DFB-81F4-BE54B56B918F}" type="pres">
      <dgm:prSet presAssocID="{662943C0-0C86-46CA-A6DA-018FAEF8EDBF}" presName="firstChild" presStyleLbl="bgAccFollowNode1" presStyleIdx="3" presStyleCnt="4" custLinFactNeighborX="864" custLinFactNeighborY="-7774"/>
      <dgm:spPr/>
      <dgm:t>
        <a:bodyPr/>
        <a:lstStyle/>
        <a:p>
          <a:endParaRPr lang="en-GB"/>
        </a:p>
      </dgm:t>
    </dgm:pt>
    <dgm:pt modelId="{985A2146-5098-4E5B-8841-F235C5D8934A}" type="pres">
      <dgm:prSet presAssocID="{662943C0-0C86-46CA-A6DA-018FAEF8EDBF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117AA0-6D41-417F-9CDD-912D49224728}" type="pres">
      <dgm:prSet presAssocID="{662943C0-0C86-46CA-A6DA-018FAEF8EDBF}" presName="negSpace" presStyleCnt="0"/>
      <dgm:spPr/>
    </dgm:pt>
    <dgm:pt modelId="{83948042-F6DA-48B0-8B18-3DF455CFC218}" type="pres">
      <dgm:prSet presAssocID="{662943C0-0C86-46CA-A6DA-018FAEF8EDBF}" presName="circle" presStyleLbl="node1" presStyleIdx="1" presStyleCnt="2" custScaleX="127879" custLinFactNeighborX="-14013" custLinFactNeighborY="5192"/>
      <dgm:spPr/>
      <dgm:t>
        <a:bodyPr/>
        <a:lstStyle/>
        <a:p>
          <a:endParaRPr lang="en-GB"/>
        </a:p>
      </dgm:t>
    </dgm:pt>
  </dgm:ptLst>
  <dgm:cxnLst>
    <dgm:cxn modelId="{D28C04E7-FE66-491B-916A-230899E66A64}" srcId="{5853EF30-FA2A-41DC-8D1D-6848E811B5CD}" destId="{B22C34A4-D015-4A19-AE1F-C2B1C4D5553B}" srcOrd="1" destOrd="0" parTransId="{1C3135C1-0E69-464B-A93F-E29D1F96AA01}" sibTransId="{8EF29F36-8334-446E-AFE4-EE32D53CAAD2}"/>
    <dgm:cxn modelId="{3325A858-1CF0-47C6-8E9C-2FF714BD0ABF}" type="presOf" srcId="{695EAD46-73D8-4A0A-B10B-35B69BAF0441}" destId="{985A2146-5098-4E5B-8841-F235C5D8934A}" srcOrd="1" destOrd="0" presId="urn:microsoft.com/office/officeart/2005/8/layout/hList9"/>
    <dgm:cxn modelId="{265E7F17-E76F-41DD-8240-526DBC16DCDC}" srcId="{87A2099B-FF9B-4201-9BAC-4B8B9FB130C7}" destId="{662943C0-0C86-46CA-A6DA-018FAEF8EDBF}" srcOrd="1" destOrd="0" parTransId="{FF38E771-01AC-423E-B3A1-DE81A94AF346}" sibTransId="{BBCFFD3E-B110-4FD2-88D5-20E1A7FAE9BC}"/>
    <dgm:cxn modelId="{8CDC46B5-C2DA-4267-89FF-6A60B4726B02}" srcId="{662943C0-0C86-46CA-A6DA-018FAEF8EDBF}" destId="{695EAD46-73D8-4A0A-B10B-35B69BAF0441}" srcOrd="0" destOrd="0" parTransId="{226D693D-280F-4A7B-A03A-2DBF447527EB}" sibTransId="{BB848464-1183-474B-94D8-F1DE8F7E0C41}"/>
    <dgm:cxn modelId="{56A6D5D4-62A9-4933-83A3-767FAAC274B0}" type="presOf" srcId="{87A2099B-FF9B-4201-9BAC-4B8B9FB130C7}" destId="{43795F9B-114B-4509-A903-C16B25F552E1}" srcOrd="0" destOrd="0" presId="urn:microsoft.com/office/officeart/2005/8/layout/hList9"/>
    <dgm:cxn modelId="{86AC173F-E5E6-4091-831E-168C6231C120}" type="presOf" srcId="{7FA76D07-76DC-42B8-93E2-1D00E1AC28E1}" destId="{B805073A-8995-43F6-9AEF-59E813FF1828}" srcOrd="1" destOrd="0" presId="urn:microsoft.com/office/officeart/2005/8/layout/hList9"/>
    <dgm:cxn modelId="{105A9C90-DA74-4C4D-A576-D75443442E7C}" srcId="{5853EF30-FA2A-41DC-8D1D-6848E811B5CD}" destId="{7FA76D07-76DC-42B8-93E2-1D00E1AC28E1}" srcOrd="2" destOrd="0" parTransId="{C5FBE588-076E-43E4-8EC8-191993909286}" sibTransId="{AABE7ADD-A50B-4256-B538-187FA47D20DB}"/>
    <dgm:cxn modelId="{16CB55D2-5AE2-4E24-B0AC-957B9A4D17E4}" type="presOf" srcId="{7FA76D07-76DC-42B8-93E2-1D00E1AC28E1}" destId="{C3FCDE27-C2EA-41BD-8AB2-FA55AE1D4D6B}" srcOrd="0" destOrd="0" presId="urn:microsoft.com/office/officeart/2005/8/layout/hList9"/>
    <dgm:cxn modelId="{7C402011-69B4-4D09-AEE1-89116C38D57B}" type="presOf" srcId="{695EAD46-73D8-4A0A-B10B-35B69BAF0441}" destId="{D6CC6116-926B-4DFB-81F4-BE54B56B918F}" srcOrd="0" destOrd="0" presId="urn:microsoft.com/office/officeart/2005/8/layout/hList9"/>
    <dgm:cxn modelId="{B5580313-3034-4045-A196-4603AB595713}" type="presOf" srcId="{BE808AD4-D326-4C5B-BF70-54334FAE5523}" destId="{FDA5063C-1747-45F8-AF16-807C721B3D41}" srcOrd="1" destOrd="0" presId="urn:microsoft.com/office/officeart/2005/8/layout/hList9"/>
    <dgm:cxn modelId="{3872D9A1-4C6E-4498-84EE-CB7A81487D81}" type="presOf" srcId="{B22C34A4-D015-4A19-AE1F-C2B1C4D5553B}" destId="{A33BCC7F-A03F-4540-A270-60A85E6428F0}" srcOrd="1" destOrd="0" presId="urn:microsoft.com/office/officeart/2005/8/layout/hList9"/>
    <dgm:cxn modelId="{1DD01E8E-DCDC-4394-B600-54C828CD734C}" srcId="{87A2099B-FF9B-4201-9BAC-4B8B9FB130C7}" destId="{5853EF30-FA2A-41DC-8D1D-6848E811B5CD}" srcOrd="0" destOrd="0" parTransId="{0F29CB6B-6612-4FB1-A594-6FB156839C85}" sibTransId="{2AA85D19-935C-4596-812F-A4FD7923A553}"/>
    <dgm:cxn modelId="{02FEB62F-300A-46D1-A130-485D8BDE07F2}" type="presOf" srcId="{BE808AD4-D326-4C5B-BF70-54334FAE5523}" destId="{8EB43807-D8CD-48F8-9355-C4A9CA981A76}" srcOrd="0" destOrd="0" presId="urn:microsoft.com/office/officeart/2005/8/layout/hList9"/>
    <dgm:cxn modelId="{C4A2E0F6-A918-4DF2-824D-0367D2A92E38}" srcId="{5853EF30-FA2A-41DC-8D1D-6848E811B5CD}" destId="{BE808AD4-D326-4C5B-BF70-54334FAE5523}" srcOrd="0" destOrd="0" parTransId="{C06AE203-AF2B-47DA-AB96-C7E180EE5713}" sibTransId="{FDEA9584-FEEC-45B7-BFD0-29972DE5B485}"/>
    <dgm:cxn modelId="{B734C766-DF2E-4356-A01E-AD9258A4F5E2}" type="presOf" srcId="{662943C0-0C86-46CA-A6DA-018FAEF8EDBF}" destId="{83948042-F6DA-48B0-8B18-3DF455CFC218}" srcOrd="0" destOrd="0" presId="urn:microsoft.com/office/officeart/2005/8/layout/hList9"/>
    <dgm:cxn modelId="{E584A886-A282-4B21-920B-58F356C9FA75}" type="presOf" srcId="{B22C34A4-D015-4A19-AE1F-C2B1C4D5553B}" destId="{865B57B3-0156-4E97-9CCD-A2B424FD6610}" srcOrd="0" destOrd="0" presId="urn:microsoft.com/office/officeart/2005/8/layout/hList9"/>
    <dgm:cxn modelId="{D0D1EADC-0B2A-4200-A0A1-C2BA1E69BA11}" type="presOf" srcId="{5853EF30-FA2A-41DC-8D1D-6848E811B5CD}" destId="{E2A290EB-FEC5-497E-8717-40B6E3E96C63}" srcOrd="0" destOrd="0" presId="urn:microsoft.com/office/officeart/2005/8/layout/hList9"/>
    <dgm:cxn modelId="{ECC48F4E-4BED-455A-84A7-0740F6B27B75}" type="presParOf" srcId="{43795F9B-114B-4509-A903-C16B25F552E1}" destId="{0F877D7F-B389-42CD-9028-49C15B976746}" srcOrd="0" destOrd="0" presId="urn:microsoft.com/office/officeart/2005/8/layout/hList9"/>
    <dgm:cxn modelId="{1BFF2077-0C57-47DE-B20E-2C264E5C4A21}" type="presParOf" srcId="{43795F9B-114B-4509-A903-C16B25F552E1}" destId="{0C06B153-2A76-47B1-916F-EAAEE50D703B}" srcOrd="1" destOrd="0" presId="urn:microsoft.com/office/officeart/2005/8/layout/hList9"/>
    <dgm:cxn modelId="{3B4E901C-04B1-48D4-A6D3-4F09E54F8890}" type="presParOf" srcId="{0C06B153-2A76-47B1-916F-EAAEE50D703B}" destId="{FD7AED47-C45F-4BAB-90E8-0C90F61E55D3}" srcOrd="0" destOrd="0" presId="urn:microsoft.com/office/officeart/2005/8/layout/hList9"/>
    <dgm:cxn modelId="{CA2C58E3-09AA-46D0-928D-D1193A690258}" type="presParOf" srcId="{0C06B153-2A76-47B1-916F-EAAEE50D703B}" destId="{E25DF130-73D3-4FAC-BBEE-E6EC33497FF3}" srcOrd="1" destOrd="0" presId="urn:microsoft.com/office/officeart/2005/8/layout/hList9"/>
    <dgm:cxn modelId="{8D570E79-59CE-484A-8F1E-9D542C2474A1}" type="presParOf" srcId="{E25DF130-73D3-4FAC-BBEE-E6EC33497FF3}" destId="{8EB43807-D8CD-48F8-9355-C4A9CA981A76}" srcOrd="0" destOrd="0" presId="urn:microsoft.com/office/officeart/2005/8/layout/hList9"/>
    <dgm:cxn modelId="{313BEFA1-22E1-47EC-ADB3-DDF577C8D5A2}" type="presParOf" srcId="{E25DF130-73D3-4FAC-BBEE-E6EC33497FF3}" destId="{FDA5063C-1747-45F8-AF16-807C721B3D41}" srcOrd="1" destOrd="0" presId="urn:microsoft.com/office/officeart/2005/8/layout/hList9"/>
    <dgm:cxn modelId="{B178FD79-5AE8-4100-AC76-3F4A278678BB}" type="presParOf" srcId="{0C06B153-2A76-47B1-916F-EAAEE50D703B}" destId="{A69CDB46-82A8-4049-8792-6282B494DFC4}" srcOrd="2" destOrd="0" presId="urn:microsoft.com/office/officeart/2005/8/layout/hList9"/>
    <dgm:cxn modelId="{514F09F5-5E95-4A60-9E8F-AE9A31267519}" type="presParOf" srcId="{A69CDB46-82A8-4049-8792-6282B494DFC4}" destId="{865B57B3-0156-4E97-9CCD-A2B424FD6610}" srcOrd="0" destOrd="0" presId="urn:microsoft.com/office/officeart/2005/8/layout/hList9"/>
    <dgm:cxn modelId="{BB6ED4C3-9E2B-45F6-8BEE-1876FB553323}" type="presParOf" srcId="{A69CDB46-82A8-4049-8792-6282B494DFC4}" destId="{A33BCC7F-A03F-4540-A270-60A85E6428F0}" srcOrd="1" destOrd="0" presId="urn:microsoft.com/office/officeart/2005/8/layout/hList9"/>
    <dgm:cxn modelId="{B44F8AC0-60D4-4A9A-9F5B-5BCE7C44E3A1}" type="presParOf" srcId="{0C06B153-2A76-47B1-916F-EAAEE50D703B}" destId="{D17BF232-058A-4801-B5F0-1E014554414A}" srcOrd="3" destOrd="0" presId="urn:microsoft.com/office/officeart/2005/8/layout/hList9"/>
    <dgm:cxn modelId="{C40CB633-5C70-4991-82ED-6774CBCFD5E8}" type="presParOf" srcId="{D17BF232-058A-4801-B5F0-1E014554414A}" destId="{C3FCDE27-C2EA-41BD-8AB2-FA55AE1D4D6B}" srcOrd="0" destOrd="0" presId="urn:microsoft.com/office/officeart/2005/8/layout/hList9"/>
    <dgm:cxn modelId="{8C3E26DA-B8F8-425A-9B14-F347A1ACB03B}" type="presParOf" srcId="{D17BF232-058A-4801-B5F0-1E014554414A}" destId="{B805073A-8995-43F6-9AEF-59E813FF1828}" srcOrd="1" destOrd="0" presId="urn:microsoft.com/office/officeart/2005/8/layout/hList9"/>
    <dgm:cxn modelId="{D80C48FB-52C1-4F6A-B071-109F6B9AB1F8}" type="presParOf" srcId="{43795F9B-114B-4509-A903-C16B25F552E1}" destId="{1127EBB5-C0B9-4476-8A26-8DFB6A50DED3}" srcOrd="2" destOrd="0" presId="urn:microsoft.com/office/officeart/2005/8/layout/hList9"/>
    <dgm:cxn modelId="{4E6FE36A-B399-4AE6-8599-3C05EB5F0A1B}" type="presParOf" srcId="{43795F9B-114B-4509-A903-C16B25F552E1}" destId="{E2A290EB-FEC5-497E-8717-40B6E3E96C63}" srcOrd="3" destOrd="0" presId="urn:microsoft.com/office/officeart/2005/8/layout/hList9"/>
    <dgm:cxn modelId="{D429EB8A-BE3A-4169-A16C-C58A65E29FCD}" type="presParOf" srcId="{43795F9B-114B-4509-A903-C16B25F552E1}" destId="{B864E335-C48E-44F6-8A61-79D0EDEAEBBD}" srcOrd="4" destOrd="0" presId="urn:microsoft.com/office/officeart/2005/8/layout/hList9"/>
    <dgm:cxn modelId="{C6657823-9D1A-49A3-BD25-AADEDE81DC37}" type="presParOf" srcId="{43795F9B-114B-4509-A903-C16B25F552E1}" destId="{B5B99018-E18B-4DCE-9585-96481CB5E4F3}" srcOrd="5" destOrd="0" presId="urn:microsoft.com/office/officeart/2005/8/layout/hList9"/>
    <dgm:cxn modelId="{38003B43-74FF-4326-B397-53314578EA78}" type="presParOf" srcId="{43795F9B-114B-4509-A903-C16B25F552E1}" destId="{C5FAE331-E6E6-4870-9874-AF52F4242BA4}" srcOrd="6" destOrd="0" presId="urn:microsoft.com/office/officeart/2005/8/layout/hList9"/>
    <dgm:cxn modelId="{362A3DF7-94E0-4B6B-B05A-091F16E487ED}" type="presParOf" srcId="{C5FAE331-E6E6-4870-9874-AF52F4242BA4}" destId="{0159C46B-4B0D-4C2E-999C-93B7B51EA0E5}" srcOrd="0" destOrd="0" presId="urn:microsoft.com/office/officeart/2005/8/layout/hList9"/>
    <dgm:cxn modelId="{2C0939CE-863A-4C40-8A8B-D817B3AFAF15}" type="presParOf" srcId="{C5FAE331-E6E6-4870-9874-AF52F4242BA4}" destId="{F3C04055-A69C-41FC-AE23-915A443C7700}" srcOrd="1" destOrd="0" presId="urn:microsoft.com/office/officeart/2005/8/layout/hList9"/>
    <dgm:cxn modelId="{587A72DE-BE51-420F-BE86-FF0AC4FBAB8C}" type="presParOf" srcId="{F3C04055-A69C-41FC-AE23-915A443C7700}" destId="{D6CC6116-926B-4DFB-81F4-BE54B56B918F}" srcOrd="0" destOrd="0" presId="urn:microsoft.com/office/officeart/2005/8/layout/hList9"/>
    <dgm:cxn modelId="{9D4D4E32-E7DC-4DEF-83E1-431EE79AFDFC}" type="presParOf" srcId="{F3C04055-A69C-41FC-AE23-915A443C7700}" destId="{985A2146-5098-4E5B-8841-F235C5D8934A}" srcOrd="1" destOrd="0" presId="urn:microsoft.com/office/officeart/2005/8/layout/hList9"/>
    <dgm:cxn modelId="{235A5578-8139-4F67-9CC5-E625DD37D8AF}" type="presParOf" srcId="{43795F9B-114B-4509-A903-C16B25F552E1}" destId="{20117AA0-6D41-417F-9CDD-912D49224728}" srcOrd="7" destOrd="0" presId="urn:microsoft.com/office/officeart/2005/8/layout/hList9"/>
    <dgm:cxn modelId="{37882EA5-907E-4571-9879-3EBA805FD3D8}" type="presParOf" srcId="{43795F9B-114B-4509-A903-C16B25F552E1}" destId="{83948042-F6DA-48B0-8B18-3DF455CFC21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CA84F-2C2A-4F41-AB51-E95C785DF31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9E58D5-4288-4C88-B41B-E255B4A29D9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3200" dirty="0" smtClean="0">
              <a:solidFill>
                <a:schemeClr val="tx1"/>
              </a:solidFill>
            </a:rPr>
            <a:t>Cause</a:t>
          </a:r>
          <a:endParaRPr lang="en-GB" sz="3200" dirty="0">
            <a:solidFill>
              <a:schemeClr val="tx1"/>
            </a:solidFill>
          </a:endParaRPr>
        </a:p>
      </dgm:t>
    </dgm:pt>
    <dgm:pt modelId="{453A4C56-29FC-4265-AB95-83B746580D45}" type="parTrans" cxnId="{465BEB01-52E1-472B-ADB4-9140C16C8698}">
      <dgm:prSet/>
      <dgm:spPr/>
      <dgm:t>
        <a:bodyPr/>
        <a:lstStyle/>
        <a:p>
          <a:endParaRPr lang="en-GB"/>
        </a:p>
      </dgm:t>
    </dgm:pt>
    <dgm:pt modelId="{03D5BAF1-9A6C-42B9-B5AC-DE3F7558DB82}" type="sibTrans" cxnId="{465BEB01-52E1-472B-ADB4-9140C16C8698}">
      <dgm:prSet/>
      <dgm:spPr/>
      <dgm:t>
        <a:bodyPr/>
        <a:lstStyle/>
        <a:p>
          <a:endParaRPr lang="en-GB"/>
        </a:p>
      </dgm:t>
    </dgm:pt>
    <dgm:pt modelId="{98F6B9B0-1B9F-4117-A911-5B20B7605DEF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GB" sz="1800" dirty="0" smtClean="0"/>
            <a:t>economic</a:t>
          </a:r>
          <a:endParaRPr lang="en-GB" sz="1800" dirty="0"/>
        </a:p>
      </dgm:t>
    </dgm:pt>
    <dgm:pt modelId="{C44211EB-F100-4F47-8C51-D79E6E42DB74}" type="parTrans" cxnId="{1A86D8F2-3996-441C-9076-03718D0FA969}">
      <dgm:prSet/>
      <dgm:spPr/>
      <dgm:t>
        <a:bodyPr/>
        <a:lstStyle/>
        <a:p>
          <a:endParaRPr lang="en-GB"/>
        </a:p>
      </dgm:t>
    </dgm:pt>
    <dgm:pt modelId="{D3B58594-92A9-4D68-A0F8-DE738B52D849}" type="sibTrans" cxnId="{1A86D8F2-3996-441C-9076-03718D0FA969}">
      <dgm:prSet/>
      <dgm:spPr/>
      <dgm:t>
        <a:bodyPr/>
        <a:lstStyle/>
        <a:p>
          <a:endParaRPr lang="en-GB"/>
        </a:p>
      </dgm:t>
    </dgm:pt>
    <dgm:pt modelId="{F7650EEC-F3A0-4BFC-AAA6-70BEA43B217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3200" dirty="0" smtClean="0">
              <a:solidFill>
                <a:schemeClr val="tx1"/>
              </a:solidFill>
            </a:rPr>
            <a:t>Duration</a:t>
          </a:r>
          <a:endParaRPr lang="en-GB" sz="3200" dirty="0">
            <a:solidFill>
              <a:schemeClr val="tx1"/>
            </a:solidFill>
          </a:endParaRPr>
        </a:p>
      </dgm:t>
    </dgm:pt>
    <dgm:pt modelId="{E30B5140-FD96-40BC-A5B1-16B43CA6B660}" type="parTrans" cxnId="{4613D021-E447-4859-8D43-15F5F1A30292}">
      <dgm:prSet/>
      <dgm:spPr/>
      <dgm:t>
        <a:bodyPr/>
        <a:lstStyle/>
        <a:p>
          <a:endParaRPr lang="en-GB"/>
        </a:p>
      </dgm:t>
    </dgm:pt>
    <dgm:pt modelId="{0EC7D93A-1153-4789-913D-D587701785F1}" type="sibTrans" cxnId="{4613D021-E447-4859-8D43-15F5F1A30292}">
      <dgm:prSet/>
      <dgm:spPr/>
      <dgm:t>
        <a:bodyPr/>
        <a:lstStyle/>
        <a:p>
          <a:endParaRPr lang="en-GB"/>
        </a:p>
      </dgm:t>
    </dgm:pt>
    <dgm:pt modelId="{3D0D0293-4C64-4491-B4BC-63894239DA8E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GB" sz="1800" dirty="0" smtClean="0"/>
            <a:t>short</a:t>
          </a:r>
          <a:endParaRPr lang="en-GB" sz="1800" dirty="0"/>
        </a:p>
      </dgm:t>
    </dgm:pt>
    <dgm:pt modelId="{04E166AE-618A-430B-BD72-7342E024D83D}" type="parTrans" cxnId="{77EB028C-99BB-41F3-B458-1F920F93905E}">
      <dgm:prSet/>
      <dgm:spPr/>
      <dgm:t>
        <a:bodyPr/>
        <a:lstStyle/>
        <a:p>
          <a:endParaRPr lang="en-GB"/>
        </a:p>
      </dgm:t>
    </dgm:pt>
    <dgm:pt modelId="{67EF504A-4445-4738-B690-869D4F9F06BF}" type="sibTrans" cxnId="{77EB028C-99BB-41F3-B458-1F920F93905E}">
      <dgm:prSet/>
      <dgm:spPr/>
      <dgm:t>
        <a:bodyPr/>
        <a:lstStyle/>
        <a:p>
          <a:endParaRPr lang="en-GB"/>
        </a:p>
      </dgm:t>
    </dgm:pt>
    <dgm:pt modelId="{E11C1C27-2CFE-473E-9059-210B86F1E62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3200" dirty="0" smtClean="0">
              <a:solidFill>
                <a:schemeClr val="tx1"/>
              </a:solidFill>
            </a:rPr>
            <a:t>Scope</a:t>
          </a:r>
          <a:endParaRPr lang="en-GB" sz="3200" dirty="0">
            <a:solidFill>
              <a:schemeClr val="tx1"/>
            </a:solidFill>
          </a:endParaRPr>
        </a:p>
      </dgm:t>
    </dgm:pt>
    <dgm:pt modelId="{BDAAF849-456E-4833-B1A1-A2482975EE24}" type="parTrans" cxnId="{C2AABACC-F74A-491E-BAAA-40ED8E3782FB}">
      <dgm:prSet/>
      <dgm:spPr/>
      <dgm:t>
        <a:bodyPr/>
        <a:lstStyle/>
        <a:p>
          <a:endParaRPr lang="en-GB"/>
        </a:p>
      </dgm:t>
    </dgm:pt>
    <dgm:pt modelId="{F0875A0D-E416-4C0D-9E8B-C30E52E467A0}" type="sibTrans" cxnId="{C2AABACC-F74A-491E-BAAA-40ED8E3782FB}">
      <dgm:prSet/>
      <dgm:spPr/>
      <dgm:t>
        <a:bodyPr/>
        <a:lstStyle/>
        <a:p>
          <a:endParaRPr lang="en-GB"/>
        </a:p>
      </dgm:t>
    </dgm:pt>
    <dgm:pt modelId="{35BF9AE2-088B-4F4C-998F-92CB79AC350B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800" dirty="0" smtClean="0"/>
            <a:t>governmental (international, national, regional, destination)</a:t>
          </a:r>
          <a:endParaRPr lang="en-GB" sz="1800" dirty="0"/>
        </a:p>
      </dgm:t>
    </dgm:pt>
    <dgm:pt modelId="{36BC8EE9-EA6D-483C-9DEF-4B323A012FCC}" type="parTrans" cxnId="{FAE2CE06-3806-4A07-94DD-55E622D30908}">
      <dgm:prSet/>
      <dgm:spPr/>
      <dgm:t>
        <a:bodyPr/>
        <a:lstStyle/>
        <a:p>
          <a:endParaRPr lang="en-GB"/>
        </a:p>
      </dgm:t>
    </dgm:pt>
    <dgm:pt modelId="{59FFBB42-3C14-45C5-9FD5-804CB1F809A3}" type="sibTrans" cxnId="{FAE2CE06-3806-4A07-94DD-55E622D30908}">
      <dgm:prSet/>
      <dgm:spPr/>
      <dgm:t>
        <a:bodyPr/>
        <a:lstStyle/>
        <a:p>
          <a:endParaRPr lang="en-GB"/>
        </a:p>
      </dgm:t>
    </dgm:pt>
    <dgm:pt modelId="{DB0E4F06-BD6B-4200-97A4-D122FE3EC472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GB" sz="1800" dirty="0" smtClean="0"/>
            <a:t>political</a:t>
          </a:r>
          <a:endParaRPr lang="en-GB" sz="1800" dirty="0"/>
        </a:p>
      </dgm:t>
    </dgm:pt>
    <dgm:pt modelId="{2C0D4DE5-179C-4CEB-8301-EA84E0ED42F9}" type="parTrans" cxnId="{ABC90860-2225-40F4-BDC5-BE592AA5CEB0}">
      <dgm:prSet/>
      <dgm:spPr/>
      <dgm:t>
        <a:bodyPr/>
        <a:lstStyle/>
        <a:p>
          <a:endParaRPr lang="en-GB"/>
        </a:p>
      </dgm:t>
    </dgm:pt>
    <dgm:pt modelId="{258ABA82-71B5-49C8-868E-5B3A23EA2A88}" type="sibTrans" cxnId="{ABC90860-2225-40F4-BDC5-BE592AA5CEB0}">
      <dgm:prSet/>
      <dgm:spPr/>
      <dgm:t>
        <a:bodyPr/>
        <a:lstStyle/>
        <a:p>
          <a:endParaRPr lang="en-GB"/>
        </a:p>
      </dgm:t>
    </dgm:pt>
    <dgm:pt modelId="{ACE8A10F-8118-4F00-A035-080773842390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GB" sz="1800" dirty="0" smtClean="0"/>
            <a:t>socio-cultural</a:t>
          </a:r>
          <a:endParaRPr lang="en-GB" sz="1800" dirty="0"/>
        </a:p>
      </dgm:t>
    </dgm:pt>
    <dgm:pt modelId="{05A4DF3B-EA1C-4C9A-B217-9F7ED060FA14}" type="parTrans" cxnId="{3F00E36B-05EB-469F-867A-FB0C54AF1145}">
      <dgm:prSet/>
      <dgm:spPr/>
      <dgm:t>
        <a:bodyPr/>
        <a:lstStyle/>
        <a:p>
          <a:endParaRPr lang="en-GB"/>
        </a:p>
      </dgm:t>
    </dgm:pt>
    <dgm:pt modelId="{16ED0E03-45F4-4D50-AE9A-AACEC4CEE1FA}" type="sibTrans" cxnId="{3F00E36B-05EB-469F-867A-FB0C54AF1145}">
      <dgm:prSet/>
      <dgm:spPr/>
      <dgm:t>
        <a:bodyPr/>
        <a:lstStyle/>
        <a:p>
          <a:endParaRPr lang="en-GB"/>
        </a:p>
      </dgm:t>
    </dgm:pt>
    <dgm:pt modelId="{4CA2FC39-BC23-4BA0-A77A-EE551549778E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GB" sz="1800" dirty="0" smtClean="0"/>
            <a:t>environmental</a:t>
          </a:r>
          <a:endParaRPr lang="en-GB" sz="1800" dirty="0"/>
        </a:p>
      </dgm:t>
    </dgm:pt>
    <dgm:pt modelId="{F0E4960C-1B64-48C5-A818-9AF05D7205DD}" type="parTrans" cxnId="{7C7DE5EC-26B7-4AFE-95EC-088DE79F6DB7}">
      <dgm:prSet/>
      <dgm:spPr/>
      <dgm:t>
        <a:bodyPr/>
        <a:lstStyle/>
        <a:p>
          <a:endParaRPr lang="en-GB"/>
        </a:p>
      </dgm:t>
    </dgm:pt>
    <dgm:pt modelId="{E30CF3B1-7349-42F7-9839-0D8CF7BDAD7B}" type="sibTrans" cxnId="{7C7DE5EC-26B7-4AFE-95EC-088DE79F6DB7}">
      <dgm:prSet/>
      <dgm:spPr/>
      <dgm:t>
        <a:bodyPr/>
        <a:lstStyle/>
        <a:p>
          <a:endParaRPr lang="en-GB"/>
        </a:p>
      </dgm:t>
    </dgm:pt>
    <dgm:pt modelId="{2DEA98BE-7A9F-4CEA-8B76-F88932E6E3F2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GB" sz="1800" dirty="0" smtClean="0"/>
            <a:t>technological</a:t>
          </a:r>
          <a:endParaRPr lang="en-GB" sz="1800" dirty="0"/>
        </a:p>
      </dgm:t>
    </dgm:pt>
    <dgm:pt modelId="{D37A46E0-7447-47FD-9C9B-C7521C0CD76D}" type="parTrans" cxnId="{73FB07CD-91C3-4F6A-8693-1B68CE9B4E99}">
      <dgm:prSet/>
      <dgm:spPr/>
      <dgm:t>
        <a:bodyPr/>
        <a:lstStyle/>
        <a:p>
          <a:endParaRPr lang="en-GB"/>
        </a:p>
      </dgm:t>
    </dgm:pt>
    <dgm:pt modelId="{197A6E1F-5CAD-4F30-8FB0-EB4376CDBAD4}" type="sibTrans" cxnId="{73FB07CD-91C3-4F6A-8693-1B68CE9B4E99}">
      <dgm:prSet/>
      <dgm:spPr/>
      <dgm:t>
        <a:bodyPr/>
        <a:lstStyle/>
        <a:p>
          <a:endParaRPr lang="en-GB"/>
        </a:p>
      </dgm:t>
    </dgm:pt>
    <dgm:pt modelId="{3DD1B09A-A954-44C5-B56E-C46104F5622A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GB" sz="1800" dirty="0" smtClean="0"/>
            <a:t>prolonged</a:t>
          </a:r>
          <a:endParaRPr lang="en-GB" sz="1800" dirty="0"/>
        </a:p>
      </dgm:t>
    </dgm:pt>
    <dgm:pt modelId="{71BFD621-11DD-43CF-ADCA-CB5F7059626D}" type="parTrans" cxnId="{51A50716-1C91-4000-BB02-64F9F57BB5DF}">
      <dgm:prSet/>
      <dgm:spPr/>
      <dgm:t>
        <a:bodyPr/>
        <a:lstStyle/>
        <a:p>
          <a:endParaRPr lang="en-GB"/>
        </a:p>
      </dgm:t>
    </dgm:pt>
    <dgm:pt modelId="{FD8DF0C6-6DA2-4237-80A6-69B211778773}" type="sibTrans" cxnId="{51A50716-1C91-4000-BB02-64F9F57BB5DF}">
      <dgm:prSet/>
      <dgm:spPr/>
      <dgm:t>
        <a:bodyPr/>
        <a:lstStyle/>
        <a:p>
          <a:endParaRPr lang="en-GB"/>
        </a:p>
      </dgm:t>
    </dgm:pt>
    <dgm:pt modelId="{0AC85D35-88BC-4D6C-85C1-8FAFB5789865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1800" dirty="0" smtClean="0"/>
            <a:t>industry sectors</a:t>
          </a:r>
          <a:endParaRPr lang="en-GB" sz="1800" dirty="0"/>
        </a:p>
      </dgm:t>
    </dgm:pt>
    <dgm:pt modelId="{21323C45-96D0-453D-83DF-CDE8D3E68D0F}" type="parTrans" cxnId="{8BA2CCF6-F595-4554-A8E5-9D6F89BC8C08}">
      <dgm:prSet/>
      <dgm:spPr/>
      <dgm:t>
        <a:bodyPr/>
        <a:lstStyle/>
        <a:p>
          <a:endParaRPr lang="en-GB"/>
        </a:p>
      </dgm:t>
    </dgm:pt>
    <dgm:pt modelId="{C6CCD028-19E4-41AB-9249-8BCA32EDF07A}" type="sibTrans" cxnId="{8BA2CCF6-F595-4554-A8E5-9D6F89BC8C08}">
      <dgm:prSet/>
      <dgm:spPr/>
      <dgm:t>
        <a:bodyPr/>
        <a:lstStyle/>
        <a:p>
          <a:endParaRPr lang="en-GB"/>
        </a:p>
      </dgm:t>
    </dgm:pt>
    <dgm:pt modelId="{8D3674F4-FC38-4200-95E0-BE6CB567D190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1800" dirty="0" smtClean="0"/>
            <a:t>corporations and </a:t>
          </a:r>
          <a:r>
            <a:rPr lang="en-US" sz="1800" dirty="0" err="1" smtClean="0"/>
            <a:t>organisations</a:t>
          </a:r>
          <a:endParaRPr lang="en-GB" sz="1800" dirty="0"/>
        </a:p>
      </dgm:t>
    </dgm:pt>
    <dgm:pt modelId="{C55EAB31-8F62-47B1-9C16-26E31D5A555D}" type="parTrans" cxnId="{72DE6012-0642-4B47-B4F5-E6016903CD2D}">
      <dgm:prSet/>
      <dgm:spPr/>
      <dgm:t>
        <a:bodyPr/>
        <a:lstStyle/>
        <a:p>
          <a:endParaRPr lang="en-GB"/>
        </a:p>
      </dgm:t>
    </dgm:pt>
    <dgm:pt modelId="{F9BC2071-10D6-4E8D-B2AF-33C7EDC5D9B3}" type="sibTrans" cxnId="{72DE6012-0642-4B47-B4F5-E6016903CD2D}">
      <dgm:prSet/>
      <dgm:spPr/>
      <dgm:t>
        <a:bodyPr/>
        <a:lstStyle/>
        <a:p>
          <a:endParaRPr lang="en-GB"/>
        </a:p>
      </dgm:t>
    </dgm:pt>
    <dgm:pt modelId="{A8F147DE-D7A8-4E65-B820-FCB32FD3B22B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1800" dirty="0" smtClean="0"/>
            <a:t>business units</a:t>
          </a:r>
          <a:endParaRPr lang="en-GB" sz="1800" dirty="0"/>
        </a:p>
      </dgm:t>
    </dgm:pt>
    <dgm:pt modelId="{EF02162F-2D30-4E79-9894-71E728CDDA11}" type="parTrans" cxnId="{B3BBE076-4982-4C5B-A694-B0F602F7DD0C}">
      <dgm:prSet/>
      <dgm:spPr/>
      <dgm:t>
        <a:bodyPr/>
        <a:lstStyle/>
        <a:p>
          <a:endParaRPr lang="en-GB"/>
        </a:p>
      </dgm:t>
    </dgm:pt>
    <dgm:pt modelId="{CDAD74C6-5DD4-4880-9A6F-F63C055D8B81}" type="sibTrans" cxnId="{B3BBE076-4982-4C5B-A694-B0F602F7DD0C}">
      <dgm:prSet/>
      <dgm:spPr/>
      <dgm:t>
        <a:bodyPr/>
        <a:lstStyle/>
        <a:p>
          <a:endParaRPr lang="en-GB"/>
        </a:p>
      </dgm:t>
    </dgm:pt>
    <dgm:pt modelId="{80C37FCF-205D-4BB1-B999-2A2BA046C8CE}" type="pres">
      <dgm:prSet presAssocID="{5B8CA84F-2C2A-4F41-AB51-E95C785DF3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9CBFCE-E346-4429-862C-F07DCB4EA4E7}" type="pres">
      <dgm:prSet presAssocID="{019E58D5-4288-4C88-B41B-E255B4A29D97}" presName="composite" presStyleCnt="0"/>
      <dgm:spPr/>
    </dgm:pt>
    <dgm:pt modelId="{0949699D-B1B7-4B46-A7EF-F9EADF2A20E1}" type="pres">
      <dgm:prSet presAssocID="{019E58D5-4288-4C88-B41B-E255B4A29D9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0543A3-5AE8-417D-ADFF-E283D1899957}" type="pres">
      <dgm:prSet presAssocID="{019E58D5-4288-4C88-B41B-E255B4A29D9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5DC7D9-9F29-46FB-BA0D-67C62788CB3A}" type="pres">
      <dgm:prSet presAssocID="{03D5BAF1-9A6C-42B9-B5AC-DE3F7558DB82}" presName="space" presStyleCnt="0"/>
      <dgm:spPr/>
    </dgm:pt>
    <dgm:pt modelId="{3BF509A2-8D28-455E-8EEC-C768B21D4EF6}" type="pres">
      <dgm:prSet presAssocID="{F7650EEC-F3A0-4BFC-AAA6-70BEA43B217C}" presName="composite" presStyleCnt="0"/>
      <dgm:spPr/>
    </dgm:pt>
    <dgm:pt modelId="{7421CE58-6994-40BF-BDC4-CA05590B1BB6}" type="pres">
      <dgm:prSet presAssocID="{F7650EEC-F3A0-4BFC-AAA6-70BEA43B217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0644A1-35EC-4C10-94CC-2284CBA74795}" type="pres">
      <dgm:prSet presAssocID="{F7650EEC-F3A0-4BFC-AAA6-70BEA43B217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0357DF-BD48-4947-B714-32ABB91F03E2}" type="pres">
      <dgm:prSet presAssocID="{0EC7D93A-1153-4789-913D-D587701785F1}" presName="space" presStyleCnt="0"/>
      <dgm:spPr/>
    </dgm:pt>
    <dgm:pt modelId="{F456629B-9D42-4147-A022-A7FBA07B3D6B}" type="pres">
      <dgm:prSet presAssocID="{E11C1C27-2CFE-473E-9059-210B86F1E627}" presName="composite" presStyleCnt="0"/>
      <dgm:spPr/>
    </dgm:pt>
    <dgm:pt modelId="{A4D025FF-15E3-424B-ADE3-93185F977154}" type="pres">
      <dgm:prSet presAssocID="{E11C1C27-2CFE-473E-9059-210B86F1E62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234CCE-DD81-4CA6-8D02-10CF3B4E78FE}" type="pres">
      <dgm:prSet presAssocID="{E11C1C27-2CFE-473E-9059-210B86F1E62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7DE5EC-26B7-4AFE-95EC-088DE79F6DB7}" srcId="{019E58D5-4288-4C88-B41B-E255B4A29D97}" destId="{4CA2FC39-BC23-4BA0-A77A-EE551549778E}" srcOrd="3" destOrd="0" parTransId="{F0E4960C-1B64-48C5-A818-9AF05D7205DD}" sibTransId="{E30CF3B1-7349-42F7-9839-0D8CF7BDAD7B}"/>
    <dgm:cxn modelId="{1A86D8F2-3996-441C-9076-03718D0FA969}" srcId="{019E58D5-4288-4C88-B41B-E255B4A29D97}" destId="{98F6B9B0-1B9F-4117-A911-5B20B7605DEF}" srcOrd="0" destOrd="0" parTransId="{C44211EB-F100-4F47-8C51-D79E6E42DB74}" sibTransId="{D3B58594-92A9-4D68-A0F8-DE738B52D849}"/>
    <dgm:cxn modelId="{A3C64AA5-1998-4EB6-B802-D7FA01F3E1E5}" type="presOf" srcId="{0AC85D35-88BC-4D6C-85C1-8FAFB5789865}" destId="{A2234CCE-DD81-4CA6-8D02-10CF3B4E78FE}" srcOrd="0" destOrd="1" presId="urn:microsoft.com/office/officeart/2005/8/layout/hList1"/>
    <dgm:cxn modelId="{AC85B233-3E37-4362-951B-82C073CD5C9A}" type="presOf" srcId="{DB0E4F06-BD6B-4200-97A4-D122FE3EC472}" destId="{FE0543A3-5AE8-417D-ADFF-E283D1899957}" srcOrd="0" destOrd="1" presId="urn:microsoft.com/office/officeart/2005/8/layout/hList1"/>
    <dgm:cxn modelId="{51A50716-1C91-4000-BB02-64F9F57BB5DF}" srcId="{F7650EEC-F3A0-4BFC-AAA6-70BEA43B217C}" destId="{3DD1B09A-A954-44C5-B56E-C46104F5622A}" srcOrd="1" destOrd="0" parTransId="{71BFD621-11DD-43CF-ADCA-CB5F7059626D}" sibTransId="{FD8DF0C6-6DA2-4237-80A6-69B211778773}"/>
    <dgm:cxn modelId="{72DE6012-0642-4B47-B4F5-E6016903CD2D}" srcId="{E11C1C27-2CFE-473E-9059-210B86F1E627}" destId="{8D3674F4-FC38-4200-95E0-BE6CB567D190}" srcOrd="2" destOrd="0" parTransId="{C55EAB31-8F62-47B1-9C16-26E31D5A555D}" sibTransId="{F9BC2071-10D6-4E8D-B2AF-33C7EDC5D9B3}"/>
    <dgm:cxn modelId="{D64AAA20-034F-42F2-A7AF-0496F6308382}" type="presOf" srcId="{A8F147DE-D7A8-4E65-B820-FCB32FD3B22B}" destId="{A2234CCE-DD81-4CA6-8D02-10CF3B4E78FE}" srcOrd="0" destOrd="3" presId="urn:microsoft.com/office/officeart/2005/8/layout/hList1"/>
    <dgm:cxn modelId="{AA0B1338-F54D-485C-8FBF-8CD6BE21AC23}" type="presOf" srcId="{8D3674F4-FC38-4200-95E0-BE6CB567D190}" destId="{A2234CCE-DD81-4CA6-8D02-10CF3B4E78FE}" srcOrd="0" destOrd="2" presId="urn:microsoft.com/office/officeart/2005/8/layout/hList1"/>
    <dgm:cxn modelId="{50B2A16B-9E5F-4466-A569-4944D75B2BDB}" type="presOf" srcId="{ACE8A10F-8118-4F00-A035-080773842390}" destId="{FE0543A3-5AE8-417D-ADFF-E283D1899957}" srcOrd="0" destOrd="2" presId="urn:microsoft.com/office/officeart/2005/8/layout/hList1"/>
    <dgm:cxn modelId="{465BEB01-52E1-472B-ADB4-9140C16C8698}" srcId="{5B8CA84F-2C2A-4F41-AB51-E95C785DF318}" destId="{019E58D5-4288-4C88-B41B-E255B4A29D97}" srcOrd="0" destOrd="0" parTransId="{453A4C56-29FC-4265-AB95-83B746580D45}" sibTransId="{03D5BAF1-9A6C-42B9-B5AC-DE3F7558DB82}"/>
    <dgm:cxn modelId="{BAD1E32F-3A95-4C6D-95FD-B24272FED408}" type="presOf" srcId="{3DD1B09A-A954-44C5-B56E-C46104F5622A}" destId="{990644A1-35EC-4C10-94CC-2284CBA74795}" srcOrd="0" destOrd="1" presId="urn:microsoft.com/office/officeart/2005/8/layout/hList1"/>
    <dgm:cxn modelId="{2AA0F6E8-337D-4645-922F-82D6B870373B}" type="presOf" srcId="{35BF9AE2-088B-4F4C-998F-92CB79AC350B}" destId="{A2234CCE-DD81-4CA6-8D02-10CF3B4E78FE}" srcOrd="0" destOrd="0" presId="urn:microsoft.com/office/officeart/2005/8/layout/hList1"/>
    <dgm:cxn modelId="{6D88B7D1-D938-4189-AFB3-4A844D239A4E}" type="presOf" srcId="{2DEA98BE-7A9F-4CEA-8B76-F88932E6E3F2}" destId="{FE0543A3-5AE8-417D-ADFF-E283D1899957}" srcOrd="0" destOrd="4" presId="urn:microsoft.com/office/officeart/2005/8/layout/hList1"/>
    <dgm:cxn modelId="{A2EDB99B-FA97-4C7D-97D7-20CFC548E822}" type="presOf" srcId="{4CA2FC39-BC23-4BA0-A77A-EE551549778E}" destId="{FE0543A3-5AE8-417D-ADFF-E283D1899957}" srcOrd="0" destOrd="3" presId="urn:microsoft.com/office/officeart/2005/8/layout/hList1"/>
    <dgm:cxn modelId="{73FB07CD-91C3-4F6A-8693-1B68CE9B4E99}" srcId="{019E58D5-4288-4C88-B41B-E255B4A29D97}" destId="{2DEA98BE-7A9F-4CEA-8B76-F88932E6E3F2}" srcOrd="4" destOrd="0" parTransId="{D37A46E0-7447-47FD-9C9B-C7521C0CD76D}" sibTransId="{197A6E1F-5CAD-4F30-8FB0-EB4376CDBAD4}"/>
    <dgm:cxn modelId="{4613D021-E447-4859-8D43-15F5F1A30292}" srcId="{5B8CA84F-2C2A-4F41-AB51-E95C785DF318}" destId="{F7650EEC-F3A0-4BFC-AAA6-70BEA43B217C}" srcOrd="1" destOrd="0" parTransId="{E30B5140-FD96-40BC-A5B1-16B43CA6B660}" sibTransId="{0EC7D93A-1153-4789-913D-D587701785F1}"/>
    <dgm:cxn modelId="{3D32349E-2C5D-4BD3-B77E-A1947B7D03F5}" type="presOf" srcId="{3D0D0293-4C64-4491-B4BC-63894239DA8E}" destId="{990644A1-35EC-4C10-94CC-2284CBA74795}" srcOrd="0" destOrd="0" presId="urn:microsoft.com/office/officeart/2005/8/layout/hList1"/>
    <dgm:cxn modelId="{ABC90860-2225-40F4-BDC5-BE592AA5CEB0}" srcId="{019E58D5-4288-4C88-B41B-E255B4A29D97}" destId="{DB0E4F06-BD6B-4200-97A4-D122FE3EC472}" srcOrd="1" destOrd="0" parTransId="{2C0D4DE5-179C-4CEB-8301-EA84E0ED42F9}" sibTransId="{258ABA82-71B5-49C8-868E-5B3A23EA2A88}"/>
    <dgm:cxn modelId="{77EB028C-99BB-41F3-B458-1F920F93905E}" srcId="{F7650EEC-F3A0-4BFC-AAA6-70BEA43B217C}" destId="{3D0D0293-4C64-4491-B4BC-63894239DA8E}" srcOrd="0" destOrd="0" parTransId="{04E166AE-618A-430B-BD72-7342E024D83D}" sibTransId="{67EF504A-4445-4738-B690-869D4F9F06BF}"/>
    <dgm:cxn modelId="{57EF3714-8A84-40B9-AA6B-FF1D6D76AAFA}" type="presOf" srcId="{E11C1C27-2CFE-473E-9059-210B86F1E627}" destId="{A4D025FF-15E3-424B-ADE3-93185F977154}" srcOrd="0" destOrd="0" presId="urn:microsoft.com/office/officeart/2005/8/layout/hList1"/>
    <dgm:cxn modelId="{C2AABACC-F74A-491E-BAAA-40ED8E3782FB}" srcId="{5B8CA84F-2C2A-4F41-AB51-E95C785DF318}" destId="{E11C1C27-2CFE-473E-9059-210B86F1E627}" srcOrd="2" destOrd="0" parTransId="{BDAAF849-456E-4833-B1A1-A2482975EE24}" sibTransId="{F0875A0D-E416-4C0D-9E8B-C30E52E467A0}"/>
    <dgm:cxn modelId="{8BA2CCF6-F595-4554-A8E5-9D6F89BC8C08}" srcId="{E11C1C27-2CFE-473E-9059-210B86F1E627}" destId="{0AC85D35-88BC-4D6C-85C1-8FAFB5789865}" srcOrd="1" destOrd="0" parTransId="{21323C45-96D0-453D-83DF-CDE8D3E68D0F}" sibTransId="{C6CCD028-19E4-41AB-9249-8BCA32EDF07A}"/>
    <dgm:cxn modelId="{EDC4ACE1-5DB9-403B-8F90-CB0E14AE3F89}" type="presOf" srcId="{5B8CA84F-2C2A-4F41-AB51-E95C785DF318}" destId="{80C37FCF-205D-4BB1-B999-2A2BA046C8CE}" srcOrd="0" destOrd="0" presId="urn:microsoft.com/office/officeart/2005/8/layout/hList1"/>
    <dgm:cxn modelId="{1663C870-260C-441B-98F8-22D108E69318}" type="presOf" srcId="{98F6B9B0-1B9F-4117-A911-5B20B7605DEF}" destId="{FE0543A3-5AE8-417D-ADFF-E283D1899957}" srcOrd="0" destOrd="0" presId="urn:microsoft.com/office/officeart/2005/8/layout/hList1"/>
    <dgm:cxn modelId="{FAE2CE06-3806-4A07-94DD-55E622D30908}" srcId="{E11C1C27-2CFE-473E-9059-210B86F1E627}" destId="{35BF9AE2-088B-4F4C-998F-92CB79AC350B}" srcOrd="0" destOrd="0" parTransId="{36BC8EE9-EA6D-483C-9DEF-4B323A012FCC}" sibTransId="{59FFBB42-3C14-45C5-9FD5-804CB1F809A3}"/>
    <dgm:cxn modelId="{B3BBE076-4982-4C5B-A694-B0F602F7DD0C}" srcId="{E11C1C27-2CFE-473E-9059-210B86F1E627}" destId="{A8F147DE-D7A8-4E65-B820-FCB32FD3B22B}" srcOrd="3" destOrd="0" parTransId="{EF02162F-2D30-4E79-9894-71E728CDDA11}" sibTransId="{CDAD74C6-5DD4-4880-9A6F-F63C055D8B81}"/>
    <dgm:cxn modelId="{137F61F5-E239-4A94-84BF-4B09B5626CC1}" type="presOf" srcId="{019E58D5-4288-4C88-B41B-E255B4A29D97}" destId="{0949699D-B1B7-4B46-A7EF-F9EADF2A20E1}" srcOrd="0" destOrd="0" presId="urn:microsoft.com/office/officeart/2005/8/layout/hList1"/>
    <dgm:cxn modelId="{3F00E36B-05EB-469F-867A-FB0C54AF1145}" srcId="{019E58D5-4288-4C88-B41B-E255B4A29D97}" destId="{ACE8A10F-8118-4F00-A035-080773842390}" srcOrd="2" destOrd="0" parTransId="{05A4DF3B-EA1C-4C9A-B217-9F7ED060FA14}" sibTransId="{16ED0E03-45F4-4D50-AE9A-AACEC4CEE1FA}"/>
    <dgm:cxn modelId="{A84FCA10-22D2-42DA-89EC-D60E8A79CC2D}" type="presOf" srcId="{F7650EEC-F3A0-4BFC-AAA6-70BEA43B217C}" destId="{7421CE58-6994-40BF-BDC4-CA05590B1BB6}" srcOrd="0" destOrd="0" presId="urn:microsoft.com/office/officeart/2005/8/layout/hList1"/>
    <dgm:cxn modelId="{AD722449-24FA-488D-A3A5-FE916C7488D9}" type="presParOf" srcId="{80C37FCF-205D-4BB1-B999-2A2BA046C8CE}" destId="{479CBFCE-E346-4429-862C-F07DCB4EA4E7}" srcOrd="0" destOrd="0" presId="urn:microsoft.com/office/officeart/2005/8/layout/hList1"/>
    <dgm:cxn modelId="{3826A6B1-83B4-4ED3-998E-90708835A3A2}" type="presParOf" srcId="{479CBFCE-E346-4429-862C-F07DCB4EA4E7}" destId="{0949699D-B1B7-4B46-A7EF-F9EADF2A20E1}" srcOrd="0" destOrd="0" presId="urn:microsoft.com/office/officeart/2005/8/layout/hList1"/>
    <dgm:cxn modelId="{B35F99B3-F215-4339-B212-11480E88F0B2}" type="presParOf" srcId="{479CBFCE-E346-4429-862C-F07DCB4EA4E7}" destId="{FE0543A3-5AE8-417D-ADFF-E283D1899957}" srcOrd="1" destOrd="0" presId="urn:microsoft.com/office/officeart/2005/8/layout/hList1"/>
    <dgm:cxn modelId="{79E33F63-57DB-4776-BF94-5087804A579D}" type="presParOf" srcId="{80C37FCF-205D-4BB1-B999-2A2BA046C8CE}" destId="{EF5DC7D9-9F29-46FB-BA0D-67C62788CB3A}" srcOrd="1" destOrd="0" presId="urn:microsoft.com/office/officeart/2005/8/layout/hList1"/>
    <dgm:cxn modelId="{E00CE9B9-879D-4D7D-9986-026DA3F0565F}" type="presParOf" srcId="{80C37FCF-205D-4BB1-B999-2A2BA046C8CE}" destId="{3BF509A2-8D28-455E-8EEC-C768B21D4EF6}" srcOrd="2" destOrd="0" presId="urn:microsoft.com/office/officeart/2005/8/layout/hList1"/>
    <dgm:cxn modelId="{3B6183C3-09D9-407D-8399-F6E096686EE1}" type="presParOf" srcId="{3BF509A2-8D28-455E-8EEC-C768B21D4EF6}" destId="{7421CE58-6994-40BF-BDC4-CA05590B1BB6}" srcOrd="0" destOrd="0" presId="urn:microsoft.com/office/officeart/2005/8/layout/hList1"/>
    <dgm:cxn modelId="{528AF0C2-1D64-4B9E-A200-50D1C3116C74}" type="presParOf" srcId="{3BF509A2-8D28-455E-8EEC-C768B21D4EF6}" destId="{990644A1-35EC-4C10-94CC-2284CBA74795}" srcOrd="1" destOrd="0" presId="urn:microsoft.com/office/officeart/2005/8/layout/hList1"/>
    <dgm:cxn modelId="{D43BC119-7B27-494A-8EC4-7D0C581696D4}" type="presParOf" srcId="{80C37FCF-205D-4BB1-B999-2A2BA046C8CE}" destId="{DC0357DF-BD48-4947-B714-32ABB91F03E2}" srcOrd="3" destOrd="0" presId="urn:microsoft.com/office/officeart/2005/8/layout/hList1"/>
    <dgm:cxn modelId="{257355BD-2B90-4BC2-BB39-8278562DF15F}" type="presParOf" srcId="{80C37FCF-205D-4BB1-B999-2A2BA046C8CE}" destId="{F456629B-9D42-4147-A022-A7FBA07B3D6B}" srcOrd="4" destOrd="0" presId="urn:microsoft.com/office/officeart/2005/8/layout/hList1"/>
    <dgm:cxn modelId="{123EB950-E3D6-430A-A15C-5B202CD2E350}" type="presParOf" srcId="{F456629B-9D42-4147-A022-A7FBA07B3D6B}" destId="{A4D025FF-15E3-424B-ADE3-93185F977154}" srcOrd="0" destOrd="0" presId="urn:microsoft.com/office/officeart/2005/8/layout/hList1"/>
    <dgm:cxn modelId="{1366BBEF-F6E7-4407-B90D-0F4F2D320A59}" type="presParOf" srcId="{F456629B-9D42-4147-A022-A7FBA07B3D6B}" destId="{A2234CCE-DD81-4CA6-8D02-10CF3B4E78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9F49F-8F04-4EB3-9895-308753846359}">
      <dsp:nvSpPr>
        <dsp:cNvPr id="0" name=""/>
        <dsp:cNvSpPr/>
      </dsp:nvSpPr>
      <dsp:spPr>
        <a:xfrm>
          <a:off x="0" y="528455"/>
          <a:ext cx="8580821" cy="8316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2DB1D-29BD-4BD0-AA62-13D050DA8DEC}">
      <dsp:nvSpPr>
        <dsp:cNvPr id="0" name=""/>
        <dsp:cNvSpPr/>
      </dsp:nvSpPr>
      <dsp:spPr>
        <a:xfrm>
          <a:off x="429041" y="41375"/>
          <a:ext cx="6006574" cy="974160"/>
        </a:xfrm>
        <a:prstGeom prst="roundRect">
          <a:avLst/>
        </a:prstGeom>
        <a:solidFill>
          <a:schemeClr val="bg1"/>
        </a:solidFill>
        <a:ln w="635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34" tIns="0" rIns="2270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What is the concept of the crisis management and how it can be attached to tourism?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76596" y="88930"/>
        <a:ext cx="5911464" cy="879050"/>
      </dsp:txXfrm>
    </dsp:sp>
    <dsp:sp modelId="{8FC55FE5-8B33-467C-AABE-397BF9072627}">
      <dsp:nvSpPr>
        <dsp:cNvPr id="0" name=""/>
        <dsp:cNvSpPr/>
      </dsp:nvSpPr>
      <dsp:spPr>
        <a:xfrm>
          <a:off x="0" y="2077448"/>
          <a:ext cx="8580821" cy="8316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BEA4B-4CCF-4EA5-BC1C-00137178B14D}">
      <dsp:nvSpPr>
        <dsp:cNvPr id="0" name=""/>
        <dsp:cNvSpPr/>
      </dsp:nvSpPr>
      <dsp:spPr>
        <a:xfrm>
          <a:off x="429041" y="1538255"/>
          <a:ext cx="6006574" cy="974160"/>
        </a:xfrm>
        <a:prstGeom prst="roundRect">
          <a:avLst/>
        </a:prstGeom>
        <a:solidFill>
          <a:schemeClr val="bg1"/>
        </a:solidFill>
        <a:ln w="635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34" tIns="0" rIns="2270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How do terrorism attacks influence the tourism industry of the destination?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76596" y="1585810"/>
        <a:ext cx="5911464" cy="879050"/>
      </dsp:txXfrm>
    </dsp:sp>
    <dsp:sp modelId="{C7D5C630-92BB-4A3B-BF9A-7494E9D485ED}">
      <dsp:nvSpPr>
        <dsp:cNvPr id="0" name=""/>
        <dsp:cNvSpPr/>
      </dsp:nvSpPr>
      <dsp:spPr>
        <a:xfrm>
          <a:off x="0" y="3522216"/>
          <a:ext cx="8580821" cy="8316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C812B-F84C-47DF-AC49-C23A248D8F01}">
      <dsp:nvSpPr>
        <dsp:cNvPr id="0" name=""/>
        <dsp:cNvSpPr/>
      </dsp:nvSpPr>
      <dsp:spPr>
        <a:xfrm>
          <a:off x="429041" y="3035136"/>
          <a:ext cx="6006574" cy="974160"/>
        </a:xfrm>
        <a:prstGeom prst="roundRect">
          <a:avLst/>
        </a:prstGeom>
        <a:solidFill>
          <a:schemeClr val="bg1"/>
        </a:solidFill>
        <a:ln w="635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34" tIns="0" rIns="22703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Which crisis management instruments can be used in order to overcome tourism crisis caused by terrorism?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76596" y="3082691"/>
        <a:ext cx="5911464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43807-D8CD-48F8-9355-C4A9CA981A76}">
      <dsp:nvSpPr>
        <dsp:cNvPr id="0" name=""/>
        <dsp:cNvSpPr/>
      </dsp:nvSpPr>
      <dsp:spPr>
        <a:xfrm>
          <a:off x="1968330" y="425763"/>
          <a:ext cx="1967136" cy="131208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Academic Literature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Case Studies</a:t>
          </a:r>
          <a:endParaRPr lang="en-GB" sz="1800" kern="1200" dirty="0"/>
        </a:p>
      </dsp:txBody>
      <dsp:txXfrm>
        <a:off x="2283072" y="425763"/>
        <a:ext cx="1652394" cy="1312080"/>
      </dsp:txXfrm>
    </dsp:sp>
    <dsp:sp modelId="{865B57B3-0156-4E97-9CCD-A2B424FD6610}">
      <dsp:nvSpPr>
        <dsp:cNvPr id="0" name=""/>
        <dsp:cNvSpPr/>
      </dsp:nvSpPr>
      <dsp:spPr>
        <a:xfrm>
          <a:off x="1968330" y="1701879"/>
          <a:ext cx="1967136" cy="131208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Quantitative Analysis of Statistical Data</a:t>
          </a:r>
          <a:endParaRPr lang="en-GB" sz="1800" kern="1200" dirty="0"/>
        </a:p>
      </dsp:txBody>
      <dsp:txXfrm>
        <a:off x="2283072" y="1701879"/>
        <a:ext cx="1652394" cy="1312080"/>
      </dsp:txXfrm>
    </dsp:sp>
    <dsp:sp modelId="{C3FCDE27-C2EA-41BD-8AB2-FA55AE1D4D6B}">
      <dsp:nvSpPr>
        <dsp:cNvPr id="0" name=""/>
        <dsp:cNvSpPr/>
      </dsp:nvSpPr>
      <dsp:spPr>
        <a:xfrm>
          <a:off x="1968330" y="2978008"/>
          <a:ext cx="1967136" cy="131208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Content</a:t>
          </a:r>
          <a:r>
            <a:rPr lang="en-GB" sz="1800" kern="1200" baseline="0" dirty="0" smtClean="0"/>
            <a:t> analysis</a:t>
          </a:r>
          <a:endParaRPr lang="en-GB" sz="1800" kern="1200" dirty="0"/>
        </a:p>
      </dsp:txBody>
      <dsp:txXfrm>
        <a:off x="2283072" y="2978008"/>
        <a:ext cx="1652394" cy="1312080"/>
      </dsp:txXfrm>
    </dsp:sp>
    <dsp:sp modelId="{E2A290EB-FEC5-497E-8717-40B6E3E96C63}">
      <dsp:nvSpPr>
        <dsp:cNvPr id="0" name=""/>
        <dsp:cNvSpPr/>
      </dsp:nvSpPr>
      <dsp:spPr>
        <a:xfrm>
          <a:off x="550411" y="71284"/>
          <a:ext cx="1645837" cy="1311424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Secondary Data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791438" y="263338"/>
        <a:ext cx="1163783" cy="927316"/>
      </dsp:txXfrm>
    </dsp:sp>
    <dsp:sp modelId="{D6CC6116-926B-4DFB-81F4-BE54B56B918F}">
      <dsp:nvSpPr>
        <dsp:cNvPr id="0" name=""/>
        <dsp:cNvSpPr/>
      </dsp:nvSpPr>
      <dsp:spPr>
        <a:xfrm>
          <a:off x="5654895" y="425763"/>
          <a:ext cx="1967136" cy="131208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Expert Interview</a:t>
          </a:r>
          <a:endParaRPr lang="en-GB" sz="1800" kern="1200" dirty="0"/>
        </a:p>
      </dsp:txBody>
      <dsp:txXfrm>
        <a:off x="5969636" y="425763"/>
        <a:ext cx="1652394" cy="1312080"/>
      </dsp:txXfrm>
    </dsp:sp>
    <dsp:sp modelId="{83948042-F6DA-48B0-8B18-3DF455CFC218}">
      <dsp:nvSpPr>
        <dsp:cNvPr id="0" name=""/>
        <dsp:cNvSpPr/>
      </dsp:nvSpPr>
      <dsp:spPr>
        <a:xfrm>
          <a:off x="4166088" y="71284"/>
          <a:ext cx="1677036" cy="1311424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Primary Data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411684" y="263338"/>
        <a:ext cx="1185844" cy="927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21.05.2016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92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2C39-8BC7-4D6C-B471-84BC1A349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00174"/>
            <a:ext cx="7772400" cy="471490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2FDD-24A7-4272-8E9E-74C655B8E2A5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476380"/>
            <a:ext cx="1943100" cy="47387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476380"/>
            <a:ext cx="5676900" cy="47387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24E1-601A-462A-AF19-1D2622A19A70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FE50-300C-43BC-87AA-BB9A66A05B56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200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2456-3859-4301-9A06-B395F484B319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BE6D-6C14-4ADF-9DD2-3DAB3CB525FD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ED18-9F19-45B6-99BE-FF7B0FF24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2672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8FEE-CBF9-453D-A54B-9C8A6133C25E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A6201-6C0A-45C0-A20A-D4D777C995B7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0034" y="2786058"/>
            <a:ext cx="3000396" cy="334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E1C2-E546-492B-8821-8AD9A253B40C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8F788-D136-4C63-A341-553C0FC0B54A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685800" y="6553200"/>
            <a:ext cx="2266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3448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990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CFF933-4CCF-400C-B85E-213ACAFF80D4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99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s-UY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Crisis Management in </a:t>
            </a:r>
            <a:r>
              <a:rPr lang="es-UY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s-UY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UY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Tourism</a:t>
            </a:r>
            <a:r>
              <a:rPr lang="es-UY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UY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Industry</a:t>
            </a:r>
            <a:r>
              <a:rPr lang="es-UY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s-UY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</a:t>
            </a:r>
            <a:r>
              <a:rPr lang="es-UY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UY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s-UY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overcome</a:t>
            </a:r>
            <a:r>
              <a:rPr lang="es-UY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UY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s-UY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UY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consequences</a:t>
            </a:r>
            <a:r>
              <a:rPr lang="es-UY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UY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es-UY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terrorism</a:t>
            </a:r>
            <a:endParaRPr lang="es-ES" alt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070998"/>
          </a:xfrm>
        </p:spPr>
        <p:txBody>
          <a:bodyPr/>
          <a:lstStyle/>
          <a:p>
            <a:r>
              <a:rPr lang="de-AT" sz="2400" dirty="0" err="1" smtClean="0">
                <a:solidFill>
                  <a:schemeClr val="tx1"/>
                </a:solidFill>
              </a:rPr>
              <a:t>Adiyukh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Berbekova</a:t>
            </a:r>
            <a:r>
              <a:rPr lang="de-AT" sz="2400" dirty="0" smtClean="0">
                <a:solidFill>
                  <a:schemeClr val="tx1"/>
                </a:solidFill>
              </a:rPr>
              <a:t>, </a:t>
            </a:r>
            <a:r>
              <a:rPr lang="de-AT" sz="2400" dirty="0" err="1" smtClean="0">
                <a:solidFill>
                  <a:schemeClr val="tx1"/>
                </a:solidFill>
              </a:rPr>
              <a:t>Westcoast</a:t>
            </a:r>
            <a:r>
              <a:rPr lang="de-AT" sz="2400" dirty="0" smtClean="0">
                <a:solidFill>
                  <a:schemeClr val="tx1"/>
                </a:solidFill>
              </a:rPr>
              <a:t> University </a:t>
            </a:r>
            <a:r>
              <a:rPr lang="de-AT" sz="2400" dirty="0" err="1" smtClean="0">
                <a:solidFill>
                  <a:schemeClr val="tx1"/>
                </a:solidFill>
              </a:rPr>
              <a:t>of</a:t>
            </a:r>
            <a:r>
              <a:rPr lang="de-AT" sz="2400" dirty="0" smtClean="0">
                <a:solidFill>
                  <a:schemeClr val="tx1"/>
                </a:solidFill>
              </a:rPr>
              <a:t> Applied </a:t>
            </a:r>
            <a:r>
              <a:rPr lang="de-AT" sz="2400" dirty="0" err="1" smtClean="0">
                <a:solidFill>
                  <a:schemeClr val="tx1"/>
                </a:solidFill>
              </a:rPr>
              <a:t>Sciences</a:t>
            </a:r>
            <a:r>
              <a:rPr lang="de-AT" sz="2400" dirty="0" smtClean="0">
                <a:solidFill>
                  <a:schemeClr val="tx1"/>
                </a:solidFill>
              </a:rPr>
              <a:t>, Germany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64503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990033"/>
                </a:solidFill>
              </a:rPr>
              <a:t>www.tourism-student-conference.com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00" y="4293096"/>
            <a:ext cx="7200000" cy="20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85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>
                <a:solidFill>
                  <a:schemeClr val="accent2"/>
                </a:solidFill>
              </a:rPr>
              <a:t>2.1 The Susceptibility of the Tourism Industry to Crises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68419" y="1844824"/>
            <a:ext cx="8580821" cy="4251176"/>
          </a:xfrm>
        </p:spPr>
        <p:txBody>
          <a:bodyPr/>
          <a:lstStyle/>
          <a:p>
            <a:pPr marL="514350" indent="-514350"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altLang="ru-RU" sz="2000" dirty="0" smtClean="0">
              <a:solidFill>
                <a:schemeClr val="tx1"/>
              </a:solidFill>
            </a:endParaRPr>
          </a:p>
          <a:p>
            <a:pPr marL="514350" indent="-514350"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2000" dirty="0">
                <a:solidFill>
                  <a:schemeClr val="tx1"/>
                </a:solidFill>
              </a:rPr>
              <a:t>C</a:t>
            </a:r>
            <a:r>
              <a:rPr lang="en-GB" altLang="ru-RU" sz="2000" dirty="0" smtClean="0">
                <a:solidFill>
                  <a:schemeClr val="tx1"/>
                </a:solidFill>
              </a:rPr>
              <a:t>omplex structure of the industry</a:t>
            </a:r>
          </a:p>
          <a:p>
            <a:pPr marL="514350" indent="-514350"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2000" dirty="0" smtClean="0">
                <a:solidFill>
                  <a:schemeClr val="tx1"/>
                </a:solidFill>
              </a:rPr>
              <a:t>mutual dependence of the industry’s elements</a:t>
            </a:r>
          </a:p>
          <a:p>
            <a:pPr marL="514350" indent="-514350"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2000" dirty="0" smtClean="0">
                <a:solidFill>
                  <a:schemeClr val="tx1"/>
                </a:solidFill>
              </a:rPr>
              <a:t>the impacts of the tourism industry.</a:t>
            </a:r>
          </a:p>
          <a:p>
            <a:pPr marL="514350" indent="-514350" eaLnBrk="1" hangingPunct="1">
              <a:buClr>
                <a:srgbClr val="9900CC"/>
              </a:buClr>
              <a:buFont typeface="Wingdings" panose="05000000000000000000" pitchFamily="2" charset="2"/>
              <a:buChar char="Ø"/>
            </a:pPr>
            <a:endParaRPr lang="en-GB" altLang="ru-RU" sz="2400" dirty="0" smtClean="0"/>
          </a:p>
          <a:p>
            <a:pPr marL="514350" indent="-514350" eaLnBrk="1" hangingPunct="1">
              <a:buClr>
                <a:srgbClr val="9900CC"/>
              </a:buClr>
              <a:buFontTx/>
              <a:buNone/>
            </a:pPr>
            <a:endParaRPr lang="en-GB" altLang="ru-RU" sz="2400" dirty="0" smtClean="0"/>
          </a:p>
          <a:p>
            <a:pPr marL="514350" indent="-514350" eaLnBrk="1" hangingPunct="1">
              <a:buClr>
                <a:srgbClr val="9900CC"/>
              </a:buClr>
              <a:buFont typeface="Wingdings" panose="05000000000000000000" pitchFamily="2" charset="2"/>
              <a:buChar char="Ø"/>
            </a:pPr>
            <a:endParaRPr lang="ru-RU" altLang="ru-RU" dirty="0" smtClean="0"/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-13171" y="604423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chemeClr val="accent2"/>
                </a:solidFill>
              </a:rPr>
              <a:t>Source: Evans, Campbell and </a:t>
            </a:r>
            <a:r>
              <a:rPr lang="en-US" altLang="ru-RU" sz="1800" dirty="0" err="1">
                <a:solidFill>
                  <a:schemeClr val="accent2"/>
                </a:solidFill>
              </a:rPr>
              <a:t>Stonehouse</a:t>
            </a:r>
            <a:r>
              <a:rPr lang="en-US" altLang="ru-RU" sz="1800" dirty="0">
                <a:solidFill>
                  <a:schemeClr val="accent2"/>
                </a:solidFill>
              </a:rPr>
              <a:t> 2003, pp.28-32; Henderson 2007, pp. 6-9.</a:t>
            </a:r>
            <a:endParaRPr lang="en-GB" alt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>
                <a:solidFill>
                  <a:schemeClr val="accent2"/>
                </a:solidFill>
              </a:rPr>
              <a:t>2.2 Tourism Crises and their Classification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198039"/>
              </p:ext>
            </p:extLst>
          </p:nvPr>
        </p:nvGraphicFramePr>
        <p:xfrm>
          <a:off x="245757" y="1557435"/>
          <a:ext cx="8580821" cy="439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-13171" y="6080499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chemeClr val="accent2"/>
                </a:solidFill>
              </a:rPr>
              <a:t>Source: </a:t>
            </a:r>
            <a:r>
              <a:rPr lang="en-US" altLang="ru-RU" sz="1800" dirty="0" err="1">
                <a:solidFill>
                  <a:schemeClr val="accent2"/>
                </a:solidFill>
              </a:rPr>
              <a:t>Beirman</a:t>
            </a:r>
            <a:r>
              <a:rPr lang="en-US" altLang="ru-RU" sz="1800" dirty="0">
                <a:solidFill>
                  <a:schemeClr val="accent2"/>
                </a:solidFill>
              </a:rPr>
              <a:t> 2002, p.3; </a:t>
            </a:r>
            <a:r>
              <a:rPr lang="en-US" altLang="ru-RU" sz="1800" dirty="0" err="1">
                <a:solidFill>
                  <a:schemeClr val="accent2"/>
                </a:solidFill>
              </a:rPr>
              <a:t>Cizmar</a:t>
            </a:r>
            <a:r>
              <a:rPr lang="en-US" altLang="ru-RU" sz="1800" dirty="0">
                <a:solidFill>
                  <a:schemeClr val="accent2"/>
                </a:solidFill>
              </a:rPr>
              <a:t>, et al. 2010, p.2;</a:t>
            </a:r>
            <a:r>
              <a:rPr lang="en-GB" altLang="ru-RU" sz="1800" dirty="0">
                <a:solidFill>
                  <a:schemeClr val="accent2"/>
                </a:solidFill>
              </a:rPr>
              <a:t> </a:t>
            </a:r>
            <a:r>
              <a:rPr lang="en-GB" altLang="ru-RU" sz="1800" dirty="0" err="1">
                <a:solidFill>
                  <a:schemeClr val="accent2"/>
                </a:solidFill>
              </a:rPr>
              <a:t>Glaesser</a:t>
            </a:r>
            <a:r>
              <a:rPr lang="en-GB" altLang="ru-RU" sz="1800" dirty="0">
                <a:solidFill>
                  <a:schemeClr val="accent2"/>
                </a:solidFill>
              </a:rPr>
              <a:t> 2006, pp.15-16.</a:t>
            </a:r>
            <a:r>
              <a:rPr lang="en-US" altLang="ru-RU" sz="1800" dirty="0">
                <a:solidFill>
                  <a:schemeClr val="accent2"/>
                </a:solidFill>
              </a:rPr>
              <a:t>  </a:t>
            </a:r>
            <a:endParaRPr lang="en-GB" alt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US" altLang="ru-RU" dirty="0" smtClean="0">
                <a:solidFill>
                  <a:schemeClr val="accent2"/>
                </a:solidFill>
              </a:rPr>
              <a:t>3</a:t>
            </a:r>
            <a:r>
              <a:rPr lang="en-US" altLang="ru-RU" dirty="0">
                <a:solidFill>
                  <a:schemeClr val="accent2"/>
                </a:solidFill>
              </a:rPr>
              <a:t>. </a:t>
            </a:r>
            <a:r>
              <a:rPr lang="en-GB" altLang="ru-RU" dirty="0">
                <a:solidFill>
                  <a:schemeClr val="accent2"/>
                </a:solidFill>
              </a:rPr>
              <a:t> Tourism and Terrorism</a:t>
            </a:r>
            <a:r>
              <a:rPr lang="ru-RU" altLang="ru-RU" dirty="0">
                <a:solidFill>
                  <a:schemeClr val="accent2"/>
                </a:solidFill>
              </a:rPr>
              <a:t/>
            </a:r>
            <a:br>
              <a:rPr lang="ru-RU" altLang="ru-RU" dirty="0">
                <a:solidFill>
                  <a:schemeClr val="accent2"/>
                </a:solidFill>
              </a:rPr>
            </a:br>
            <a:r>
              <a:rPr lang="en-GB" altLang="ru-RU" dirty="0">
                <a:solidFill>
                  <a:schemeClr val="accent2"/>
                </a:solidFill>
              </a:rPr>
              <a:t>             3.1 The Threat of International Terrorism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6"/>
          <p:cNvSpPr>
            <a:spLocks noGrp="1" noChangeArrowheads="1"/>
          </p:cNvSpPr>
          <p:nvPr>
            <p:ph idx="1"/>
          </p:nvPr>
        </p:nvSpPr>
        <p:spPr bwMode="auto">
          <a:xfrm>
            <a:off x="268419" y="1981200"/>
            <a:ext cx="8580821" cy="25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GB" altLang="ru-RU" sz="2400" b="1" dirty="0">
                <a:solidFill>
                  <a:schemeClr val="accent2"/>
                </a:solidFill>
              </a:rPr>
              <a:t>Terrorism is 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en-GB" altLang="ru-RU" sz="1800" b="1" dirty="0" smtClean="0">
              <a:solidFill>
                <a:srgbClr val="800080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GB" altLang="ru-RU" sz="2000" dirty="0" smtClean="0"/>
              <a:t>“</a:t>
            </a:r>
            <a:r>
              <a:rPr lang="en-GB" altLang="ru-RU" sz="2000" dirty="0"/>
              <a:t>the substrate application of violence or threatened violence intended to sow panic in a society, to weaken or even overthrow the incumbents, and to bring about political change” 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-21704" y="600853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chemeClr val="accent2"/>
                </a:solidFill>
              </a:rPr>
              <a:t>Source: </a:t>
            </a:r>
            <a:r>
              <a:rPr lang="en-GB" altLang="ru-RU" sz="1800" dirty="0" err="1">
                <a:solidFill>
                  <a:schemeClr val="accent2"/>
                </a:solidFill>
              </a:rPr>
              <a:t>Laqueur</a:t>
            </a:r>
            <a:r>
              <a:rPr lang="en-GB" altLang="ru-RU" sz="1800" dirty="0">
                <a:solidFill>
                  <a:schemeClr val="accent2"/>
                </a:solidFill>
              </a:rPr>
              <a:t> and Beck 2003 cited in </a:t>
            </a:r>
            <a:r>
              <a:rPr lang="en-US" altLang="ru-RU" sz="1800" dirty="0" err="1">
                <a:solidFill>
                  <a:schemeClr val="accent2"/>
                </a:solidFill>
              </a:rPr>
              <a:t>Karacasulu</a:t>
            </a:r>
            <a:r>
              <a:rPr lang="en-US" altLang="ru-RU" sz="1800" dirty="0">
                <a:solidFill>
                  <a:schemeClr val="accent2"/>
                </a:solidFill>
              </a:rPr>
              <a:t> 2006, p. 8.</a:t>
            </a:r>
            <a:endParaRPr lang="en-GB" altLang="ru-RU" sz="1800" dirty="0">
              <a:solidFill>
                <a:schemeClr val="accent2"/>
              </a:solidFill>
            </a:endParaRPr>
          </a:p>
        </p:txBody>
      </p:sp>
      <p:pic>
        <p:nvPicPr>
          <p:cNvPr id="12" name="Рисунок 5" descr="9d5d6d5f98b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31250"/>
            <a:ext cx="2776240" cy="153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 smtClean="0">
                <a:solidFill>
                  <a:schemeClr val="accent2"/>
                </a:solidFill>
              </a:rPr>
              <a:t>3.1 </a:t>
            </a:r>
            <a:r>
              <a:rPr lang="en-GB" altLang="ru-RU" dirty="0">
                <a:solidFill>
                  <a:schemeClr val="accent2"/>
                </a:solidFill>
              </a:rPr>
              <a:t>The Threat of International Terrorism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 noChangeArrowheads="1"/>
          </p:cNvSpPr>
          <p:nvPr>
            <p:ph idx="1"/>
          </p:nvPr>
        </p:nvSpPr>
        <p:spPr bwMode="auto">
          <a:xfrm>
            <a:off x="0" y="1491894"/>
            <a:ext cx="9143999" cy="29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800080"/>
              </a:buClr>
            </a:pPr>
            <a:endParaRPr lang="en-US" altLang="ru-RU" sz="2000" dirty="0"/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2000" dirty="0"/>
              <a:t> </a:t>
            </a:r>
            <a:r>
              <a:rPr lang="en-GB" altLang="ru-RU" sz="1800" dirty="0"/>
              <a:t>over 48,000 terrorist </a:t>
            </a:r>
            <a:r>
              <a:rPr lang="en-GB" altLang="ru-RU" sz="1800" dirty="0" smtClean="0"/>
              <a:t>incidents (2000-2013)</a:t>
            </a:r>
            <a:endParaRPr lang="en-GB" altLang="ru-RU" sz="1800" dirty="0"/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ru-RU" sz="1800" dirty="0"/>
              <a:t> terrorism is both highly concentrated as well as a </a:t>
            </a:r>
            <a:r>
              <a:rPr lang="en-US" altLang="ru-RU" sz="1800" dirty="0" smtClean="0"/>
              <a:t>globally </a:t>
            </a:r>
            <a:r>
              <a:rPr lang="en-GB" altLang="ru-RU" sz="1800" dirty="0" smtClean="0"/>
              <a:t>distributed phenomenon</a:t>
            </a:r>
          </a:p>
          <a:p>
            <a:pPr algn="just" eaLnBrk="1" hangingPunct="1">
              <a:lnSpc>
                <a:spcPct val="150000"/>
              </a:lnSpc>
              <a:buClr>
                <a:srgbClr val="800080"/>
              </a:buClr>
              <a:buFont typeface="Wingdings" panose="05000000000000000000" pitchFamily="2" charset="2"/>
              <a:buChar char="Ø"/>
            </a:pPr>
            <a:endParaRPr lang="en-GB" altLang="ru-RU" dirty="0"/>
          </a:p>
          <a:p>
            <a:pPr algn="just" eaLnBrk="1" hangingPunct="1"/>
            <a:endParaRPr lang="en-GB" altLang="ru-RU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373269" y="3195757"/>
            <a:ext cx="777716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700" dirty="0"/>
              <a:t>the majority of all terrorist attacks in 2013 occurred in only five countries -</a:t>
            </a:r>
          </a:p>
          <a:p>
            <a:pPr eaLnBrk="1" hangingPunct="1"/>
            <a:r>
              <a:rPr lang="fi-FI" altLang="ru-RU" sz="1700" dirty="0"/>
              <a:t>Iraq, Afghanistan, Pakistan, Nigeria and Syria</a:t>
            </a:r>
            <a:endParaRPr lang="en-GB" altLang="ru-RU" sz="1700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-13171" y="3861585"/>
            <a:ext cx="9144000" cy="13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2000" dirty="0"/>
              <a:t> </a:t>
            </a:r>
            <a:r>
              <a:rPr lang="en-GB" altLang="ru-RU" sz="1800" dirty="0"/>
              <a:t>international terrorism is driven by religious, political, nationalistic and separatist motives </a:t>
            </a:r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1800" dirty="0"/>
              <a:t> terrorism has strengthened its positions under the conditions of </a:t>
            </a:r>
            <a:r>
              <a:rPr lang="en-GB" altLang="ru-RU" sz="1800" dirty="0" smtClean="0"/>
              <a:t>globalisation.</a:t>
            </a:r>
            <a:endParaRPr lang="en-GB" altLang="ru-RU" sz="1800" dirty="0"/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-13171" y="610418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chemeClr val="accent2"/>
                </a:solidFill>
              </a:rPr>
              <a:t>Source: Institute for Economics and Peace, Global Terrorism Index Report 2014, </a:t>
            </a:r>
            <a:r>
              <a:rPr lang="en-US" altLang="ru-RU" sz="1800" dirty="0" smtClean="0">
                <a:solidFill>
                  <a:schemeClr val="accent2"/>
                </a:solidFill>
              </a:rPr>
              <a:t> pp.2-7 </a:t>
            </a:r>
            <a:endParaRPr lang="en-GB" altLang="ru-RU" sz="1800" dirty="0">
              <a:solidFill>
                <a:schemeClr val="accent2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>
            <a:off x="439592" y="3483567"/>
            <a:ext cx="72047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3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 smtClean="0">
                <a:solidFill>
                  <a:schemeClr val="accent2"/>
                </a:solidFill>
              </a:rPr>
              <a:t>3.2 </a:t>
            </a:r>
            <a:r>
              <a:rPr lang="en-GB" altLang="ru-RU" dirty="0">
                <a:solidFill>
                  <a:schemeClr val="accent2"/>
                </a:solidFill>
              </a:rPr>
              <a:t>The Impacts of Terrorism on the Tourism Industry 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 noChangeArrowheads="1"/>
          </p:cNvSpPr>
          <p:nvPr>
            <p:ph idx="1"/>
          </p:nvPr>
        </p:nvSpPr>
        <p:spPr bwMode="auto">
          <a:xfrm>
            <a:off x="297977" y="2146557"/>
            <a:ext cx="8696069" cy="33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1800" dirty="0"/>
              <a:t> decline in tourist </a:t>
            </a:r>
            <a:r>
              <a:rPr lang="en-GB" altLang="ru-RU" sz="1800" dirty="0" smtClean="0"/>
              <a:t>arrivals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800080"/>
              </a:buClr>
              <a:buNone/>
            </a:pPr>
            <a:r>
              <a:rPr lang="en-GB" altLang="ru-RU" sz="1800" dirty="0"/>
              <a:t> </a:t>
            </a:r>
            <a:r>
              <a:rPr lang="en-GB" altLang="ru-RU" sz="1800" dirty="0" smtClean="0"/>
              <a:t>                  </a:t>
            </a:r>
            <a:r>
              <a:rPr lang="en-GB" altLang="ru-RU" sz="1800" dirty="0"/>
              <a:t>correlation rank between International Tourist Arrivals and Global Terrorist Index = </a:t>
            </a:r>
            <a:r>
              <a:rPr lang="en-GB" altLang="ru-RU" sz="1800" b="1" dirty="0" smtClean="0"/>
              <a:t>0,3 </a:t>
            </a:r>
            <a:endParaRPr lang="en-GB" altLang="ru-RU" sz="1800" b="1" dirty="0"/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1800" dirty="0"/>
              <a:t> unfavourable image </a:t>
            </a:r>
            <a:endParaRPr lang="en-GB" altLang="ru-RU" sz="1800" dirty="0" smtClean="0"/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1800" dirty="0"/>
              <a:t> </a:t>
            </a:r>
            <a:r>
              <a:rPr lang="en-GB" altLang="ru-RU" sz="1800" dirty="0" smtClean="0"/>
              <a:t>the change in </a:t>
            </a:r>
            <a:r>
              <a:rPr lang="en-GB" altLang="ru-RU" sz="1800" smtClean="0"/>
              <a:t>the tourists</a:t>
            </a:r>
            <a:r>
              <a:rPr lang="ru-RU" sz="1800" smtClean="0"/>
              <a:t>'</a:t>
            </a:r>
            <a:r>
              <a:rPr lang="ru-RU" sz="1800" dirty="0"/>
              <a:t> </a:t>
            </a:r>
            <a:r>
              <a:rPr lang="en-GB" altLang="ru-RU" sz="1800" dirty="0" smtClean="0"/>
              <a:t> perception of the tourist destination</a:t>
            </a:r>
            <a:endParaRPr lang="en-GB" altLang="ru-RU" sz="1800" dirty="0"/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1800" dirty="0"/>
              <a:t> social and cultural </a:t>
            </a:r>
            <a:r>
              <a:rPr lang="en-GB" altLang="ru-RU" sz="1800" dirty="0" smtClean="0"/>
              <a:t>effects. </a:t>
            </a:r>
            <a:endParaRPr lang="en-GB" altLang="ru-RU" sz="1800" dirty="0"/>
          </a:p>
          <a:p>
            <a:pPr eaLnBrk="1" hangingPunct="1">
              <a:buClr>
                <a:srgbClr val="800080"/>
              </a:buClr>
              <a:buFont typeface="Wingdings" panose="05000000000000000000" pitchFamily="2" charset="2"/>
              <a:buChar char="Ø"/>
            </a:pPr>
            <a:endParaRPr lang="en-GB" altLang="ru-RU" dirty="0"/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>
            <a:off x="836033" y="2852936"/>
            <a:ext cx="64807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0" y="572443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chemeClr val="accent2"/>
                </a:solidFill>
              </a:rPr>
              <a:t>Source: Institute for Economics and Peace, Global Terrorism Index Report  2014;</a:t>
            </a:r>
          </a:p>
          <a:p>
            <a:pPr eaLnBrk="1" hangingPunct="1"/>
            <a:r>
              <a:rPr lang="en-US" altLang="ru-RU" sz="1800" dirty="0">
                <a:solidFill>
                  <a:schemeClr val="accent2"/>
                </a:solidFill>
              </a:rPr>
              <a:t>UNWTO Tourism highlights 2015; Henderson 2007, pp. 54-68.</a:t>
            </a:r>
            <a:endParaRPr lang="en-GB" alt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 smtClean="0">
                <a:solidFill>
                  <a:schemeClr val="accent2"/>
                </a:solidFill>
              </a:rPr>
              <a:t>4. </a:t>
            </a:r>
            <a:r>
              <a:rPr lang="en-GB" altLang="ru-RU" dirty="0">
                <a:solidFill>
                  <a:schemeClr val="accent2"/>
                </a:solidFill>
              </a:rPr>
              <a:t>Empirical Study: Aim and Structure of the Study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-28894" y="2574033"/>
            <a:ext cx="4491180" cy="28850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just"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A </a:t>
            </a:r>
            <a:r>
              <a:rPr lang="en-US" sz="1800" dirty="0">
                <a:solidFill>
                  <a:schemeClr val="tx1"/>
                </a:solidFill>
              </a:rPr>
              <a:t>three-day series of terrorist attacks (7-9 January 2015) in </a:t>
            </a:r>
            <a:r>
              <a:rPr lang="en-GB" sz="1800" dirty="0" smtClean="0">
                <a:solidFill>
                  <a:schemeClr val="tx1"/>
                </a:solidFill>
              </a:rPr>
              <a:t>Paris</a:t>
            </a:r>
          </a:p>
          <a:p>
            <a:pPr marL="0" indent="0" algn="just">
              <a:buNone/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The target: </a:t>
            </a:r>
            <a:r>
              <a:rPr lang="en-GB" sz="1800" dirty="0" smtClean="0">
                <a:solidFill>
                  <a:schemeClr val="tx1"/>
                </a:solidFill>
              </a:rPr>
              <a:t>satirical magazine Charlie </a:t>
            </a:r>
            <a:r>
              <a:rPr lang="en-GB" sz="1800" dirty="0" err="1" smtClean="0">
                <a:solidFill>
                  <a:schemeClr val="tx1"/>
                </a:solidFill>
              </a:rPr>
              <a:t>Hebdo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Victims</a:t>
            </a:r>
            <a:r>
              <a:rPr lang="en-GB" sz="1800" b="1" dirty="0">
                <a:solidFill>
                  <a:schemeClr val="tx1"/>
                </a:solidFill>
              </a:rPr>
              <a:t>: </a:t>
            </a:r>
            <a:r>
              <a:rPr lang="en-GB" sz="1800" dirty="0">
                <a:solidFill>
                  <a:schemeClr val="tx1"/>
                </a:solidFill>
              </a:rPr>
              <a:t>16 people, </a:t>
            </a:r>
            <a:r>
              <a:rPr lang="en-GB" sz="1800" u="sng" dirty="0">
                <a:solidFill>
                  <a:schemeClr val="tx1"/>
                </a:solidFill>
              </a:rPr>
              <a:t>no tourists</a:t>
            </a:r>
          </a:p>
          <a:p>
            <a:pPr algn="just"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defRPr/>
            </a:pPr>
            <a:endParaRPr lang="en-GB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9988" y="1723558"/>
            <a:ext cx="2952327" cy="50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Paris (France)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2565401"/>
            <a:ext cx="4499992" cy="28850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errorist attacks</a:t>
            </a:r>
            <a:r>
              <a:rPr lang="en-US" sz="1800" dirty="0">
                <a:solidFill>
                  <a:schemeClr val="tx1"/>
                </a:solidFill>
              </a:rPr>
              <a:t> (18 March </a:t>
            </a:r>
            <a:r>
              <a:rPr lang="en-US" sz="1800" dirty="0" smtClean="0">
                <a:solidFill>
                  <a:schemeClr val="tx1"/>
                </a:solidFill>
              </a:rPr>
              <a:t>2015,</a:t>
            </a:r>
            <a:r>
              <a:rPr lang="en-US" sz="1800" dirty="0">
                <a:solidFill>
                  <a:schemeClr val="tx1"/>
                </a:solidFill>
              </a:rPr>
              <a:t> 26 June 2015</a:t>
            </a:r>
            <a:r>
              <a:rPr lang="en-US" sz="1800" dirty="0" smtClean="0">
                <a:solidFill>
                  <a:schemeClr val="tx1"/>
                </a:solidFill>
              </a:rPr>
              <a:t> ) </a:t>
            </a:r>
            <a:r>
              <a:rPr lang="en-US" sz="1800" dirty="0">
                <a:solidFill>
                  <a:schemeClr val="tx1"/>
                </a:solidFill>
              </a:rPr>
              <a:t>in </a:t>
            </a:r>
            <a:r>
              <a:rPr lang="en-GB" sz="1800" dirty="0" smtClean="0">
                <a:solidFill>
                  <a:schemeClr val="tx1"/>
                </a:solidFill>
              </a:rPr>
              <a:t>Tunis and in </a:t>
            </a:r>
            <a:r>
              <a:rPr lang="en-GB" sz="1800" dirty="0">
                <a:solidFill>
                  <a:schemeClr val="tx1"/>
                </a:solidFill>
              </a:rPr>
              <a:t>Sousse </a:t>
            </a:r>
          </a:p>
          <a:p>
            <a:pPr algn="just">
              <a:defRPr/>
            </a:pPr>
            <a:r>
              <a:rPr lang="en-GB" sz="1800" b="1" dirty="0">
                <a:solidFill>
                  <a:schemeClr val="tx1"/>
                </a:solidFill>
              </a:rPr>
              <a:t>The </a:t>
            </a:r>
            <a:r>
              <a:rPr lang="en-GB" sz="1800" b="1" dirty="0" smtClean="0">
                <a:solidFill>
                  <a:schemeClr val="tx1"/>
                </a:solidFill>
              </a:rPr>
              <a:t>targets: </a:t>
            </a:r>
            <a:r>
              <a:rPr lang="en-GB" sz="1800" dirty="0" err="1">
                <a:solidFill>
                  <a:schemeClr val="tx1"/>
                </a:solidFill>
              </a:rPr>
              <a:t>Bardo</a:t>
            </a:r>
            <a:r>
              <a:rPr lang="en-GB" sz="1800" dirty="0">
                <a:solidFill>
                  <a:schemeClr val="tx1"/>
                </a:solidFill>
              </a:rPr>
              <a:t> National </a:t>
            </a:r>
            <a:r>
              <a:rPr lang="en-GB" sz="1800" dirty="0" smtClean="0">
                <a:solidFill>
                  <a:schemeClr val="tx1"/>
                </a:solidFill>
              </a:rPr>
              <a:t>Museum, </a:t>
            </a:r>
            <a:r>
              <a:rPr lang="en-GB" sz="1800" dirty="0">
                <a:solidFill>
                  <a:schemeClr val="tx1"/>
                </a:solidFill>
              </a:rPr>
              <a:t>Sousse Beach resort</a:t>
            </a:r>
          </a:p>
          <a:p>
            <a:pPr algn="just"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b="1" dirty="0" smtClean="0">
                <a:solidFill>
                  <a:schemeClr val="tx1"/>
                </a:solidFill>
              </a:rPr>
              <a:t>Victims</a:t>
            </a:r>
            <a:r>
              <a:rPr lang="en-GB" sz="1800" b="1" dirty="0">
                <a:solidFill>
                  <a:schemeClr val="tx1"/>
                </a:solidFill>
              </a:rPr>
              <a:t>: </a:t>
            </a:r>
            <a:r>
              <a:rPr lang="en-GB" sz="1800" dirty="0">
                <a:solidFill>
                  <a:schemeClr val="tx1"/>
                </a:solidFill>
              </a:rPr>
              <a:t>21 people, </a:t>
            </a:r>
            <a:r>
              <a:rPr lang="en-GB" sz="1800" u="sng" dirty="0">
                <a:solidFill>
                  <a:schemeClr val="tx1"/>
                </a:solidFill>
              </a:rPr>
              <a:t>19 </a:t>
            </a:r>
            <a:r>
              <a:rPr lang="en-GB" sz="1800" u="sng" dirty="0" smtClean="0">
                <a:solidFill>
                  <a:schemeClr val="tx1"/>
                </a:solidFill>
              </a:rPr>
              <a:t>tourists;</a:t>
            </a:r>
          </a:p>
          <a:p>
            <a:pPr algn="just"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 39</a:t>
            </a:r>
            <a:r>
              <a:rPr lang="en-GB" sz="1800" u="sng" dirty="0" smtClean="0">
                <a:solidFill>
                  <a:schemeClr val="tx1"/>
                </a:solidFill>
              </a:rPr>
              <a:t> tourists</a:t>
            </a:r>
          </a:p>
          <a:p>
            <a:pPr algn="just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81836" y="1726722"/>
            <a:ext cx="3096343" cy="498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Tunis, </a:t>
            </a:r>
            <a:r>
              <a:rPr lang="en-GB" sz="2000" b="1" dirty="0">
                <a:solidFill>
                  <a:schemeClr val="tx1"/>
                </a:solidFill>
              </a:rPr>
              <a:t>Sousse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(Tunisia)</a:t>
            </a: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-45287" y="5908324"/>
            <a:ext cx="9178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dirty="0" err="1" smtClean="0">
                <a:solidFill>
                  <a:schemeClr val="accent2"/>
                </a:solidFill>
              </a:rPr>
              <a:t>Source:CNN</a:t>
            </a:r>
            <a:r>
              <a:rPr lang="en-US" altLang="ru-RU" sz="1600" dirty="0" smtClean="0">
                <a:solidFill>
                  <a:schemeClr val="accent2"/>
                </a:solidFill>
              </a:rPr>
              <a:t> </a:t>
            </a:r>
            <a:r>
              <a:rPr lang="en-US" altLang="ru-RU" sz="1600" dirty="0">
                <a:solidFill>
                  <a:schemeClr val="accent2"/>
                </a:solidFill>
              </a:rPr>
              <a:t>2015; BBC News 2015; Cook 2015; </a:t>
            </a:r>
            <a:r>
              <a:rPr lang="en-US" altLang="ru-RU" sz="1600" dirty="0" err="1">
                <a:solidFill>
                  <a:schemeClr val="accent2"/>
                </a:solidFill>
              </a:rPr>
              <a:t>Kapur</a:t>
            </a:r>
            <a:r>
              <a:rPr lang="en-US" altLang="ru-RU" sz="1600" dirty="0">
                <a:solidFill>
                  <a:schemeClr val="accent2"/>
                </a:solidFill>
              </a:rPr>
              <a:t> 2015; Paris Region Tourist Board 2015; Reuters, 2015.</a:t>
            </a:r>
            <a:endParaRPr lang="en-GB" altLang="ru-RU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>
                <a:solidFill>
                  <a:schemeClr val="accent2"/>
                </a:solidFill>
              </a:rPr>
              <a:t>5. Results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67786"/>
            <a:ext cx="3070200" cy="224133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298709" y="1487413"/>
            <a:ext cx="5599725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ヒラギノ角ゴ Pro W3" pitchFamily="124" charset="-128"/>
              </a:rPr>
              <a:t>Content Analysis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755576" y="2279501"/>
            <a:ext cx="0" cy="501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Скругленный прямоугольник 17"/>
          <p:cNvSpPr/>
          <p:nvPr/>
        </p:nvSpPr>
        <p:spPr bwMode="auto">
          <a:xfrm>
            <a:off x="298709" y="2812389"/>
            <a:ext cx="2376264" cy="11521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rPr>
              <a:t>Decline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rPr>
              <a:t> in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rPr>
              <a:t>tourist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rPr>
              <a:t>arrivals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cxnSp>
        <p:nvCxnSpPr>
          <p:cNvPr id="20" name="Прямая со стрелкой 19"/>
          <p:cNvCxnSpPr>
            <a:stCxn id="14" idx="2"/>
          </p:cNvCxnSpPr>
          <p:nvPr/>
        </p:nvCxnSpPr>
        <p:spPr bwMode="auto">
          <a:xfrm flipH="1">
            <a:off x="3098571" y="2279501"/>
            <a:ext cx="1" cy="22296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Скругленный прямоугольник 23"/>
          <p:cNvSpPr/>
          <p:nvPr/>
        </p:nvSpPr>
        <p:spPr bwMode="auto">
          <a:xfrm>
            <a:off x="1943559" y="4497405"/>
            <a:ext cx="2376264" cy="11521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rPr>
              <a:t>Marketing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rPr>
              <a:t> </a:t>
            </a:r>
            <a:r>
              <a:rPr kumimoji="0" lang="de-DE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rPr>
              <a:t>activities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3533597" y="2744705"/>
            <a:ext cx="5472608" cy="278468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  <a:defRPr/>
            </a:pPr>
            <a:r>
              <a:rPr lang="en-US" sz="1800" b="1" dirty="0"/>
              <a:t>After the attack: </a:t>
            </a:r>
            <a:endParaRPr lang="en-US" sz="1800" b="1" dirty="0" smtClean="0"/>
          </a:p>
          <a:p>
            <a:pPr marL="0" indent="0" algn="just">
              <a:buNone/>
              <a:defRPr/>
            </a:pPr>
            <a:r>
              <a:rPr lang="en-US" sz="1800" b="1" dirty="0" smtClean="0"/>
              <a:t>In Paris:</a:t>
            </a:r>
            <a:endParaRPr lang="en-US" sz="1800" b="1" dirty="0"/>
          </a:p>
          <a:p>
            <a:pPr marL="0" indent="0" algn="just">
              <a:buNone/>
              <a:defRPr/>
            </a:pPr>
            <a:r>
              <a:rPr lang="en-US" sz="1800" dirty="0"/>
              <a:t>10% drop in hotel occupancy on year-to-year comparisons between the dates of January 8th and </a:t>
            </a:r>
            <a:r>
              <a:rPr lang="en-US" sz="1800" dirty="0" smtClean="0"/>
              <a:t>18</a:t>
            </a:r>
            <a:r>
              <a:rPr lang="en-US" sz="1800" baseline="30000" dirty="0" smtClean="0"/>
              <a:t>th</a:t>
            </a:r>
          </a:p>
          <a:p>
            <a:pPr algn="just">
              <a:defRPr/>
            </a:pPr>
            <a:r>
              <a:rPr lang="en-US" sz="1800" b="1" dirty="0" smtClean="0"/>
              <a:t>In Tunisia:</a:t>
            </a:r>
          </a:p>
          <a:p>
            <a:pPr algn="just">
              <a:defRPr/>
            </a:pPr>
            <a:r>
              <a:rPr lang="en-US" sz="1800" dirty="0" err="1" smtClean="0"/>
              <a:t>Hapag</a:t>
            </a:r>
            <a:r>
              <a:rPr lang="en-US" sz="1800" dirty="0" smtClean="0"/>
              <a:t>-Lloyd </a:t>
            </a:r>
            <a:r>
              <a:rPr lang="en-US" sz="1800" dirty="0"/>
              <a:t>cruises, Star Clippers and AIDA have cancelled the planned trips to Tunisia </a:t>
            </a:r>
            <a:endParaRPr lang="en-GB" sz="1800" dirty="0"/>
          </a:p>
          <a:p>
            <a:pPr marL="0" indent="0" algn="just">
              <a:buNone/>
              <a:defRPr/>
            </a:pPr>
            <a:endParaRPr lang="en-US" dirty="0" smtClean="0"/>
          </a:p>
          <a:p>
            <a:pPr marL="0" indent="0" algn="just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>
                <a:solidFill>
                  <a:schemeClr val="accent2"/>
                </a:solidFill>
              </a:rPr>
              <a:t>5. Results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67786"/>
            <a:ext cx="3070200" cy="224133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298709" y="1487413"/>
            <a:ext cx="5599725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ヒラギノ角ゴ Pro W3" pitchFamily="124" charset="-128"/>
              </a:rPr>
              <a:t>Expert</a:t>
            </a:r>
            <a:r>
              <a:rPr kumimoji="0" lang="de-DE" sz="28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ヒラギノ角ゴ Pro W3" pitchFamily="124" charset="-128"/>
              </a:rPr>
              <a:t> Interview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755576" y="2279501"/>
            <a:ext cx="0" cy="501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Скругленный прямоугольник 17"/>
          <p:cNvSpPr/>
          <p:nvPr/>
        </p:nvSpPr>
        <p:spPr bwMode="auto">
          <a:xfrm>
            <a:off x="298709" y="2812389"/>
            <a:ext cx="2376264" cy="13393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Major </a:t>
            </a:r>
            <a:r>
              <a:rPr lang="de-DE" dirty="0" err="1" smtClean="0"/>
              <a:t>crisis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cxnSp>
        <p:nvCxnSpPr>
          <p:cNvPr id="20" name="Прямая со стрелкой 19"/>
          <p:cNvCxnSpPr>
            <a:stCxn id="14" idx="2"/>
          </p:cNvCxnSpPr>
          <p:nvPr/>
        </p:nvCxnSpPr>
        <p:spPr bwMode="auto">
          <a:xfrm flipH="1">
            <a:off x="3098571" y="2279501"/>
            <a:ext cx="1" cy="22296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Скругленный прямоугольник 23"/>
          <p:cNvSpPr/>
          <p:nvPr/>
        </p:nvSpPr>
        <p:spPr bwMode="auto">
          <a:xfrm>
            <a:off x="1943559" y="4497405"/>
            <a:ext cx="2376264" cy="11521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rPr>
              <a:t>Social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24" charset="-128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aseline="0" dirty="0" smtClean="0"/>
              <a:t>Media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533597" y="2744705"/>
            <a:ext cx="5472608" cy="168364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  <a:defRPr/>
            </a:pPr>
            <a:r>
              <a:rPr lang="en-US" sz="2000" dirty="0" smtClean="0"/>
              <a:t>Coordination</a:t>
            </a:r>
          </a:p>
          <a:p>
            <a:pPr marL="0" indent="0" algn="just">
              <a:buNone/>
              <a:defRPr/>
            </a:pPr>
            <a:endParaRPr lang="en-US" sz="2000" dirty="0" smtClean="0"/>
          </a:p>
          <a:p>
            <a:pPr marL="0" indent="0" algn="just">
              <a:buNone/>
              <a:defRPr/>
            </a:pPr>
            <a:r>
              <a:rPr lang="en-US" sz="2000" dirty="0" smtClean="0"/>
              <a:t>Information sharing</a:t>
            </a:r>
          </a:p>
          <a:p>
            <a:pPr marL="0" indent="0" algn="just">
              <a:buNone/>
              <a:defRPr/>
            </a:pPr>
            <a:endParaRPr lang="en-US" sz="2000" dirty="0" smtClean="0"/>
          </a:p>
          <a:p>
            <a:pPr marL="0" indent="0" algn="just">
              <a:buNone/>
              <a:defRPr/>
            </a:pPr>
            <a:r>
              <a:rPr lang="en-US" sz="2000" dirty="0"/>
              <a:t>C</a:t>
            </a:r>
            <a:r>
              <a:rPr lang="en-US" sz="2000" dirty="0" smtClean="0"/>
              <a:t>ommunication</a:t>
            </a:r>
          </a:p>
          <a:p>
            <a:pPr marL="0" indent="0" algn="just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 smtClean="0">
                <a:solidFill>
                  <a:schemeClr val="accent2"/>
                </a:solidFill>
              </a:rPr>
              <a:t>5. Results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0" y="1526704"/>
            <a:ext cx="9143999" cy="45692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AT" sz="2000" dirty="0" smtClean="0">
                <a:solidFill>
                  <a:schemeClr val="accent2"/>
                </a:solidFill>
              </a:rPr>
              <a:t>Special </a:t>
            </a:r>
            <a:r>
              <a:rPr lang="de-AT" sz="2000" dirty="0" err="1" smtClean="0">
                <a:solidFill>
                  <a:schemeClr val="accent2"/>
                </a:solidFill>
              </a:rPr>
              <a:t>features</a:t>
            </a:r>
            <a:r>
              <a:rPr lang="de-AT" sz="2000" dirty="0" smtClean="0">
                <a:solidFill>
                  <a:schemeClr val="accent2"/>
                </a:solidFill>
              </a:rPr>
              <a:t> </a:t>
            </a:r>
            <a:r>
              <a:rPr lang="de-AT" sz="2000" dirty="0" err="1" smtClean="0">
                <a:solidFill>
                  <a:schemeClr val="accent2"/>
                </a:solidFill>
              </a:rPr>
              <a:t>of</a:t>
            </a:r>
            <a:r>
              <a:rPr lang="de-AT" sz="2000" dirty="0" smtClean="0">
                <a:solidFill>
                  <a:schemeClr val="accent2"/>
                </a:solidFill>
              </a:rPr>
              <a:t> </a:t>
            </a:r>
            <a:r>
              <a:rPr lang="de-AT" sz="2000" dirty="0" err="1" smtClean="0">
                <a:solidFill>
                  <a:schemeClr val="accent2"/>
                </a:solidFill>
              </a:rPr>
              <a:t>tourism</a:t>
            </a:r>
            <a:r>
              <a:rPr lang="de-AT" sz="2000" dirty="0" smtClean="0">
                <a:solidFill>
                  <a:schemeClr val="accent2"/>
                </a:solidFill>
              </a:rPr>
              <a:t> </a:t>
            </a:r>
            <a:r>
              <a:rPr lang="de-AT" sz="2000" dirty="0" err="1" smtClean="0">
                <a:solidFill>
                  <a:schemeClr val="accent2"/>
                </a:solidFill>
              </a:rPr>
              <a:t>crises</a:t>
            </a:r>
            <a:r>
              <a:rPr lang="de-AT" sz="2000" dirty="0" smtClean="0">
                <a:solidFill>
                  <a:schemeClr val="accent2"/>
                </a:solidFill>
              </a:rPr>
              <a:t> </a:t>
            </a:r>
            <a:r>
              <a:rPr lang="de-AT" sz="2000" dirty="0" err="1" smtClean="0">
                <a:solidFill>
                  <a:schemeClr val="accent2"/>
                </a:solidFill>
              </a:rPr>
              <a:t>caused</a:t>
            </a:r>
            <a:r>
              <a:rPr lang="de-AT" sz="2000" dirty="0" smtClean="0">
                <a:solidFill>
                  <a:schemeClr val="accent2"/>
                </a:solidFill>
              </a:rPr>
              <a:t> by </a:t>
            </a:r>
            <a:r>
              <a:rPr lang="de-AT" sz="2000" dirty="0" err="1" smtClean="0">
                <a:solidFill>
                  <a:schemeClr val="accent2"/>
                </a:solidFill>
              </a:rPr>
              <a:t>terrorism</a:t>
            </a:r>
            <a:r>
              <a:rPr lang="de-AT" sz="2000" dirty="0" smtClean="0">
                <a:solidFill>
                  <a:schemeClr val="accent2"/>
                </a:solidFill>
              </a:rPr>
              <a:t>:</a:t>
            </a:r>
            <a:endParaRPr lang="de-AT" sz="20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AT" sz="1800" dirty="0" err="1">
                <a:solidFill>
                  <a:schemeClr val="tx1"/>
                </a:solidFill>
              </a:rPr>
              <a:t>t</a:t>
            </a:r>
            <a:r>
              <a:rPr lang="de-AT" sz="1800" dirty="0" err="1" smtClean="0">
                <a:solidFill>
                  <a:schemeClr val="tx1"/>
                </a:solidFill>
              </a:rPr>
              <a:t>he</a:t>
            </a:r>
            <a:r>
              <a:rPr lang="de-AT" sz="1800" dirty="0" smtClean="0">
                <a:solidFill>
                  <a:schemeClr val="tx1"/>
                </a:solidFill>
              </a:rPr>
              <a:t> high </a:t>
            </a:r>
            <a:r>
              <a:rPr lang="de-AT" sz="1800" dirty="0" err="1" smtClean="0">
                <a:solidFill>
                  <a:schemeClr val="tx1"/>
                </a:solidFill>
              </a:rPr>
              <a:t>publicity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that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terrorist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acts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gain</a:t>
            </a:r>
            <a:r>
              <a:rPr lang="de-AT" sz="1800" dirty="0" smtClean="0">
                <a:solidFill>
                  <a:schemeClr val="tx1"/>
                </a:solidFill>
              </a:rPr>
              <a:t> in </a:t>
            </a:r>
            <a:r>
              <a:rPr lang="de-AT" sz="1800" dirty="0" err="1" smtClean="0">
                <a:solidFill>
                  <a:schemeClr val="tx1"/>
                </a:solidFill>
              </a:rPr>
              <a:t>the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mass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media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contributes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to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wide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use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of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mass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media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during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crisis</a:t>
            </a:r>
            <a:endParaRPr lang="de-AT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AT" sz="1800" dirty="0" err="1">
                <a:solidFill>
                  <a:schemeClr val="tx1"/>
                </a:solidFill>
              </a:rPr>
              <a:t>t</a:t>
            </a:r>
            <a:r>
              <a:rPr lang="de-AT" sz="1800" dirty="0" err="1" smtClean="0">
                <a:solidFill>
                  <a:schemeClr val="tx1"/>
                </a:solidFill>
              </a:rPr>
              <a:t>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fact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that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terrorism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is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of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political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nature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makes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cooperation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with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government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important</a:t>
            </a:r>
            <a:endParaRPr lang="de-AT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AT" sz="1800" dirty="0" err="1">
                <a:solidFill>
                  <a:schemeClr val="tx1"/>
                </a:solidFill>
              </a:rPr>
              <a:t>t</a:t>
            </a:r>
            <a:r>
              <a:rPr lang="de-AT" sz="1800" dirty="0" err="1" smtClean="0">
                <a:solidFill>
                  <a:schemeClr val="tx1"/>
                </a:solidFill>
              </a:rPr>
              <a:t>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terrorism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crises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lead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to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more</a:t>
            </a:r>
            <a:r>
              <a:rPr lang="de-AT" sz="1800" dirty="0" smtClean="0">
                <a:solidFill>
                  <a:schemeClr val="tx1"/>
                </a:solidFill>
              </a:rPr>
              <a:t> negative </a:t>
            </a:r>
            <a:r>
              <a:rPr lang="de-AT" sz="1800" dirty="0" err="1" smtClean="0">
                <a:solidFill>
                  <a:schemeClr val="tx1"/>
                </a:solidFill>
              </a:rPr>
              <a:t>consequences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concerning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image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of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destination</a:t>
            </a:r>
            <a:r>
              <a:rPr lang="de-AT" sz="1800" dirty="0" smtClean="0">
                <a:solidFill>
                  <a:schemeClr val="tx1"/>
                </a:solidFill>
              </a:rPr>
              <a:t>, </a:t>
            </a:r>
            <a:r>
              <a:rPr lang="de-AT" sz="1800" dirty="0" err="1" smtClean="0">
                <a:solidFill>
                  <a:schemeClr val="tx1"/>
                </a:solidFill>
              </a:rPr>
              <a:t>therefore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emphasis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has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to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be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put</a:t>
            </a:r>
            <a:r>
              <a:rPr lang="de-AT" sz="1800" dirty="0" smtClean="0">
                <a:solidFill>
                  <a:schemeClr val="tx1"/>
                </a:solidFill>
              </a:rPr>
              <a:t> on </a:t>
            </a:r>
            <a:r>
              <a:rPr lang="de-AT" sz="1800" dirty="0" err="1" smtClean="0">
                <a:solidFill>
                  <a:schemeClr val="tx1"/>
                </a:solidFill>
              </a:rPr>
              <a:t>the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various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marketing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activities</a:t>
            </a:r>
            <a:endParaRPr lang="de-AT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AT" sz="1800" dirty="0" err="1">
                <a:solidFill>
                  <a:schemeClr val="tx1"/>
                </a:solidFill>
              </a:rPr>
              <a:t>t</a:t>
            </a:r>
            <a:r>
              <a:rPr lang="de-AT" sz="1800" dirty="0" err="1" smtClean="0">
                <a:solidFill>
                  <a:schemeClr val="tx1"/>
                </a:solidFill>
              </a:rPr>
              <a:t>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unpredictable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nature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of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terrorism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requires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destinations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to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be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ready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with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the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crisis</a:t>
            </a:r>
            <a:r>
              <a:rPr lang="de-AT" sz="1800" dirty="0" smtClean="0">
                <a:solidFill>
                  <a:schemeClr val="tx1"/>
                </a:solidFill>
              </a:rPr>
              <a:t> </a:t>
            </a:r>
            <a:r>
              <a:rPr lang="de-AT" sz="1800" dirty="0" err="1" smtClean="0">
                <a:solidFill>
                  <a:schemeClr val="tx1"/>
                </a:solidFill>
              </a:rPr>
              <a:t>management</a:t>
            </a:r>
            <a:r>
              <a:rPr lang="de-AT" sz="1800" dirty="0" smtClean="0">
                <a:solidFill>
                  <a:schemeClr val="tx1"/>
                </a:solidFill>
              </a:rPr>
              <a:t> plan.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7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>
                <a:solidFill>
                  <a:schemeClr val="accent2"/>
                </a:solidFill>
              </a:rPr>
              <a:t>5. Results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5"/>
          <p:cNvSpPr>
            <a:spLocks noGrp="1" noChangeArrowheads="1"/>
          </p:cNvSpPr>
          <p:nvPr>
            <p:ph idx="1"/>
          </p:nvPr>
        </p:nvSpPr>
        <p:spPr bwMode="auto">
          <a:xfrm>
            <a:off x="260783" y="1793117"/>
            <a:ext cx="858082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ru-RU" sz="2400" dirty="0">
                <a:solidFill>
                  <a:schemeClr val="accent2"/>
                </a:solidFill>
              </a:rPr>
              <a:t>Four “R” </a:t>
            </a:r>
            <a:r>
              <a:rPr lang="en-US" altLang="ru-RU" sz="2400" dirty="0" smtClean="0">
                <a:solidFill>
                  <a:schemeClr val="accent2"/>
                </a:solidFill>
              </a:rPr>
              <a:t>concept</a:t>
            </a:r>
          </a:p>
          <a:p>
            <a:pPr marL="0" indent="0" eaLnBrk="1" hangingPunct="1">
              <a:buNone/>
            </a:pPr>
            <a:endParaRPr lang="en-US" altLang="ru-RU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ru-RU" sz="2400" dirty="0" smtClean="0"/>
              <a:t>Reduction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ru-RU" sz="2400" dirty="0" smtClean="0"/>
              <a:t>Readiness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ru-RU" sz="2400" dirty="0" smtClean="0"/>
              <a:t>Response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ru-RU" sz="2400" dirty="0"/>
              <a:t>R</a:t>
            </a:r>
            <a:r>
              <a:rPr lang="en-US" altLang="ru-RU" sz="2400" dirty="0" smtClean="0"/>
              <a:t>ecovery </a:t>
            </a:r>
            <a:endParaRPr lang="ru-RU" altLang="ru-RU" sz="2400" dirty="0"/>
          </a:p>
        </p:txBody>
      </p:sp>
      <p:sp>
        <p:nvSpPr>
          <p:cNvPr id="16" name="Объект 9"/>
          <p:cNvSpPr txBox="1">
            <a:spLocks noChangeArrowheads="1"/>
          </p:cNvSpPr>
          <p:nvPr/>
        </p:nvSpPr>
        <p:spPr bwMode="auto">
          <a:xfrm>
            <a:off x="268419" y="1793117"/>
            <a:ext cx="8580821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ru-RU" sz="2400" kern="0" dirty="0" smtClean="0"/>
              <a:t>Proactive risk management</a:t>
            </a:r>
          </a:p>
          <a:p>
            <a:pPr eaLnBrk="1" hangingPunct="1"/>
            <a:endParaRPr lang="en-US" altLang="ru-RU" sz="2400" kern="0" dirty="0" smtClean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ru-RU" sz="2400" kern="0" dirty="0" smtClean="0"/>
              <a:t>Possible terrorist threats</a:t>
            </a:r>
            <a:r>
              <a:rPr lang="ru-RU" altLang="ru-RU" sz="2400" kern="0" dirty="0" smtClean="0"/>
              <a:t> </a:t>
            </a:r>
            <a:endParaRPr lang="en-US" altLang="ru-RU" sz="2400" kern="0" dirty="0" smtClean="0"/>
          </a:p>
          <a:p>
            <a:pPr eaLnBrk="1" hangingPunct="1"/>
            <a:endParaRPr lang="en-US" altLang="ru-RU" sz="2400" kern="0" dirty="0" smtClean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ru-RU" sz="2400" kern="0" dirty="0" smtClean="0"/>
              <a:t>Close cooperation with governmental authorities and mass media representatives </a:t>
            </a:r>
          </a:p>
          <a:p>
            <a:pPr eaLnBrk="1" hangingPunct="1"/>
            <a:endParaRPr lang="en-US" altLang="ru-RU" sz="2400" kern="0" dirty="0" smtClean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ru-RU" sz="2400" kern="0" dirty="0" smtClean="0"/>
              <a:t>Marketing strategy </a:t>
            </a:r>
            <a:endParaRPr lang="ru-RU" altLang="ru-RU" sz="2400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19251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4682349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Table </a:t>
            </a:r>
            <a:r>
              <a:rPr lang="de-AT" dirty="0" err="1" smtClean="0">
                <a:solidFill>
                  <a:schemeClr val="accent6"/>
                </a:solidFill>
              </a:rPr>
              <a:t>of</a:t>
            </a:r>
            <a:r>
              <a:rPr lang="de-AT" dirty="0" smtClean="0">
                <a:solidFill>
                  <a:schemeClr val="accent6"/>
                </a:solidFill>
              </a:rPr>
              <a:t> Content: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3568" y="1789511"/>
            <a:ext cx="73448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rgbClr val="9900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GB" alt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GB" alt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1.1 Problem Statement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GB" alt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1.2 Hypotheses and Research Questions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GB" alt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1.3 Methodology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GB" alt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1.4 Limitations</a:t>
            </a:r>
          </a:p>
          <a:p>
            <a:pPr algn="just">
              <a:lnSpc>
                <a:spcPct val="150000"/>
              </a:lnSpc>
              <a:buFontTx/>
              <a:buAutoNum type="arabicPeriod" startAt="2"/>
            </a:pPr>
            <a:r>
              <a:rPr lang="en-GB" alt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Crisis Management in Tourism Industry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GB" alt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2.1 The Susceptibility of the Tourism Industry to Crises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GB" alt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2.2 Tourism Crises and their 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4682349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6. </a:t>
            </a:r>
            <a:r>
              <a:rPr lang="de-AT" dirty="0" err="1" smtClean="0">
                <a:solidFill>
                  <a:schemeClr val="accent6"/>
                </a:solidFill>
              </a:rPr>
              <a:t>Conclusion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57" y="2564904"/>
            <a:ext cx="2304118" cy="1872208"/>
          </a:xfrm>
        </p:spPr>
      </p:pic>
      <p:sp>
        <p:nvSpPr>
          <p:cNvPr id="5" name="Прямоугольник 4"/>
          <p:cNvSpPr/>
          <p:nvPr/>
        </p:nvSpPr>
        <p:spPr>
          <a:xfrm>
            <a:off x="195838" y="2498120"/>
            <a:ext cx="6480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AT" dirty="0" err="1" smtClean="0"/>
              <a:t>Tourism</a:t>
            </a:r>
            <a:r>
              <a:rPr lang="de-AT" dirty="0" smtClean="0"/>
              <a:t> </a:t>
            </a:r>
            <a:r>
              <a:rPr lang="de-AT" dirty="0" err="1" smtClean="0"/>
              <a:t>industry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a soft </a:t>
            </a:r>
            <a:r>
              <a:rPr lang="de-AT" dirty="0" err="1" smtClean="0"/>
              <a:t>target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terrorist</a:t>
            </a:r>
            <a:r>
              <a:rPr lang="de-AT" dirty="0" smtClean="0"/>
              <a:t> </a:t>
            </a:r>
            <a:r>
              <a:rPr lang="de-AT" dirty="0" err="1" smtClean="0"/>
              <a:t>organisations</a:t>
            </a:r>
            <a:endParaRPr lang="de-AT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AT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AT" dirty="0" err="1" smtClean="0"/>
              <a:t>Crisis</a:t>
            </a:r>
            <a:r>
              <a:rPr lang="de-AT" dirty="0" smtClean="0"/>
              <a:t> </a:t>
            </a:r>
            <a:r>
              <a:rPr lang="de-AT" dirty="0" err="1" smtClean="0"/>
              <a:t>management</a:t>
            </a:r>
            <a:r>
              <a:rPr lang="de-AT" dirty="0" smtClean="0"/>
              <a:t> </a:t>
            </a:r>
            <a:r>
              <a:rPr lang="de-AT" dirty="0" err="1"/>
              <a:t>i</a:t>
            </a:r>
            <a:r>
              <a:rPr lang="de-AT" dirty="0" err="1" smtClean="0"/>
              <a:t>s</a:t>
            </a:r>
            <a:r>
              <a:rPr lang="de-AT" dirty="0" smtClean="0"/>
              <a:t> vital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touist</a:t>
            </a:r>
            <a:r>
              <a:rPr lang="de-AT" dirty="0" smtClean="0"/>
              <a:t> </a:t>
            </a:r>
            <a:r>
              <a:rPr lang="de-AT" dirty="0" err="1" smtClean="0"/>
              <a:t>destinations</a:t>
            </a:r>
            <a:r>
              <a:rPr lang="de-AT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3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>
                <a:solidFill>
                  <a:schemeClr val="accent2"/>
                </a:solidFill>
              </a:rPr>
              <a:t> </a:t>
            </a:r>
            <a:r>
              <a:rPr lang="en-GB" altLang="ru-RU" dirty="0" smtClean="0">
                <a:solidFill>
                  <a:schemeClr val="accent2"/>
                </a:solidFill>
              </a:rPr>
              <a:t>7. </a:t>
            </a:r>
            <a:r>
              <a:rPr lang="en-GB" altLang="ru-RU" dirty="0">
                <a:solidFill>
                  <a:schemeClr val="accent2"/>
                </a:solidFill>
              </a:rPr>
              <a:t>List of References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5"/>
          <p:cNvSpPr>
            <a:spLocks noGrp="1" noChangeArrowheads="1"/>
          </p:cNvSpPr>
          <p:nvPr>
            <p:ph idx="1"/>
          </p:nvPr>
        </p:nvSpPr>
        <p:spPr bwMode="auto">
          <a:xfrm>
            <a:off x="0" y="1700808"/>
            <a:ext cx="9144000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en-US" altLang="ru-RU" sz="1600" b="1" dirty="0"/>
              <a:t>Books, Journals and </a:t>
            </a:r>
            <a:r>
              <a:rPr lang="en-US" altLang="ru-RU" sz="1600" b="1" dirty="0" smtClean="0"/>
              <a:t>Articles</a:t>
            </a:r>
            <a:r>
              <a:rPr lang="en-GB" altLang="ru-RU" sz="1600" dirty="0"/>
              <a:t> </a:t>
            </a:r>
            <a:endParaRPr lang="en-GB" altLang="ru-RU" sz="1600" dirty="0" smtClean="0"/>
          </a:p>
          <a:p>
            <a:pPr marL="0" indent="0" algn="just">
              <a:buNone/>
            </a:pPr>
            <a:endParaRPr lang="en-US" altLang="ru-RU" sz="1600" dirty="0" smtClean="0"/>
          </a:p>
          <a:p>
            <a:pPr marL="0" indent="0" algn="just">
              <a:buNone/>
            </a:pPr>
            <a:r>
              <a:rPr lang="en-US" altLang="ru-RU" sz="1600" b="1" dirty="0" smtClean="0"/>
              <a:t>Evans </a:t>
            </a:r>
            <a:r>
              <a:rPr lang="en-US" altLang="ru-RU" sz="1600" b="1" dirty="0"/>
              <a:t>N., Campbell D. and </a:t>
            </a:r>
            <a:r>
              <a:rPr lang="en-US" altLang="ru-RU" sz="1600" b="1" dirty="0" err="1"/>
              <a:t>Stonehouse</a:t>
            </a:r>
            <a:r>
              <a:rPr lang="en-US" altLang="ru-RU" sz="1600" b="1" dirty="0"/>
              <a:t> G</a:t>
            </a:r>
            <a:r>
              <a:rPr lang="en-US" altLang="ru-RU" sz="1600" dirty="0"/>
              <a:t>., 2003. </a:t>
            </a:r>
            <a:r>
              <a:rPr lang="en-US" altLang="ru-RU" sz="1600" i="1" dirty="0"/>
              <a:t>Strategic management for travel and tourism. </a:t>
            </a:r>
            <a:r>
              <a:rPr lang="en-US" altLang="ru-RU" sz="1600" dirty="0"/>
              <a:t>Oxford: Elsevier Science</a:t>
            </a:r>
            <a:r>
              <a:rPr lang="en-GB" altLang="ru-RU" sz="1600" dirty="0"/>
              <a:t>. </a:t>
            </a:r>
            <a:endParaRPr lang="ru-RU" altLang="ru-RU" sz="1600" dirty="0"/>
          </a:p>
          <a:p>
            <a:pPr marL="0" indent="0" algn="just">
              <a:buNone/>
            </a:pPr>
            <a:r>
              <a:rPr lang="en-GB" altLang="ru-RU" sz="16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Glaesser</a:t>
            </a:r>
            <a:r>
              <a:rPr lang="en-GB" alt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2006. Crisis management in the tourism industry. Second edition. 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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e-book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Burlington: Elsevier. Available at: </a:t>
            </a:r>
            <a:r>
              <a:rPr lang="en-GB" alt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BookReader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http://bookre.org/reader?file=1084888&amp;pg=4 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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Accessed 1 April 2015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altLang="ru-RU" sz="1600" dirty="0">
              <a:sym typeface="Symbol" panose="05050102010706020507" pitchFamily="18" charset="2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-13171" y="3924112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</a:p>
          <a:p>
            <a:pPr algn="just" eaLnBrk="1" hangingPunct="1"/>
            <a:endParaRPr lang="en-GB" altLang="ru-RU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altLang="ru-RU" sz="1600" b="1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BBC </a:t>
            </a:r>
            <a:r>
              <a:rPr lang="en-GB" altLang="ru-RU" sz="1600" b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News, 2015. </a:t>
            </a:r>
            <a:r>
              <a:rPr lang="en-US" alt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Charlie </a:t>
            </a:r>
            <a:r>
              <a:rPr lang="en-US" altLang="ru-RU" sz="16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Hebdo</a:t>
            </a:r>
            <a:r>
              <a:rPr lang="en-US" alt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 attack: Three days of terror.</a:t>
            </a:r>
            <a:r>
              <a:rPr lang="en-US" alt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[online] Available at: &lt;http://www.bbc.com/news/world-europe-30708237&gt;</a:t>
            </a:r>
            <a:r>
              <a:rPr lang="en-US" alt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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Accessed 24 June 2015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n-GB" alt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ru-RU" sz="1600" b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CNN (a), 2015. </a:t>
            </a:r>
            <a:r>
              <a:rPr lang="sv-SE" alt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2015 Paris Terror Attacks Fast Facts.</a:t>
            </a:r>
            <a:r>
              <a:rPr lang="sv-SE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[online] Available at: &lt;http://edition.cnn.com/2015/01/21/europe/2015-paris-terror-attacks-fast-facts/&gt; 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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Accessed 24 June 2015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GB" altLang="ru-RU" sz="1600" b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CNN (b), 2015. </a:t>
            </a:r>
            <a:r>
              <a:rPr lang="en-US" alt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Tunisia terror attack: What we know about the victims. </a:t>
            </a:r>
            <a:r>
              <a:rPr lang="en-US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[online] Available at: &lt;http://edition.cnn.com/2015/03/20/world/tunisia-terror-attack-victims/&gt; 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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Accessed 24 June 2015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GB" alt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altLang="ru-RU" sz="1600" dirty="0"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>
                <a:solidFill>
                  <a:schemeClr val="accent2"/>
                </a:solidFill>
              </a:rPr>
              <a:t> 7. List of References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4482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CNN (c), 2015. </a:t>
            </a:r>
            <a:r>
              <a:rPr lang="en-US" alt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Britain's losses in Tunisia terror attack climb to 22. </a:t>
            </a:r>
            <a:r>
              <a:rPr lang="en-US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[online] Available at: </a:t>
            </a:r>
          </a:p>
          <a:p>
            <a:pPr algn="just" eaLnBrk="1" hangingPunct="1"/>
            <a:r>
              <a:rPr lang="en-US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&lt;http://edition.cnn.com/2015/06/30/world/tunisia-terror-attack/index.html&gt; 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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Accessed 02 July 2015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ru-RU" sz="1600" b="1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Beirman</a:t>
            </a:r>
            <a:r>
              <a:rPr lang="en-US" altLang="ru-RU" sz="1600" b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D., </a:t>
            </a:r>
            <a:r>
              <a:rPr lang="en-US" altLang="ru-RU" sz="1600" b="1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Walbeek</a:t>
            </a:r>
            <a:r>
              <a:rPr lang="en-US" altLang="ru-RU" sz="1600" b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B.</a:t>
            </a:r>
            <a:r>
              <a:rPr lang="en-US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2011. </a:t>
            </a:r>
            <a:r>
              <a:rPr lang="en-US" altLang="ru-RU" sz="1600" i="1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Tourism Risk, Crisis and Recovery Management Guide. </a:t>
            </a:r>
            <a:r>
              <a:rPr lang="en-US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Pacific Asia Travel Association (PATA). [pdf] Bangkok, Thailand. Available at: &lt;http://www.sustainabletourismonline.com/awms/Upload/RISK%20&amp;%20CRISIS/PATA%20bounceback%20RISK.pdf&gt;  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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Accessed 1 April 2015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alt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ru-RU" sz="1600" b="1" dirty="0"/>
              <a:t>Institute for Economics and Peace, 2014. </a:t>
            </a:r>
            <a:r>
              <a:rPr lang="en-US" altLang="ru-RU" sz="1600" i="1" dirty="0"/>
              <a:t>Global Terrorism Index Report, 2014. </a:t>
            </a:r>
            <a:r>
              <a:rPr lang="en-GB" altLang="ru-RU" sz="1600" dirty="0">
                <a:sym typeface="Symbol" panose="05050102010706020507" pitchFamily="18" charset="2"/>
              </a:rPr>
              <a:t></a:t>
            </a:r>
            <a:r>
              <a:rPr lang="en-GB" altLang="ru-RU" sz="1600" dirty="0"/>
              <a:t>pdf</a:t>
            </a:r>
            <a:r>
              <a:rPr lang="en-GB" altLang="ru-RU" sz="1600" dirty="0">
                <a:sym typeface="Symbol" panose="05050102010706020507" pitchFamily="18" charset="2"/>
              </a:rPr>
              <a:t></a:t>
            </a:r>
            <a:r>
              <a:rPr lang="en-GB" altLang="ru-RU" sz="1600" dirty="0"/>
              <a:t> Available at: &lt;http://economicsandpeace.org/reports/&gt; </a:t>
            </a:r>
            <a:r>
              <a:rPr lang="en-GB" altLang="ru-RU" sz="1600" dirty="0">
                <a:sym typeface="Symbol" panose="05050102010706020507" pitchFamily="18" charset="2"/>
              </a:rPr>
              <a:t></a:t>
            </a:r>
            <a:r>
              <a:rPr lang="en-GB" altLang="ru-RU" sz="1600" dirty="0"/>
              <a:t>Accessed 24 June 2015</a:t>
            </a:r>
            <a:r>
              <a:rPr lang="en-GB" altLang="ru-RU" sz="1600" dirty="0">
                <a:sym typeface="Symbol" panose="05050102010706020507" pitchFamily="18" charset="2"/>
              </a:rPr>
              <a:t></a:t>
            </a:r>
            <a:r>
              <a:rPr lang="en-GB" altLang="ru-RU" sz="1600" dirty="0"/>
              <a:t>. </a:t>
            </a:r>
          </a:p>
          <a:p>
            <a:pPr algn="just" eaLnBrk="1" hangingPunct="1"/>
            <a:r>
              <a:rPr lang="en-GB" altLang="ru-RU" sz="1600" b="1" dirty="0"/>
              <a:t>Reuters, 2015. </a:t>
            </a:r>
            <a:r>
              <a:rPr lang="en-US" altLang="ru-RU" sz="1600" dirty="0"/>
              <a:t>Deadly attacks could have lasting impact on Paris tourism. 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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Available at: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&lt;http://www.reuters.com/article/2015/01/21/france-shooting-paris-tourism-idUSL6N0UY2FN20150121&gt; 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Accessed 24 June 2015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lang="en-GB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altLang="ru-RU" sz="1600" b="1" dirty="0"/>
          </a:p>
          <a:p>
            <a:pPr algn="just" eaLnBrk="1" hangingPunct="1"/>
            <a:r>
              <a:rPr lang="en-US" altLang="ru-RU" sz="1600" b="1" dirty="0"/>
              <a:t>UNWTO ,2015. </a:t>
            </a:r>
            <a:r>
              <a:rPr lang="en-US" altLang="ru-RU" sz="1600" i="1" dirty="0"/>
              <a:t>Tourism highlights ,2015. </a:t>
            </a:r>
            <a:r>
              <a:rPr lang="en-GB" altLang="ru-RU" sz="1600" dirty="0">
                <a:sym typeface="Symbol" panose="05050102010706020507" pitchFamily="18" charset="2"/>
              </a:rPr>
              <a:t></a:t>
            </a:r>
            <a:r>
              <a:rPr lang="en-GB" altLang="ru-RU" sz="1600" dirty="0"/>
              <a:t>pdf</a:t>
            </a:r>
            <a:r>
              <a:rPr lang="en-GB" altLang="ru-RU" sz="1600" dirty="0">
                <a:sym typeface="Symbol" panose="05050102010706020507" pitchFamily="18" charset="2"/>
              </a:rPr>
              <a:t></a:t>
            </a:r>
            <a:r>
              <a:rPr lang="en-GB" altLang="ru-RU" sz="1600" dirty="0"/>
              <a:t> Available at: &lt;http://www.e-unwto.org/doi/book/10.18111/9789284416899&gt; </a:t>
            </a:r>
            <a:r>
              <a:rPr lang="en-GB" altLang="ru-RU" sz="1600" dirty="0">
                <a:sym typeface="Symbol" panose="05050102010706020507" pitchFamily="18" charset="2"/>
              </a:rPr>
              <a:t></a:t>
            </a:r>
            <a:r>
              <a:rPr lang="en-GB" altLang="ru-RU" sz="1600" dirty="0"/>
              <a:t>Accessed 24 June 2015</a:t>
            </a:r>
            <a:r>
              <a:rPr lang="en-GB" altLang="ru-RU" sz="1600" dirty="0">
                <a:sym typeface="Symbol" panose="05050102010706020507" pitchFamily="18" charset="2"/>
              </a:rPr>
              <a:t></a:t>
            </a:r>
            <a:r>
              <a:rPr lang="en-GB" altLang="ru-RU" sz="1600" dirty="0"/>
              <a:t>. </a:t>
            </a:r>
            <a:endParaRPr lang="ru-RU" altLang="ru-RU" sz="1600" dirty="0">
              <a:sym typeface="Symbol" panose="05050102010706020507" pitchFamily="18" charset="2"/>
            </a:endParaRPr>
          </a:p>
          <a:p>
            <a:pPr algn="just" eaLnBrk="1" hangingPunct="1"/>
            <a:endParaRPr lang="ru-RU" altLang="ru-RU" sz="1600" dirty="0"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08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492896"/>
            <a:ext cx="9144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sym typeface="Symbol" panose="05050102010706020507" pitchFamily="18" charset="2"/>
              </a:rPr>
              <a:t>Thank you for your attention!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16665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4682349" cy="762000"/>
          </a:xfrm>
        </p:spPr>
        <p:txBody>
          <a:bodyPr/>
          <a:lstStyle/>
          <a:p>
            <a:r>
              <a:rPr lang="de-AT" dirty="0">
                <a:solidFill>
                  <a:schemeClr val="accent6"/>
                </a:solidFill>
              </a:rPr>
              <a:t>Table </a:t>
            </a:r>
            <a:r>
              <a:rPr lang="de-AT" dirty="0" err="1">
                <a:solidFill>
                  <a:schemeClr val="accent6"/>
                </a:solidFill>
              </a:rPr>
              <a:t>of</a:t>
            </a:r>
            <a:r>
              <a:rPr lang="de-AT" dirty="0">
                <a:solidFill>
                  <a:schemeClr val="accent6"/>
                </a:solidFill>
              </a:rPr>
              <a:t> Content: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44824"/>
            <a:ext cx="7272808" cy="303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lnSpc>
                <a:spcPct val="150000"/>
              </a:lnSpc>
              <a:buFontTx/>
              <a:buNone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Tourism and Terrorism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457200" algn="just">
              <a:lnSpc>
                <a:spcPct val="150000"/>
              </a:lnSpc>
              <a:buFontTx/>
              <a:buNone/>
              <a:defRPr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3.1 The Threat of International Terrorism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457200" algn="just">
              <a:lnSpc>
                <a:spcPct val="150000"/>
              </a:lnSpc>
              <a:buFontTx/>
              <a:buNone/>
              <a:defRPr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3.2 The Impacts of Terrorism on the Tourism Industry</a:t>
            </a:r>
          </a:p>
          <a:p>
            <a:pPr indent="-4572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en-GB" sz="1800" dirty="0" smtClean="0"/>
              <a:t>4. Empirical </a:t>
            </a:r>
            <a:r>
              <a:rPr lang="en-GB" sz="1800" dirty="0"/>
              <a:t>Study: Aim and Structure of the Study</a:t>
            </a:r>
          </a:p>
          <a:p>
            <a:pPr indent="-4572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</a:p>
          <a:p>
            <a:pPr indent="-4572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Conclusion </a:t>
            </a:r>
          </a:p>
          <a:p>
            <a:pPr indent="-45720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 of References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4682349" cy="762000"/>
          </a:xfrm>
        </p:spPr>
        <p:txBody>
          <a:bodyPr/>
          <a:lstStyle/>
          <a:p>
            <a:r>
              <a:rPr lang="en-GB" altLang="ru-RU" dirty="0">
                <a:solidFill>
                  <a:schemeClr val="accent2"/>
                </a:solidFill>
              </a:rPr>
              <a:t>1.1 Problem Statement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international terrorism as a major threat of the 21</a:t>
            </a:r>
            <a:r>
              <a:rPr lang="en-US" sz="2400" baseline="30000" dirty="0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 century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recent terrorist attacks in popular tourist places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 the significance of crisis management plan.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 algn="just" eaLnBrk="1" hangingPunct="1">
              <a:buFontTx/>
              <a:buNone/>
              <a:defRPr/>
            </a:pPr>
            <a:endParaRPr lang="ru-RU" dirty="0" smtClean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0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580821" cy="762000"/>
          </a:xfrm>
        </p:spPr>
        <p:txBody>
          <a:bodyPr/>
          <a:lstStyle/>
          <a:p>
            <a:r>
              <a:rPr lang="en-GB" altLang="ru-RU" dirty="0" smtClean="0">
                <a:solidFill>
                  <a:schemeClr val="accent2"/>
                </a:solidFill>
              </a:rPr>
              <a:t>1.2 </a:t>
            </a:r>
            <a:r>
              <a:rPr lang="en-GB" altLang="ru-RU" dirty="0">
                <a:solidFill>
                  <a:schemeClr val="accent2"/>
                </a:solidFill>
              </a:rPr>
              <a:t>Hypotheses and Research Questions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68419" y="1958082"/>
            <a:ext cx="8624756" cy="1686942"/>
          </a:xfrm>
          <a:prstGeom prst="flowChartAlternateProcess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GB" sz="2000" b="1" dirty="0">
                <a:solidFill>
                  <a:schemeClr val="tx1"/>
                </a:solidFill>
              </a:rPr>
              <a:t>H1. </a:t>
            </a:r>
            <a:r>
              <a:rPr lang="en-GB" sz="2000" dirty="0">
                <a:solidFill>
                  <a:schemeClr val="tx1"/>
                </a:solidFill>
              </a:rPr>
              <a:t>Terrorism attacks, regardless of the type of targets they are aimed at, have negative effects on the tourism industry of the destination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50825" y="4221163"/>
            <a:ext cx="8642350" cy="1728787"/>
          </a:xfrm>
          <a:prstGeom prst="flowChartAlternateProcess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</a:rPr>
              <a:t>H2. </a:t>
            </a:r>
            <a:r>
              <a:rPr lang="en-GB" sz="2000" dirty="0">
                <a:solidFill>
                  <a:schemeClr val="tx1"/>
                </a:solidFill>
              </a:rPr>
              <a:t>For successful restoration after crisis caused by terrorism, tourism destinations should develop the crisis management plan before an actual crisis happens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8189781" cy="762000"/>
          </a:xfrm>
        </p:spPr>
        <p:txBody>
          <a:bodyPr/>
          <a:lstStyle/>
          <a:p>
            <a:r>
              <a:rPr lang="en-GB" altLang="ru-RU" dirty="0">
                <a:solidFill>
                  <a:schemeClr val="accent2"/>
                </a:solidFill>
              </a:rPr>
              <a:t>1.2 Hypotheses and Research Questions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461219"/>
              </p:ext>
            </p:extLst>
          </p:nvPr>
        </p:nvGraphicFramePr>
        <p:xfrm>
          <a:off x="268419" y="1700808"/>
          <a:ext cx="8580821" cy="439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55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4682349" cy="762000"/>
          </a:xfrm>
        </p:spPr>
        <p:txBody>
          <a:bodyPr/>
          <a:lstStyle/>
          <a:p>
            <a:r>
              <a:rPr lang="en-GB" altLang="ru-RU" dirty="0">
                <a:solidFill>
                  <a:srgbClr val="660066"/>
                </a:solidFill>
              </a:rPr>
              <a:t> </a:t>
            </a:r>
            <a:r>
              <a:rPr lang="en-GB" altLang="ru-RU" dirty="0" smtClean="0">
                <a:solidFill>
                  <a:schemeClr val="accent2"/>
                </a:solidFill>
              </a:rPr>
              <a:t>1.3 </a:t>
            </a:r>
            <a:r>
              <a:rPr lang="en-GB" altLang="ru-RU" dirty="0">
                <a:solidFill>
                  <a:schemeClr val="accent2"/>
                </a:solidFill>
              </a:rPr>
              <a:t>Methodology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793596"/>
              </p:ext>
            </p:extLst>
          </p:nvPr>
        </p:nvGraphicFramePr>
        <p:xfrm>
          <a:off x="268419" y="1628800"/>
          <a:ext cx="8580821" cy="44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42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68419" y="764704"/>
            <a:ext cx="4682349" cy="762000"/>
          </a:xfrm>
        </p:spPr>
        <p:txBody>
          <a:bodyPr/>
          <a:lstStyle/>
          <a:p>
            <a:r>
              <a:rPr lang="en-GB" altLang="ru-RU" dirty="0" smtClean="0">
                <a:solidFill>
                  <a:schemeClr val="accent2"/>
                </a:solidFill>
              </a:rPr>
              <a:t>1.4 </a:t>
            </a:r>
            <a:r>
              <a:rPr lang="en-GB" altLang="ru-RU" dirty="0">
                <a:solidFill>
                  <a:schemeClr val="accent2"/>
                </a:solidFill>
              </a:rPr>
              <a:t>Limitations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68419" y="1981200"/>
            <a:ext cx="8768077" cy="41148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2400" dirty="0" smtClean="0">
                <a:solidFill>
                  <a:schemeClr val="tx1"/>
                </a:solidFill>
              </a:rPr>
              <a:t>lack </a:t>
            </a:r>
            <a:r>
              <a:rPr lang="en-GB" altLang="ru-RU" sz="2400" dirty="0">
                <a:solidFill>
                  <a:schemeClr val="tx1"/>
                </a:solidFill>
              </a:rPr>
              <a:t>of time to embrace all the aspects of the topic</a:t>
            </a:r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ru-RU" sz="2400" dirty="0" smtClean="0">
                <a:solidFill>
                  <a:schemeClr val="tx1"/>
                </a:solidFill>
              </a:rPr>
              <a:t>uncertainty </a:t>
            </a:r>
            <a:r>
              <a:rPr lang="en-GB" altLang="ru-RU" sz="2400" dirty="0" smtClean="0">
                <a:solidFill>
                  <a:schemeClr val="tx1"/>
                </a:solidFill>
              </a:rPr>
              <a:t>- the unpredictable environment</a:t>
            </a:r>
          </a:p>
          <a:p>
            <a:pPr eaLnBrk="1" hangingPunct="1">
              <a:buFontTx/>
              <a:buNone/>
            </a:pPr>
            <a:r>
              <a:rPr lang="en-GB" altLang="ru-RU" sz="1800" dirty="0" smtClean="0"/>
              <a:t>      </a:t>
            </a:r>
            <a:endParaRPr lang="en-GB" altLang="ru-RU" sz="1800" dirty="0" smtClean="0"/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764703"/>
            <a:ext cx="8856984" cy="1147437"/>
          </a:xfrm>
        </p:spPr>
        <p:txBody>
          <a:bodyPr/>
          <a:lstStyle/>
          <a:p>
            <a:r>
              <a:rPr lang="en-GB" altLang="ru-RU" dirty="0">
                <a:solidFill>
                  <a:schemeClr val="accent2"/>
                </a:solidFill>
              </a:rPr>
              <a:t>2. Crisis Management in Tourism Industry</a:t>
            </a:r>
            <a:br>
              <a:rPr lang="en-GB" altLang="ru-RU" dirty="0">
                <a:solidFill>
                  <a:schemeClr val="accent2"/>
                </a:solidFill>
              </a:rPr>
            </a:br>
            <a:r>
              <a:rPr lang="en-GB" altLang="ru-RU" dirty="0">
                <a:solidFill>
                  <a:schemeClr val="accent2"/>
                </a:solidFill>
              </a:rPr>
              <a:t>       2.1 The Susceptibility of the Tourism Industry to Crises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5"/>
          <p:cNvSpPr>
            <a:spLocks noGrp="1" noChangeArrowheads="1"/>
          </p:cNvSpPr>
          <p:nvPr>
            <p:ph idx="1"/>
          </p:nvPr>
        </p:nvSpPr>
        <p:spPr bwMode="auto">
          <a:xfrm>
            <a:off x="107504" y="2420888"/>
            <a:ext cx="874173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GB" altLang="ru-RU" sz="2400" b="1" dirty="0">
                <a:solidFill>
                  <a:schemeClr val="accent2"/>
                </a:solidFill>
              </a:rPr>
              <a:t>Crisis </a:t>
            </a:r>
            <a:r>
              <a:rPr lang="en-GB" altLang="ru-RU" sz="2400" b="1" dirty="0" smtClean="0">
                <a:solidFill>
                  <a:schemeClr val="accent2"/>
                </a:solidFill>
              </a:rPr>
              <a:t>is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GB" altLang="ru-RU" sz="2000" dirty="0" smtClean="0"/>
              <a:t>“[</a:t>
            </a:r>
            <a:r>
              <a:rPr lang="en-GB" altLang="ru-RU" sz="2000" dirty="0"/>
              <a:t>a]n undesired, extraordinary, often unexpected and timely limited process with ambivalent development possibilities [...] for </a:t>
            </a:r>
            <a:r>
              <a:rPr lang="en-US" altLang="ru-RU" sz="2000" dirty="0"/>
              <a:t>the </a:t>
            </a:r>
            <a:r>
              <a:rPr lang="en-US" altLang="ru-RU" sz="2000" dirty="0" err="1" smtClean="0"/>
              <a:t>organisation</a:t>
            </a:r>
            <a:r>
              <a:rPr lang="en-US" altLang="ru-RU" sz="2000" dirty="0" smtClean="0"/>
              <a:t> </a:t>
            </a:r>
            <a:r>
              <a:rPr lang="en-US" altLang="ru-RU" sz="2000" dirty="0"/>
              <a:t>(destination)” </a:t>
            </a:r>
            <a:endParaRPr lang="en-GB" altLang="ru-RU" sz="2000" dirty="0"/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0" y="6013028"/>
            <a:ext cx="752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chemeClr val="accent2"/>
                </a:solidFill>
              </a:rPr>
              <a:t>Source: </a:t>
            </a:r>
            <a:r>
              <a:rPr lang="en-US" altLang="ru-RU" sz="1800" dirty="0" err="1">
                <a:solidFill>
                  <a:schemeClr val="accent2"/>
                </a:solidFill>
              </a:rPr>
              <a:t>Glaesser</a:t>
            </a:r>
            <a:r>
              <a:rPr lang="en-US" altLang="ru-RU" sz="1800" dirty="0">
                <a:solidFill>
                  <a:schemeClr val="accent2"/>
                </a:solidFill>
              </a:rPr>
              <a:t> </a:t>
            </a:r>
            <a:r>
              <a:rPr lang="en-GB" altLang="ru-RU" sz="1800" dirty="0">
                <a:solidFill>
                  <a:schemeClr val="accent2"/>
                </a:solidFill>
              </a:rPr>
              <a:t>2006, p.12.</a:t>
            </a:r>
          </a:p>
        </p:txBody>
      </p:sp>
    </p:spTree>
    <p:extLst>
      <p:ext uri="{BB962C8B-B14F-4D97-AF65-F5344CB8AC3E}">
        <p14:creationId xmlns:p14="http://schemas.microsoft.com/office/powerpoint/2010/main" val="33970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blank">
  <a:themeElements>
    <a:clrScheme name="Larissa-Design 1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505050"/>
      </a:accent1>
      <a:accent2>
        <a:srgbClr val="990033"/>
      </a:accent2>
      <a:accent3>
        <a:srgbClr val="FFFFFF"/>
      </a:accent3>
      <a:accent4>
        <a:srgbClr val="000000"/>
      </a:accent4>
      <a:accent5>
        <a:srgbClr val="B3B3B3"/>
      </a:accent5>
      <a:accent6>
        <a:srgbClr val="8A002D"/>
      </a:accent6>
      <a:hlink>
        <a:srgbClr val="990033"/>
      </a:hlink>
      <a:folHlink>
        <a:srgbClr val="505050"/>
      </a:folHlink>
    </a:clrScheme>
    <a:fontScheme name="Larissa-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50505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A002D"/>
        </a:accent6>
        <a:hlink>
          <a:srgbClr val="990033"/>
        </a:hlink>
        <a:folHlink>
          <a:srgbClr val="50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847</TotalTime>
  <Words>1239</Words>
  <Application>Microsoft Office PowerPoint</Application>
  <PresentationFormat>Экран (4:3)</PresentationFormat>
  <Paragraphs>188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ヒラギノ角ゴ Pro W3</vt:lpstr>
      <vt:lpstr>Calibri</vt:lpstr>
      <vt:lpstr>Wingdings</vt:lpstr>
      <vt:lpstr>Times New Roman</vt:lpstr>
      <vt:lpstr>Arial</vt:lpstr>
      <vt:lpstr>Symbol</vt:lpstr>
      <vt:lpstr>blank</vt:lpstr>
      <vt:lpstr>Crisis Management in the Tourism Industry: how to overcome the consequences of terrorism</vt:lpstr>
      <vt:lpstr>Table of Content:</vt:lpstr>
      <vt:lpstr>Table of Content:</vt:lpstr>
      <vt:lpstr>1.1 Problem Statement</vt:lpstr>
      <vt:lpstr>1.2 Hypotheses and Research Questions</vt:lpstr>
      <vt:lpstr>1.2 Hypotheses and Research Questions</vt:lpstr>
      <vt:lpstr> 1.3 Methodology</vt:lpstr>
      <vt:lpstr>1.4 Limitations</vt:lpstr>
      <vt:lpstr>2. Crisis Management in Tourism Industry        2.1 The Susceptibility of the Tourism Industry to Crises</vt:lpstr>
      <vt:lpstr>2.1 The Susceptibility of the Tourism Industry to Crises</vt:lpstr>
      <vt:lpstr>2.2 Tourism Crises and their Classification</vt:lpstr>
      <vt:lpstr>3.  Tourism and Terrorism              3.1 The Threat of International Terrorism</vt:lpstr>
      <vt:lpstr>3.1 The Threat of International Terrorism</vt:lpstr>
      <vt:lpstr>3.2 The Impacts of Terrorism on the Tourism Industry </vt:lpstr>
      <vt:lpstr>4. Empirical Study: Aim and Structure of the Study</vt:lpstr>
      <vt:lpstr>5. Results</vt:lpstr>
      <vt:lpstr>5. Results</vt:lpstr>
      <vt:lpstr>5. Results</vt:lpstr>
      <vt:lpstr>5. Results</vt:lpstr>
      <vt:lpstr>6. Conclusion</vt:lpstr>
      <vt:lpstr> 7. List of References</vt:lpstr>
      <vt:lpstr> 7. List of References</vt:lpstr>
      <vt:lpstr>Презентация PowerPoint</vt:lpstr>
    </vt:vector>
  </TitlesOfParts>
  <Company>Fachhochschule Salzburg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Stumtner Nina</dc:creator>
  <cp:lastModifiedBy>RePack by Diakov</cp:lastModifiedBy>
  <cp:revision>94</cp:revision>
  <dcterms:created xsi:type="dcterms:W3CDTF">2013-02-12T16:09:26Z</dcterms:created>
  <dcterms:modified xsi:type="dcterms:W3CDTF">2016-05-21T15:38:07Z</dcterms:modified>
</cp:coreProperties>
</file>