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mp4" ContentType="video/mp4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81" r:id="rId1"/>
    <p:sldMasterId id="2147483893" r:id="rId2"/>
  </p:sldMasterIdLst>
  <p:notesMasterIdLst>
    <p:notesMasterId r:id="rId19"/>
  </p:notesMasterIdLst>
  <p:sldIdLst>
    <p:sldId id="273" r:id="rId3"/>
    <p:sldId id="272" r:id="rId4"/>
    <p:sldId id="257" r:id="rId5"/>
    <p:sldId id="258" r:id="rId6"/>
    <p:sldId id="261" r:id="rId7"/>
    <p:sldId id="270" r:id="rId8"/>
    <p:sldId id="266" r:id="rId9"/>
    <p:sldId id="259" r:id="rId10"/>
    <p:sldId id="262" r:id="rId11"/>
    <p:sldId id="265" r:id="rId12"/>
    <p:sldId id="260" r:id="rId13"/>
    <p:sldId id="263" r:id="rId14"/>
    <p:sldId id="267" r:id="rId15"/>
    <p:sldId id="268" r:id="rId16"/>
    <p:sldId id="269" r:id="rId17"/>
    <p:sldId id="271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992"/>
    <p:restoredTop sz="66785"/>
  </p:normalViewPr>
  <p:slideViewPr>
    <p:cSldViewPr snapToGrid="0" snapToObjects="1">
      <p:cViewPr>
        <p:scale>
          <a:sx n="70" d="100"/>
          <a:sy n="70" d="100"/>
        </p:scale>
        <p:origin x="256" y="1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7" d="100"/>
        <a:sy n="9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F7AED0-56A2-E945-9660-D80088DB6525}" type="doc">
      <dgm:prSet loTypeId="urn:microsoft.com/office/officeart/2008/layout/VerticalCurv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D5EE487-3F29-B247-8E81-170667CE5E77}">
      <dgm:prSet phldrT="[Text]" custT="1"/>
      <dgm:spPr/>
      <dgm:t>
        <a:bodyPr/>
        <a:lstStyle/>
        <a:p>
          <a:pPr algn="l">
            <a:spcAft>
              <a:spcPts val="300"/>
            </a:spcAft>
          </a:pPr>
          <a:r>
            <a:rPr lang="en-GB" sz="1800" dirty="0" smtClean="0"/>
            <a:t>Austrian hospitality sector:</a:t>
          </a:r>
        </a:p>
        <a:p>
          <a:pPr algn="l">
            <a:spcAft>
              <a:spcPts val="200"/>
            </a:spcAft>
          </a:pPr>
          <a:r>
            <a:rPr lang="en-GB" sz="1800" baseline="0" dirty="0" smtClean="0"/>
            <a:t>      </a:t>
          </a:r>
          <a:r>
            <a:rPr lang="en-GB" sz="1600" dirty="0" smtClean="0"/>
            <a:t>Winter season 2014/2015:</a:t>
          </a:r>
          <a:r>
            <a:rPr lang="en-GB" sz="1600" baseline="0" dirty="0" smtClean="0"/>
            <a:t>	</a:t>
          </a:r>
          <a:r>
            <a:rPr lang="en-GB" sz="1600" dirty="0" smtClean="0"/>
            <a:t>59,200 accommodation</a:t>
          </a:r>
        </a:p>
        <a:p>
          <a:pPr algn="l">
            <a:spcAft>
              <a:spcPts val="300"/>
            </a:spcAft>
          </a:pPr>
          <a:r>
            <a:rPr lang="en-GB" sz="1600" baseline="0" dirty="0" smtClean="0"/>
            <a:t>        </a:t>
          </a:r>
          <a:r>
            <a:rPr lang="en-GB" sz="1600" dirty="0" smtClean="0"/>
            <a:t>Summer season 2015:	62,300 </a:t>
          </a:r>
          <a:r>
            <a:rPr lang="de-DE" sz="1600" dirty="0" err="1" smtClean="0"/>
            <a:t>accommodation</a:t>
          </a:r>
          <a:r>
            <a:rPr lang="de-DE" sz="1600" baseline="0" dirty="0" smtClean="0"/>
            <a:t>            </a:t>
          </a:r>
        </a:p>
        <a:p>
          <a:pPr algn="r">
            <a:spcAft>
              <a:spcPct val="35000"/>
            </a:spcAft>
          </a:pPr>
          <a:r>
            <a:rPr lang="de-DE" sz="1000" dirty="0" smtClean="0">
              <a:effectLst/>
            </a:rPr>
            <a:t>(Statistik Austria, 2016) </a:t>
          </a:r>
          <a:endParaRPr lang="de-DE" sz="1000" dirty="0" smtClean="0"/>
        </a:p>
      </dgm:t>
    </dgm:pt>
    <dgm:pt modelId="{0B9EC03F-F474-1E47-AAD7-85D554BCE1C5}" type="parTrans" cxnId="{5F0FD5B8-EB64-A848-AFA6-78F0440465E6}">
      <dgm:prSet/>
      <dgm:spPr/>
      <dgm:t>
        <a:bodyPr/>
        <a:lstStyle/>
        <a:p>
          <a:endParaRPr lang="de-DE"/>
        </a:p>
      </dgm:t>
    </dgm:pt>
    <dgm:pt modelId="{54CB7B3F-997E-994C-A325-4EDE2158331F}" type="sibTrans" cxnId="{5F0FD5B8-EB64-A848-AFA6-78F0440465E6}">
      <dgm:prSet/>
      <dgm:spPr/>
      <dgm:t>
        <a:bodyPr/>
        <a:lstStyle/>
        <a:p>
          <a:endParaRPr lang="de-DE"/>
        </a:p>
      </dgm:t>
    </dgm:pt>
    <dgm:pt modelId="{C7A09970-2C9A-1B49-9695-E222DD14B08C}">
      <dgm:prSet phldrT="[Text]" custT="1"/>
      <dgm:spPr/>
      <dgm:t>
        <a:bodyPr/>
        <a:lstStyle/>
        <a:p>
          <a:pPr algn="l">
            <a:spcAft>
              <a:spcPts val="300"/>
            </a:spcAft>
          </a:pPr>
          <a:r>
            <a:rPr lang="en-GB" sz="1700" dirty="0" smtClean="0"/>
            <a:t>Service quality influences decision making process of potential customers </a:t>
          </a:r>
        </a:p>
        <a:p>
          <a:pPr algn="l">
            <a:spcAft>
              <a:spcPts val="300"/>
            </a:spcAft>
          </a:pPr>
          <a:r>
            <a:rPr lang="en-GB" sz="1000" dirty="0" smtClean="0"/>
            <a:t>(Peters, 1987; </a:t>
          </a:r>
          <a:r>
            <a:rPr lang="en-GB" sz="1000" dirty="0" err="1" smtClean="0"/>
            <a:t>Soutar</a:t>
          </a:r>
          <a:r>
            <a:rPr lang="en-GB" sz="1000" dirty="0" smtClean="0"/>
            <a:t> in </a:t>
          </a:r>
          <a:r>
            <a:rPr lang="en-GB" sz="1000" dirty="0" err="1" smtClean="0"/>
            <a:t>Kandampully</a:t>
          </a:r>
          <a:r>
            <a:rPr lang="en-GB" sz="1000" dirty="0" smtClean="0"/>
            <a:t>, </a:t>
          </a:r>
          <a:r>
            <a:rPr lang="en-GB" sz="1000" dirty="0" err="1" smtClean="0"/>
            <a:t>Mok</a:t>
          </a:r>
          <a:r>
            <a:rPr lang="en-GB" sz="1000" dirty="0" smtClean="0"/>
            <a:t>, &amp; Sparks, 2001; Lee &amp; </a:t>
          </a:r>
          <a:r>
            <a:rPr lang="en-GB" sz="1000" dirty="0" err="1" smtClean="0"/>
            <a:t>Hing</a:t>
          </a:r>
          <a:r>
            <a:rPr lang="en-GB" sz="1000" dirty="0" smtClean="0"/>
            <a:t>, 1995; Hudson &amp; Shephard, 1998,etc</a:t>
          </a:r>
          <a:r>
            <a:rPr lang="de-DE" sz="1000" dirty="0" smtClean="0"/>
            <a:t>.)</a:t>
          </a:r>
          <a:endParaRPr lang="de-DE" sz="1000" dirty="0"/>
        </a:p>
      </dgm:t>
    </dgm:pt>
    <dgm:pt modelId="{C20DA1B4-9B50-A646-AFE8-4B372A33814A}" type="parTrans" cxnId="{29AFCA5B-630E-E54E-832C-10A19FBE92E6}">
      <dgm:prSet/>
      <dgm:spPr/>
      <dgm:t>
        <a:bodyPr/>
        <a:lstStyle/>
        <a:p>
          <a:endParaRPr lang="de-DE"/>
        </a:p>
      </dgm:t>
    </dgm:pt>
    <dgm:pt modelId="{D8E7247F-511A-8B4F-8407-B4D4BB3786AE}" type="sibTrans" cxnId="{29AFCA5B-630E-E54E-832C-10A19FBE92E6}">
      <dgm:prSet/>
      <dgm:spPr/>
      <dgm:t>
        <a:bodyPr/>
        <a:lstStyle/>
        <a:p>
          <a:endParaRPr lang="de-DE"/>
        </a:p>
      </dgm:t>
    </dgm:pt>
    <dgm:pt modelId="{8E2E2E70-90E5-4849-B3A9-D4524E2854BE}">
      <dgm:prSet custT="1"/>
      <dgm:spPr/>
      <dgm:t>
        <a:bodyPr/>
        <a:lstStyle/>
        <a:p>
          <a:pPr algn="l"/>
          <a:r>
            <a:rPr lang="en-GB" sz="1800" dirty="0" err="1" smtClean="0"/>
            <a:t>HolidayCheck</a:t>
          </a:r>
          <a:r>
            <a:rPr lang="en-GB" sz="1800" dirty="0" smtClean="0"/>
            <a:t>:</a:t>
          </a:r>
        </a:p>
        <a:p>
          <a:pPr algn="l"/>
          <a:r>
            <a:rPr lang="en-GB" sz="1600" dirty="0" smtClean="0"/>
            <a:t>24,000 rated accommodation for the Austrian market on the website</a:t>
          </a:r>
          <a:r>
            <a:rPr lang="en-GB" sz="1600" baseline="0" dirty="0" smtClean="0"/>
            <a:t> 					             </a:t>
          </a:r>
          <a:r>
            <a:rPr lang="en-GB" sz="1000" baseline="0" dirty="0" smtClean="0"/>
            <a:t>(</a:t>
          </a:r>
          <a:r>
            <a:rPr lang="en-GB" sz="1000" baseline="0" dirty="0" err="1" smtClean="0"/>
            <a:t>Hol</a:t>
          </a:r>
          <a:r>
            <a:rPr lang="de-DE" sz="1000" dirty="0" err="1" smtClean="0">
              <a:effectLst/>
            </a:rPr>
            <a:t>lidayCheck</a:t>
          </a:r>
          <a:r>
            <a:rPr lang="de-DE" sz="1000" dirty="0" smtClean="0">
              <a:effectLst/>
            </a:rPr>
            <a:t>,</a:t>
          </a:r>
          <a:r>
            <a:rPr lang="de-DE" sz="1000" baseline="0" dirty="0" smtClean="0">
              <a:effectLst/>
            </a:rPr>
            <a:t> 2015)</a:t>
          </a:r>
          <a:endParaRPr lang="en-GB" sz="1000" dirty="0" smtClean="0"/>
        </a:p>
      </dgm:t>
    </dgm:pt>
    <dgm:pt modelId="{610FB639-E4A6-8A4C-BC99-9AC1D20E875C}" type="parTrans" cxnId="{00B54994-69A4-064D-AA77-EBDBA92F319D}">
      <dgm:prSet/>
      <dgm:spPr/>
      <dgm:t>
        <a:bodyPr/>
        <a:lstStyle/>
        <a:p>
          <a:endParaRPr lang="de-DE"/>
        </a:p>
      </dgm:t>
    </dgm:pt>
    <dgm:pt modelId="{776C0343-2454-4A41-9576-6062EAFB508F}" type="sibTrans" cxnId="{00B54994-69A4-064D-AA77-EBDBA92F319D}">
      <dgm:prSet/>
      <dgm:spPr/>
      <dgm:t>
        <a:bodyPr/>
        <a:lstStyle/>
        <a:p>
          <a:endParaRPr lang="de-DE"/>
        </a:p>
      </dgm:t>
    </dgm:pt>
    <dgm:pt modelId="{878DC384-843B-5B49-9240-66003E3ACAFD}" type="pres">
      <dgm:prSet presAssocID="{06F7AED0-56A2-E945-9660-D80088DB652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de-DE"/>
        </a:p>
      </dgm:t>
    </dgm:pt>
    <dgm:pt modelId="{5F58C624-3497-4541-9A47-24497E4DFBC7}" type="pres">
      <dgm:prSet presAssocID="{06F7AED0-56A2-E945-9660-D80088DB6525}" presName="Name1" presStyleCnt="0"/>
      <dgm:spPr/>
    </dgm:pt>
    <dgm:pt modelId="{BF103F42-36DA-D24B-BEFD-6D692D90D722}" type="pres">
      <dgm:prSet presAssocID="{06F7AED0-56A2-E945-9660-D80088DB6525}" presName="cycle" presStyleCnt="0"/>
      <dgm:spPr/>
    </dgm:pt>
    <dgm:pt modelId="{E5FAF13B-43B2-394A-AB8B-ABF81D1BD72C}" type="pres">
      <dgm:prSet presAssocID="{06F7AED0-56A2-E945-9660-D80088DB6525}" presName="srcNode" presStyleLbl="node1" presStyleIdx="0" presStyleCnt="3"/>
      <dgm:spPr/>
    </dgm:pt>
    <dgm:pt modelId="{0F1ACC2A-A9DB-7649-A8E9-B47AF8FDF9E0}" type="pres">
      <dgm:prSet presAssocID="{06F7AED0-56A2-E945-9660-D80088DB6525}" presName="conn" presStyleLbl="parChTrans1D2" presStyleIdx="0" presStyleCnt="1"/>
      <dgm:spPr/>
      <dgm:t>
        <a:bodyPr/>
        <a:lstStyle/>
        <a:p>
          <a:endParaRPr lang="de-DE"/>
        </a:p>
      </dgm:t>
    </dgm:pt>
    <dgm:pt modelId="{15B04132-9B0B-0C46-A01D-927CDA23084A}" type="pres">
      <dgm:prSet presAssocID="{06F7AED0-56A2-E945-9660-D80088DB6525}" presName="extraNode" presStyleLbl="node1" presStyleIdx="0" presStyleCnt="3"/>
      <dgm:spPr/>
    </dgm:pt>
    <dgm:pt modelId="{912A0164-2022-1048-9AE8-629F34F91185}" type="pres">
      <dgm:prSet presAssocID="{06F7AED0-56A2-E945-9660-D80088DB6525}" presName="dstNode" presStyleLbl="node1" presStyleIdx="0" presStyleCnt="3"/>
      <dgm:spPr/>
    </dgm:pt>
    <dgm:pt modelId="{00D20A33-A0D4-5549-A769-FF236D66107F}" type="pres">
      <dgm:prSet presAssocID="{2D5EE487-3F29-B247-8E81-170667CE5E77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B07A141-0AC7-7E48-BD15-7B2EE85ECE2F}" type="pres">
      <dgm:prSet presAssocID="{2D5EE487-3F29-B247-8E81-170667CE5E77}" presName="accent_1" presStyleCnt="0"/>
      <dgm:spPr/>
    </dgm:pt>
    <dgm:pt modelId="{2F02720F-ECE8-A94A-BC1E-1D18BF6F3346}" type="pres">
      <dgm:prSet presAssocID="{2D5EE487-3F29-B247-8E81-170667CE5E77}" presName="accentRepeatNode" presStyleLbl="solidFgAcc1" presStyleIdx="0" presStyleCnt="3"/>
      <dgm:spPr/>
    </dgm:pt>
    <dgm:pt modelId="{40F8E724-F399-4B40-B543-0BC6C41C651C}" type="pres">
      <dgm:prSet presAssocID="{8E2E2E70-90E5-4849-B3A9-D4524E2854BE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453D0E1-B873-EB4B-819E-81DD770E3B34}" type="pres">
      <dgm:prSet presAssocID="{8E2E2E70-90E5-4849-B3A9-D4524E2854BE}" presName="accent_2" presStyleCnt="0"/>
      <dgm:spPr/>
    </dgm:pt>
    <dgm:pt modelId="{E1DCFAE2-B677-A046-A9BD-BFA5A5FB20CD}" type="pres">
      <dgm:prSet presAssocID="{8E2E2E70-90E5-4849-B3A9-D4524E2854BE}" presName="accentRepeatNode" presStyleLbl="solidFgAcc1" presStyleIdx="1" presStyleCnt="3"/>
      <dgm:spPr/>
    </dgm:pt>
    <dgm:pt modelId="{8D0E2AFA-5F53-5E40-AC2D-8E856F608A42}" type="pres">
      <dgm:prSet presAssocID="{C7A09970-2C9A-1B49-9695-E222DD14B08C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AF38727-130D-8740-995A-1B6C835F38BC}" type="pres">
      <dgm:prSet presAssocID="{C7A09970-2C9A-1B49-9695-E222DD14B08C}" presName="accent_3" presStyleCnt="0"/>
      <dgm:spPr/>
    </dgm:pt>
    <dgm:pt modelId="{92EF5C71-D517-2B46-9638-953263E625B1}" type="pres">
      <dgm:prSet presAssocID="{C7A09970-2C9A-1B49-9695-E222DD14B08C}" presName="accentRepeatNode" presStyleLbl="solidFgAcc1" presStyleIdx="2" presStyleCnt="3"/>
      <dgm:spPr/>
    </dgm:pt>
  </dgm:ptLst>
  <dgm:cxnLst>
    <dgm:cxn modelId="{93DC24F0-692F-B846-A886-9F5ADC7993C5}" type="presOf" srcId="{C7A09970-2C9A-1B49-9695-E222DD14B08C}" destId="{8D0E2AFA-5F53-5E40-AC2D-8E856F608A42}" srcOrd="0" destOrd="0" presId="urn:microsoft.com/office/officeart/2008/layout/VerticalCurvedList"/>
    <dgm:cxn modelId="{9652046C-8658-EC4E-8B03-E5F5BBAA0169}" type="presOf" srcId="{54CB7B3F-997E-994C-A325-4EDE2158331F}" destId="{0F1ACC2A-A9DB-7649-A8E9-B47AF8FDF9E0}" srcOrd="0" destOrd="0" presId="urn:microsoft.com/office/officeart/2008/layout/VerticalCurvedList"/>
    <dgm:cxn modelId="{E29EBFE4-09BC-164D-BEE7-C192F58D9EFA}" type="presOf" srcId="{2D5EE487-3F29-B247-8E81-170667CE5E77}" destId="{00D20A33-A0D4-5549-A769-FF236D66107F}" srcOrd="0" destOrd="0" presId="urn:microsoft.com/office/officeart/2008/layout/VerticalCurvedList"/>
    <dgm:cxn modelId="{5F0FD5B8-EB64-A848-AFA6-78F0440465E6}" srcId="{06F7AED0-56A2-E945-9660-D80088DB6525}" destId="{2D5EE487-3F29-B247-8E81-170667CE5E77}" srcOrd="0" destOrd="0" parTransId="{0B9EC03F-F474-1E47-AAD7-85D554BCE1C5}" sibTransId="{54CB7B3F-997E-994C-A325-4EDE2158331F}"/>
    <dgm:cxn modelId="{B37B8261-236A-124E-9E19-5E82D75779D1}" type="presOf" srcId="{06F7AED0-56A2-E945-9660-D80088DB6525}" destId="{878DC384-843B-5B49-9240-66003E3ACAFD}" srcOrd="0" destOrd="0" presId="urn:microsoft.com/office/officeart/2008/layout/VerticalCurvedList"/>
    <dgm:cxn modelId="{29AFCA5B-630E-E54E-832C-10A19FBE92E6}" srcId="{06F7AED0-56A2-E945-9660-D80088DB6525}" destId="{C7A09970-2C9A-1B49-9695-E222DD14B08C}" srcOrd="2" destOrd="0" parTransId="{C20DA1B4-9B50-A646-AFE8-4B372A33814A}" sibTransId="{D8E7247F-511A-8B4F-8407-B4D4BB3786AE}"/>
    <dgm:cxn modelId="{095432A5-AAC0-1E4C-B72D-C95C50101041}" type="presOf" srcId="{8E2E2E70-90E5-4849-B3A9-D4524E2854BE}" destId="{40F8E724-F399-4B40-B543-0BC6C41C651C}" srcOrd="0" destOrd="0" presId="urn:microsoft.com/office/officeart/2008/layout/VerticalCurvedList"/>
    <dgm:cxn modelId="{00B54994-69A4-064D-AA77-EBDBA92F319D}" srcId="{06F7AED0-56A2-E945-9660-D80088DB6525}" destId="{8E2E2E70-90E5-4849-B3A9-D4524E2854BE}" srcOrd="1" destOrd="0" parTransId="{610FB639-E4A6-8A4C-BC99-9AC1D20E875C}" sibTransId="{776C0343-2454-4A41-9576-6062EAFB508F}"/>
    <dgm:cxn modelId="{BC4EAA95-C990-4043-9F38-E78721AEDB67}" type="presParOf" srcId="{878DC384-843B-5B49-9240-66003E3ACAFD}" destId="{5F58C624-3497-4541-9A47-24497E4DFBC7}" srcOrd="0" destOrd="0" presId="urn:microsoft.com/office/officeart/2008/layout/VerticalCurvedList"/>
    <dgm:cxn modelId="{1BAFC42C-FDA6-7A4D-9E4A-0EDEA0454FD3}" type="presParOf" srcId="{5F58C624-3497-4541-9A47-24497E4DFBC7}" destId="{BF103F42-36DA-D24B-BEFD-6D692D90D722}" srcOrd="0" destOrd="0" presId="urn:microsoft.com/office/officeart/2008/layout/VerticalCurvedList"/>
    <dgm:cxn modelId="{4B4542E9-CD03-F14C-AE53-68FAF16D7A8E}" type="presParOf" srcId="{BF103F42-36DA-D24B-BEFD-6D692D90D722}" destId="{E5FAF13B-43B2-394A-AB8B-ABF81D1BD72C}" srcOrd="0" destOrd="0" presId="urn:microsoft.com/office/officeart/2008/layout/VerticalCurvedList"/>
    <dgm:cxn modelId="{EA79673E-98E1-634F-BC1C-161504A6D7CC}" type="presParOf" srcId="{BF103F42-36DA-D24B-BEFD-6D692D90D722}" destId="{0F1ACC2A-A9DB-7649-A8E9-B47AF8FDF9E0}" srcOrd="1" destOrd="0" presId="urn:microsoft.com/office/officeart/2008/layout/VerticalCurvedList"/>
    <dgm:cxn modelId="{7A09BB15-B259-DC43-BD7C-96EF1DCCBF1B}" type="presParOf" srcId="{BF103F42-36DA-D24B-BEFD-6D692D90D722}" destId="{15B04132-9B0B-0C46-A01D-927CDA23084A}" srcOrd="2" destOrd="0" presId="urn:microsoft.com/office/officeart/2008/layout/VerticalCurvedList"/>
    <dgm:cxn modelId="{BA4A162E-91FA-514B-A0BF-FC7BBAB2D663}" type="presParOf" srcId="{BF103F42-36DA-D24B-BEFD-6D692D90D722}" destId="{912A0164-2022-1048-9AE8-629F34F91185}" srcOrd="3" destOrd="0" presId="urn:microsoft.com/office/officeart/2008/layout/VerticalCurvedList"/>
    <dgm:cxn modelId="{995C216B-B245-2040-B32A-2DD4D1560F6B}" type="presParOf" srcId="{5F58C624-3497-4541-9A47-24497E4DFBC7}" destId="{00D20A33-A0D4-5549-A769-FF236D66107F}" srcOrd="1" destOrd="0" presId="urn:microsoft.com/office/officeart/2008/layout/VerticalCurvedList"/>
    <dgm:cxn modelId="{3DD627DB-7AF8-C847-ACCE-434DF3294C47}" type="presParOf" srcId="{5F58C624-3497-4541-9A47-24497E4DFBC7}" destId="{8B07A141-0AC7-7E48-BD15-7B2EE85ECE2F}" srcOrd="2" destOrd="0" presId="urn:microsoft.com/office/officeart/2008/layout/VerticalCurvedList"/>
    <dgm:cxn modelId="{E602845B-D491-3D48-B7D3-BE0E2C364026}" type="presParOf" srcId="{8B07A141-0AC7-7E48-BD15-7B2EE85ECE2F}" destId="{2F02720F-ECE8-A94A-BC1E-1D18BF6F3346}" srcOrd="0" destOrd="0" presId="urn:microsoft.com/office/officeart/2008/layout/VerticalCurvedList"/>
    <dgm:cxn modelId="{AC621F52-8026-FC49-AAAE-1BB06B323A6A}" type="presParOf" srcId="{5F58C624-3497-4541-9A47-24497E4DFBC7}" destId="{40F8E724-F399-4B40-B543-0BC6C41C651C}" srcOrd="3" destOrd="0" presId="urn:microsoft.com/office/officeart/2008/layout/VerticalCurvedList"/>
    <dgm:cxn modelId="{382DECF2-2AC3-954B-9150-C800FE3EAE9E}" type="presParOf" srcId="{5F58C624-3497-4541-9A47-24497E4DFBC7}" destId="{0453D0E1-B873-EB4B-819E-81DD770E3B34}" srcOrd="4" destOrd="0" presId="urn:microsoft.com/office/officeart/2008/layout/VerticalCurvedList"/>
    <dgm:cxn modelId="{4B67D81D-2341-6347-AC4E-35A0EA3F8138}" type="presParOf" srcId="{0453D0E1-B873-EB4B-819E-81DD770E3B34}" destId="{E1DCFAE2-B677-A046-A9BD-BFA5A5FB20CD}" srcOrd="0" destOrd="0" presId="urn:microsoft.com/office/officeart/2008/layout/VerticalCurvedList"/>
    <dgm:cxn modelId="{0A3C3EC5-6F64-0348-9B52-0C28C182D2A2}" type="presParOf" srcId="{5F58C624-3497-4541-9A47-24497E4DFBC7}" destId="{8D0E2AFA-5F53-5E40-AC2D-8E856F608A42}" srcOrd="5" destOrd="0" presId="urn:microsoft.com/office/officeart/2008/layout/VerticalCurvedList"/>
    <dgm:cxn modelId="{0373B66A-99DB-644A-86D9-0E0C22EE9790}" type="presParOf" srcId="{5F58C624-3497-4541-9A47-24497E4DFBC7}" destId="{AAF38727-130D-8740-995A-1B6C835F38BC}" srcOrd="6" destOrd="0" presId="urn:microsoft.com/office/officeart/2008/layout/VerticalCurvedList"/>
    <dgm:cxn modelId="{3BFBC5BF-E0A4-8F48-B582-CA4553DAB01E}" type="presParOf" srcId="{AAF38727-130D-8740-995A-1B6C835F38BC}" destId="{92EF5C71-D517-2B46-9638-953263E625B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51A1B5B-EC91-6343-A39C-53C40595E51C}" type="doc">
      <dgm:prSet loTypeId="urn:microsoft.com/office/officeart/2009/layout/CircleArrow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80B3C02-B640-A64A-BF80-D1EB14D71424}">
      <dgm:prSet phldrT="[Text]" custT="1"/>
      <dgm:spPr/>
      <dgm:t>
        <a:bodyPr/>
        <a:lstStyle/>
        <a:p>
          <a:r>
            <a:rPr lang="en-GB" sz="1200" dirty="0" smtClean="0"/>
            <a:t>Important source for prospective travellers </a:t>
          </a:r>
          <a:endParaRPr lang="de-DE" sz="1200" dirty="0"/>
        </a:p>
      </dgm:t>
    </dgm:pt>
    <dgm:pt modelId="{73CA1C92-D0AC-CA40-AE86-8EDFE5682C74}" type="parTrans" cxnId="{12EFC764-D74A-D941-BE57-BBF5CF36B643}">
      <dgm:prSet/>
      <dgm:spPr/>
      <dgm:t>
        <a:bodyPr/>
        <a:lstStyle/>
        <a:p>
          <a:endParaRPr lang="de-DE"/>
        </a:p>
      </dgm:t>
    </dgm:pt>
    <dgm:pt modelId="{E9C550F6-B182-EF40-9444-E525CF5AB251}" type="sibTrans" cxnId="{12EFC764-D74A-D941-BE57-BBF5CF36B643}">
      <dgm:prSet/>
      <dgm:spPr/>
      <dgm:t>
        <a:bodyPr/>
        <a:lstStyle/>
        <a:p>
          <a:endParaRPr lang="de-DE"/>
        </a:p>
      </dgm:t>
    </dgm:pt>
    <dgm:pt modelId="{11178421-3373-6C4C-801D-8B82E3CF9796}">
      <dgm:prSet phldrT="[Text]" custT="1"/>
      <dgm:spPr/>
      <dgm:t>
        <a:bodyPr/>
        <a:lstStyle/>
        <a:p>
          <a:r>
            <a:rPr lang="is-IS" sz="1200" dirty="0" smtClean="0"/>
            <a:t>… a</a:t>
          </a:r>
          <a:r>
            <a:rPr lang="en-GB" sz="1200" dirty="0" err="1" smtClean="0"/>
            <a:t>lso</a:t>
          </a:r>
          <a:r>
            <a:rPr lang="en-GB" sz="1200" dirty="0" smtClean="0"/>
            <a:t> for DMOs, governmental bodies and other stakeholders</a:t>
          </a:r>
          <a:endParaRPr lang="de-DE" sz="1200" dirty="0"/>
        </a:p>
      </dgm:t>
    </dgm:pt>
    <dgm:pt modelId="{1F16B13C-496F-CF40-9C40-280DD43AB8B1}" type="parTrans" cxnId="{BD11D3C5-9DDA-DD43-8ADD-4424C47E9DB2}">
      <dgm:prSet/>
      <dgm:spPr/>
      <dgm:t>
        <a:bodyPr/>
        <a:lstStyle/>
        <a:p>
          <a:endParaRPr lang="de-DE"/>
        </a:p>
      </dgm:t>
    </dgm:pt>
    <dgm:pt modelId="{2C4A3261-A0FB-6F4E-8E2F-39CA1BBB88BB}" type="sibTrans" cxnId="{BD11D3C5-9DDA-DD43-8ADD-4424C47E9DB2}">
      <dgm:prSet/>
      <dgm:spPr/>
      <dgm:t>
        <a:bodyPr/>
        <a:lstStyle/>
        <a:p>
          <a:endParaRPr lang="de-DE"/>
        </a:p>
      </dgm:t>
    </dgm:pt>
    <dgm:pt modelId="{FF79FB6C-CAA1-094A-B146-A6B4F244286B}">
      <dgm:prSet phldrT="[Text]" custT="1"/>
      <dgm:spPr/>
      <dgm:t>
        <a:bodyPr/>
        <a:lstStyle/>
        <a:p>
          <a:r>
            <a:rPr lang="de-DE" sz="1200" dirty="0" smtClean="0"/>
            <a:t>Fast </a:t>
          </a:r>
          <a:r>
            <a:rPr lang="de-DE" sz="1200" dirty="0" err="1" smtClean="0"/>
            <a:t>growing</a:t>
          </a:r>
          <a:r>
            <a:rPr lang="de-DE" sz="1200" dirty="0" smtClean="0"/>
            <a:t> </a:t>
          </a:r>
          <a:r>
            <a:rPr lang="de-DE" sz="1200" dirty="0" err="1" smtClean="0"/>
            <a:t>with</a:t>
          </a:r>
          <a:r>
            <a:rPr lang="de-DE" sz="1200" dirty="0" smtClean="0"/>
            <a:t> large </a:t>
          </a:r>
          <a:r>
            <a:rPr lang="de-DE" sz="1200" dirty="0" err="1" smtClean="0"/>
            <a:t>quantity</a:t>
          </a:r>
          <a:r>
            <a:rPr lang="de-DE" sz="1200" dirty="0" smtClean="0"/>
            <a:t> </a:t>
          </a:r>
          <a:r>
            <a:rPr lang="de-DE" sz="1200" dirty="0" err="1" smtClean="0"/>
            <a:t>of</a:t>
          </a:r>
          <a:r>
            <a:rPr lang="de-DE" sz="1200" dirty="0" smtClean="0"/>
            <a:t> </a:t>
          </a:r>
          <a:r>
            <a:rPr lang="de-DE" sz="1200" dirty="0" err="1" smtClean="0"/>
            <a:t>information</a:t>
          </a:r>
          <a:r>
            <a:rPr lang="de-DE" sz="1200" dirty="0" smtClean="0"/>
            <a:t> </a:t>
          </a:r>
          <a:endParaRPr lang="de-DE" sz="1200" dirty="0"/>
        </a:p>
      </dgm:t>
    </dgm:pt>
    <dgm:pt modelId="{AC6700CD-5496-4245-85E1-756B6500906C}" type="parTrans" cxnId="{21CA2871-F52D-ED46-9897-22CA2BB8977F}">
      <dgm:prSet/>
      <dgm:spPr/>
      <dgm:t>
        <a:bodyPr/>
        <a:lstStyle/>
        <a:p>
          <a:endParaRPr lang="de-DE"/>
        </a:p>
      </dgm:t>
    </dgm:pt>
    <dgm:pt modelId="{A8067C41-BCFB-A44B-9568-88F8C24B25C3}" type="sibTrans" cxnId="{21CA2871-F52D-ED46-9897-22CA2BB8977F}">
      <dgm:prSet/>
      <dgm:spPr/>
      <dgm:t>
        <a:bodyPr/>
        <a:lstStyle/>
        <a:p>
          <a:endParaRPr lang="de-DE"/>
        </a:p>
      </dgm:t>
    </dgm:pt>
    <dgm:pt modelId="{445655C7-BA48-3C4A-BC52-50D6A397CBF1}">
      <dgm:prSet phldrT="[Text]" custT="1"/>
      <dgm:spPr/>
      <dgm:t>
        <a:bodyPr/>
        <a:lstStyle/>
        <a:p>
          <a:r>
            <a:rPr lang="de-DE" sz="1200" dirty="0" err="1" smtClean="0"/>
            <a:t>Usage</a:t>
          </a:r>
          <a:r>
            <a:rPr lang="de-DE" sz="1200" dirty="0" smtClean="0"/>
            <a:t> </a:t>
          </a:r>
          <a:r>
            <a:rPr lang="de-DE" sz="1200" dirty="0" err="1" smtClean="0"/>
            <a:t>of</a:t>
          </a:r>
          <a:r>
            <a:rPr lang="de-DE" sz="1200" dirty="0" smtClean="0"/>
            <a:t> large </a:t>
          </a:r>
          <a:r>
            <a:rPr lang="de-DE" sz="1200" dirty="0" err="1" smtClean="0"/>
            <a:t>scaled</a:t>
          </a:r>
          <a:r>
            <a:rPr lang="de-DE" sz="1200" dirty="0" smtClean="0"/>
            <a:t> </a:t>
          </a:r>
          <a:r>
            <a:rPr lang="de-DE" sz="1200" dirty="0" err="1" smtClean="0"/>
            <a:t>information</a:t>
          </a:r>
          <a:r>
            <a:rPr lang="de-DE" sz="1200" dirty="0" smtClean="0"/>
            <a:t> &amp; </a:t>
          </a:r>
          <a:r>
            <a:rPr lang="de-DE" sz="1200" dirty="0" err="1" smtClean="0"/>
            <a:t>data</a:t>
          </a:r>
          <a:r>
            <a:rPr lang="de-DE" sz="1200" dirty="0" smtClean="0"/>
            <a:t> </a:t>
          </a:r>
          <a:r>
            <a:rPr lang="de-DE" sz="1200" dirty="0" err="1" smtClean="0"/>
            <a:t>sets</a:t>
          </a:r>
          <a:r>
            <a:rPr lang="de-DE" sz="1200" dirty="0" smtClean="0"/>
            <a:t> </a:t>
          </a:r>
          <a:r>
            <a:rPr lang="de-DE" sz="1200" dirty="0" err="1" smtClean="0"/>
            <a:t>offers</a:t>
          </a:r>
          <a:r>
            <a:rPr lang="de-DE" sz="1200" dirty="0" smtClean="0"/>
            <a:t> </a:t>
          </a:r>
          <a:r>
            <a:rPr lang="de-DE" sz="1200" dirty="0" err="1" smtClean="0"/>
            <a:t>unknown</a:t>
          </a:r>
          <a:r>
            <a:rPr lang="de-DE" sz="1200" dirty="0" smtClean="0"/>
            <a:t> </a:t>
          </a:r>
          <a:r>
            <a:rPr lang="de-DE" sz="1200" dirty="0" err="1" smtClean="0"/>
            <a:t>possibilites</a:t>
          </a:r>
          <a:endParaRPr lang="de-DE" sz="1200" dirty="0"/>
        </a:p>
      </dgm:t>
    </dgm:pt>
    <dgm:pt modelId="{24F3A710-DE65-1346-9522-8D2F4E0A1AC9}" type="parTrans" cxnId="{B7DA4303-FC0B-D94B-8610-826BD6014E7A}">
      <dgm:prSet/>
      <dgm:spPr/>
      <dgm:t>
        <a:bodyPr/>
        <a:lstStyle/>
        <a:p>
          <a:endParaRPr lang="de-DE"/>
        </a:p>
      </dgm:t>
    </dgm:pt>
    <dgm:pt modelId="{3BD72959-C01D-8F4F-A758-DB6F604D9552}" type="sibTrans" cxnId="{B7DA4303-FC0B-D94B-8610-826BD6014E7A}">
      <dgm:prSet/>
      <dgm:spPr/>
      <dgm:t>
        <a:bodyPr/>
        <a:lstStyle/>
        <a:p>
          <a:endParaRPr lang="de-DE"/>
        </a:p>
      </dgm:t>
    </dgm:pt>
    <dgm:pt modelId="{3ADA65F7-F13F-2B43-B938-E953240B0149}" type="pres">
      <dgm:prSet presAssocID="{251A1B5B-EC91-6343-A39C-53C40595E51C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DF0385F2-A3C2-024E-839A-484310DADC6B}" type="pres">
      <dgm:prSet presAssocID="{D80B3C02-B640-A64A-BF80-D1EB14D71424}" presName="Accent1" presStyleCnt="0"/>
      <dgm:spPr/>
    </dgm:pt>
    <dgm:pt modelId="{CB98977A-0C0B-8242-A08C-A418CF7C004B}" type="pres">
      <dgm:prSet presAssocID="{D80B3C02-B640-A64A-BF80-D1EB14D71424}" presName="Accent" presStyleLbl="node1" presStyleIdx="0" presStyleCnt="4"/>
      <dgm:spPr/>
    </dgm:pt>
    <dgm:pt modelId="{8AACD011-A2F6-9149-AC50-53D5CFC82A1C}" type="pres">
      <dgm:prSet presAssocID="{D80B3C02-B640-A64A-BF80-D1EB14D71424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B9D1CB0-2657-6E46-BA99-AF94256250EC}" type="pres">
      <dgm:prSet presAssocID="{11178421-3373-6C4C-801D-8B82E3CF9796}" presName="Accent2" presStyleCnt="0"/>
      <dgm:spPr/>
    </dgm:pt>
    <dgm:pt modelId="{CF8311D9-CE2A-E948-9C6A-AAB4B364E00C}" type="pres">
      <dgm:prSet presAssocID="{11178421-3373-6C4C-801D-8B82E3CF9796}" presName="Accent" presStyleLbl="node1" presStyleIdx="1" presStyleCnt="4"/>
      <dgm:spPr/>
    </dgm:pt>
    <dgm:pt modelId="{60300233-A9F7-5041-B6B7-3D39CA8AB86C}" type="pres">
      <dgm:prSet presAssocID="{11178421-3373-6C4C-801D-8B82E3CF9796}" presName="Parent2" presStyleLbl="revTx" presStyleIdx="1" presStyleCnt="4" custLinFactNeighborY="-1576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E551673-ABC0-F64F-A6D5-BFDFC2406DE5}" type="pres">
      <dgm:prSet presAssocID="{FF79FB6C-CAA1-094A-B146-A6B4F244286B}" presName="Accent3" presStyleCnt="0"/>
      <dgm:spPr/>
    </dgm:pt>
    <dgm:pt modelId="{48414E30-D1A2-1B47-8BA9-273CE9B0B968}" type="pres">
      <dgm:prSet presAssocID="{FF79FB6C-CAA1-094A-B146-A6B4F244286B}" presName="Accent" presStyleLbl="node1" presStyleIdx="2" presStyleCnt="4"/>
      <dgm:spPr/>
    </dgm:pt>
    <dgm:pt modelId="{4D9A7B2A-4ACF-5B40-A8A2-71AE6894D91A}" type="pres">
      <dgm:prSet presAssocID="{FF79FB6C-CAA1-094A-B146-A6B4F244286B}" presName="Parent3" presStyleLbl="revTx" presStyleIdx="2" presStyleCnt="4" custScaleY="172100" custLinFactNeighborX="2626" custLinFactNeighborY="-1838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35593F3-EBDD-B249-B68D-6EAE54600D9F}" type="pres">
      <dgm:prSet presAssocID="{445655C7-BA48-3C4A-BC52-50D6A397CBF1}" presName="Accent4" presStyleCnt="0"/>
      <dgm:spPr/>
    </dgm:pt>
    <dgm:pt modelId="{597511E7-057C-DA45-9AF9-2E66E6CA0052}" type="pres">
      <dgm:prSet presAssocID="{445655C7-BA48-3C4A-BC52-50D6A397CBF1}" presName="Accent" presStyleLbl="node1" presStyleIdx="3" presStyleCnt="4"/>
      <dgm:spPr/>
    </dgm:pt>
    <dgm:pt modelId="{5A755428-53D3-4B4A-96A1-B77EB1A3C813}" type="pres">
      <dgm:prSet presAssocID="{445655C7-BA48-3C4A-BC52-50D6A397CBF1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2F0EBB89-F3DC-0A4C-86E4-FEC96AE12D3F}" type="presOf" srcId="{FF79FB6C-CAA1-094A-B146-A6B4F244286B}" destId="{4D9A7B2A-4ACF-5B40-A8A2-71AE6894D91A}" srcOrd="0" destOrd="0" presId="urn:microsoft.com/office/officeart/2009/layout/CircleArrowProcess"/>
    <dgm:cxn modelId="{8BC6DED0-6524-5641-9257-3E1CC280388C}" type="presOf" srcId="{D80B3C02-B640-A64A-BF80-D1EB14D71424}" destId="{8AACD011-A2F6-9149-AC50-53D5CFC82A1C}" srcOrd="0" destOrd="0" presId="urn:microsoft.com/office/officeart/2009/layout/CircleArrowProcess"/>
    <dgm:cxn modelId="{BD11D3C5-9DDA-DD43-8ADD-4424C47E9DB2}" srcId="{251A1B5B-EC91-6343-A39C-53C40595E51C}" destId="{11178421-3373-6C4C-801D-8B82E3CF9796}" srcOrd="1" destOrd="0" parTransId="{1F16B13C-496F-CF40-9C40-280DD43AB8B1}" sibTransId="{2C4A3261-A0FB-6F4E-8E2F-39CA1BBB88BB}"/>
    <dgm:cxn modelId="{B7DA4303-FC0B-D94B-8610-826BD6014E7A}" srcId="{251A1B5B-EC91-6343-A39C-53C40595E51C}" destId="{445655C7-BA48-3C4A-BC52-50D6A397CBF1}" srcOrd="3" destOrd="0" parTransId="{24F3A710-DE65-1346-9522-8D2F4E0A1AC9}" sibTransId="{3BD72959-C01D-8F4F-A758-DB6F604D9552}"/>
    <dgm:cxn modelId="{21CA2871-F52D-ED46-9897-22CA2BB8977F}" srcId="{251A1B5B-EC91-6343-A39C-53C40595E51C}" destId="{FF79FB6C-CAA1-094A-B146-A6B4F244286B}" srcOrd="2" destOrd="0" parTransId="{AC6700CD-5496-4245-85E1-756B6500906C}" sibTransId="{A8067C41-BCFB-A44B-9568-88F8C24B25C3}"/>
    <dgm:cxn modelId="{8297385F-2689-1745-BB13-73E0A343EA02}" type="presOf" srcId="{11178421-3373-6C4C-801D-8B82E3CF9796}" destId="{60300233-A9F7-5041-B6B7-3D39CA8AB86C}" srcOrd="0" destOrd="0" presId="urn:microsoft.com/office/officeart/2009/layout/CircleArrowProcess"/>
    <dgm:cxn modelId="{3C66D7E1-1245-5840-88F1-48D6AFFAEDE0}" type="presOf" srcId="{251A1B5B-EC91-6343-A39C-53C40595E51C}" destId="{3ADA65F7-F13F-2B43-B938-E953240B0149}" srcOrd="0" destOrd="0" presId="urn:microsoft.com/office/officeart/2009/layout/CircleArrowProcess"/>
    <dgm:cxn modelId="{B01D4558-6058-9C45-8A94-72C9B0AD9B6B}" type="presOf" srcId="{445655C7-BA48-3C4A-BC52-50D6A397CBF1}" destId="{5A755428-53D3-4B4A-96A1-B77EB1A3C813}" srcOrd="0" destOrd="0" presId="urn:microsoft.com/office/officeart/2009/layout/CircleArrowProcess"/>
    <dgm:cxn modelId="{12EFC764-D74A-D941-BE57-BBF5CF36B643}" srcId="{251A1B5B-EC91-6343-A39C-53C40595E51C}" destId="{D80B3C02-B640-A64A-BF80-D1EB14D71424}" srcOrd="0" destOrd="0" parTransId="{73CA1C92-D0AC-CA40-AE86-8EDFE5682C74}" sibTransId="{E9C550F6-B182-EF40-9444-E525CF5AB251}"/>
    <dgm:cxn modelId="{0856DACA-C520-E14A-8D6C-447357D73667}" type="presParOf" srcId="{3ADA65F7-F13F-2B43-B938-E953240B0149}" destId="{DF0385F2-A3C2-024E-839A-484310DADC6B}" srcOrd="0" destOrd="0" presId="urn:microsoft.com/office/officeart/2009/layout/CircleArrowProcess"/>
    <dgm:cxn modelId="{7586EDD5-0428-7544-89FA-552103102C88}" type="presParOf" srcId="{DF0385F2-A3C2-024E-839A-484310DADC6B}" destId="{CB98977A-0C0B-8242-A08C-A418CF7C004B}" srcOrd="0" destOrd="0" presId="urn:microsoft.com/office/officeart/2009/layout/CircleArrowProcess"/>
    <dgm:cxn modelId="{108AC226-EF90-6040-8FDD-2AE72F52B088}" type="presParOf" srcId="{3ADA65F7-F13F-2B43-B938-E953240B0149}" destId="{8AACD011-A2F6-9149-AC50-53D5CFC82A1C}" srcOrd="1" destOrd="0" presId="urn:microsoft.com/office/officeart/2009/layout/CircleArrowProcess"/>
    <dgm:cxn modelId="{36EA2C7A-F3A8-0F41-B785-7EBD1D2246E9}" type="presParOf" srcId="{3ADA65F7-F13F-2B43-B938-E953240B0149}" destId="{9B9D1CB0-2657-6E46-BA99-AF94256250EC}" srcOrd="2" destOrd="0" presId="urn:microsoft.com/office/officeart/2009/layout/CircleArrowProcess"/>
    <dgm:cxn modelId="{6F546B5D-171C-D94E-A2EE-A8DCA50F8989}" type="presParOf" srcId="{9B9D1CB0-2657-6E46-BA99-AF94256250EC}" destId="{CF8311D9-CE2A-E948-9C6A-AAB4B364E00C}" srcOrd="0" destOrd="0" presId="urn:microsoft.com/office/officeart/2009/layout/CircleArrowProcess"/>
    <dgm:cxn modelId="{4994EE3B-FCF1-204A-9313-9F4452FFAF0D}" type="presParOf" srcId="{3ADA65F7-F13F-2B43-B938-E953240B0149}" destId="{60300233-A9F7-5041-B6B7-3D39CA8AB86C}" srcOrd="3" destOrd="0" presId="urn:microsoft.com/office/officeart/2009/layout/CircleArrowProcess"/>
    <dgm:cxn modelId="{B2C86582-4801-E042-8FDE-F8F0B4513D45}" type="presParOf" srcId="{3ADA65F7-F13F-2B43-B938-E953240B0149}" destId="{AE551673-ABC0-F64F-A6D5-BFDFC2406DE5}" srcOrd="4" destOrd="0" presId="urn:microsoft.com/office/officeart/2009/layout/CircleArrowProcess"/>
    <dgm:cxn modelId="{B10D11CF-E9F6-A84C-A915-B3F37B7CAE4B}" type="presParOf" srcId="{AE551673-ABC0-F64F-A6D5-BFDFC2406DE5}" destId="{48414E30-D1A2-1B47-8BA9-273CE9B0B968}" srcOrd="0" destOrd="0" presId="urn:microsoft.com/office/officeart/2009/layout/CircleArrowProcess"/>
    <dgm:cxn modelId="{844DBF8B-B0D3-EA45-A60A-B04A88BD68FF}" type="presParOf" srcId="{3ADA65F7-F13F-2B43-B938-E953240B0149}" destId="{4D9A7B2A-4ACF-5B40-A8A2-71AE6894D91A}" srcOrd="5" destOrd="0" presId="urn:microsoft.com/office/officeart/2009/layout/CircleArrowProcess"/>
    <dgm:cxn modelId="{A666BB9C-8322-A94D-9BD6-78FEFA85713D}" type="presParOf" srcId="{3ADA65F7-F13F-2B43-B938-E953240B0149}" destId="{035593F3-EBDD-B249-B68D-6EAE54600D9F}" srcOrd="6" destOrd="0" presId="urn:microsoft.com/office/officeart/2009/layout/CircleArrowProcess"/>
    <dgm:cxn modelId="{3AC3EB25-B0E3-004D-9141-CABC5273521B}" type="presParOf" srcId="{035593F3-EBDD-B249-B68D-6EAE54600D9F}" destId="{597511E7-057C-DA45-9AF9-2E66E6CA0052}" srcOrd="0" destOrd="0" presId="urn:microsoft.com/office/officeart/2009/layout/CircleArrowProcess"/>
    <dgm:cxn modelId="{633D5975-A092-2649-A67F-3D6322EAEE9F}" type="presParOf" srcId="{3ADA65F7-F13F-2B43-B938-E953240B0149}" destId="{5A755428-53D3-4B4A-96A1-B77EB1A3C81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4FEC345-3FE4-6D48-92D7-3514C6EB4E6C}" type="doc">
      <dgm:prSet loTypeId="urn:microsoft.com/office/officeart/2005/8/layout/chart3" loCatId="" qsTypeId="urn:microsoft.com/office/officeart/2005/8/quickstyle/simple3" qsCatId="simple" csTypeId="urn:microsoft.com/office/officeart/2005/8/colors/accent1_3" csCatId="accent1" phldr="1"/>
      <dgm:spPr/>
    </dgm:pt>
    <dgm:pt modelId="{3028AD37-AA27-924D-AD61-FE42E811663D}">
      <dgm:prSet phldrT="[Text]" custT="1"/>
      <dgm:spPr/>
      <dgm:t>
        <a:bodyPr/>
        <a:lstStyle/>
        <a:p>
          <a:r>
            <a:rPr lang="de-DE" sz="2800" b="0" dirty="0" smtClean="0">
              <a:latin typeface="+mj-lt"/>
            </a:rPr>
            <a:t>VARIETY</a:t>
          </a:r>
        </a:p>
        <a:p>
          <a:r>
            <a:rPr lang="de-DE" sz="1600" dirty="0" err="1" smtClean="0"/>
            <a:t>How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differently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is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the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data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structured</a:t>
          </a:r>
          <a:r>
            <a:rPr lang="de-DE" sz="1600" baseline="0" dirty="0" smtClean="0"/>
            <a:t>?</a:t>
          </a:r>
          <a:endParaRPr lang="de-DE" sz="1600" dirty="0"/>
        </a:p>
      </dgm:t>
    </dgm:pt>
    <dgm:pt modelId="{67842D6E-4EDC-8743-92FE-523187C36D1A}" type="parTrans" cxnId="{2E68BFD8-883C-C143-9E18-DF89E530CD12}">
      <dgm:prSet/>
      <dgm:spPr/>
      <dgm:t>
        <a:bodyPr/>
        <a:lstStyle/>
        <a:p>
          <a:endParaRPr lang="de-DE"/>
        </a:p>
      </dgm:t>
    </dgm:pt>
    <dgm:pt modelId="{2B420F6C-F247-3D4E-9ED7-577CA5C185CA}" type="sibTrans" cxnId="{2E68BFD8-883C-C143-9E18-DF89E530CD12}">
      <dgm:prSet/>
      <dgm:spPr/>
      <dgm:t>
        <a:bodyPr/>
        <a:lstStyle/>
        <a:p>
          <a:endParaRPr lang="de-DE"/>
        </a:p>
      </dgm:t>
    </dgm:pt>
    <dgm:pt modelId="{9F697E7C-2049-EF4A-8E9D-0EBF3A4ACE0E}">
      <dgm:prSet phldrT="[Text]" custT="1"/>
      <dgm:spPr/>
      <dgm:t>
        <a:bodyPr/>
        <a:lstStyle/>
        <a:p>
          <a:r>
            <a:rPr lang="de-DE" sz="2800" dirty="0" smtClean="0">
              <a:latin typeface="+mj-lt"/>
            </a:rPr>
            <a:t>VELOCITY</a:t>
          </a:r>
        </a:p>
        <a:p>
          <a:r>
            <a:rPr lang="de-DE" sz="1600" dirty="0" err="1" smtClean="0"/>
            <a:t>How</a:t>
          </a:r>
          <a:r>
            <a:rPr lang="de-DE" sz="1600" baseline="0" dirty="0" smtClean="0"/>
            <a:t> fast </a:t>
          </a:r>
          <a:r>
            <a:rPr lang="de-DE" sz="1600" baseline="0" dirty="0" err="1" smtClean="0"/>
            <a:t>is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the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data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generated</a:t>
          </a:r>
          <a:r>
            <a:rPr lang="de-DE" sz="1600" baseline="0" dirty="0" smtClean="0"/>
            <a:t>, </a:t>
          </a:r>
          <a:r>
            <a:rPr lang="de-DE" sz="1600" baseline="0" dirty="0" err="1" smtClean="0"/>
            <a:t>delivered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and</a:t>
          </a:r>
          <a:r>
            <a:rPr lang="de-DE" sz="1600" baseline="0" dirty="0" smtClean="0"/>
            <a:t> </a:t>
          </a:r>
          <a:r>
            <a:rPr lang="de-DE" sz="1600" baseline="0" dirty="0" err="1" smtClean="0"/>
            <a:t>processed</a:t>
          </a:r>
          <a:r>
            <a:rPr lang="de-DE" sz="1600" baseline="0" dirty="0" smtClean="0"/>
            <a:t>?</a:t>
          </a:r>
          <a:endParaRPr lang="de-DE" sz="1600" dirty="0"/>
        </a:p>
      </dgm:t>
    </dgm:pt>
    <dgm:pt modelId="{1C55EC9C-B9FD-5D4B-A6CA-887AF93C720E}" type="parTrans" cxnId="{F68EA874-2529-FA42-99E0-29DE8B8BC080}">
      <dgm:prSet/>
      <dgm:spPr/>
      <dgm:t>
        <a:bodyPr/>
        <a:lstStyle/>
        <a:p>
          <a:endParaRPr lang="de-DE"/>
        </a:p>
      </dgm:t>
    </dgm:pt>
    <dgm:pt modelId="{B47AF7DE-E91E-5F4E-B6D4-1ACFB4D0F7D1}" type="sibTrans" cxnId="{F68EA874-2529-FA42-99E0-29DE8B8BC080}">
      <dgm:prSet/>
      <dgm:spPr/>
      <dgm:t>
        <a:bodyPr/>
        <a:lstStyle/>
        <a:p>
          <a:endParaRPr lang="de-DE"/>
        </a:p>
      </dgm:t>
    </dgm:pt>
    <dgm:pt modelId="{A38D943D-5BE7-A84E-A3F5-EEBE2C4EB815}">
      <dgm:prSet phldrT="[Text]" custT="1"/>
      <dgm:spPr/>
      <dgm:t>
        <a:bodyPr/>
        <a:lstStyle/>
        <a:p>
          <a:r>
            <a:rPr lang="de-DE" sz="2800" dirty="0" smtClean="0">
              <a:latin typeface="+mj-lt"/>
            </a:rPr>
            <a:t>VOLUME</a:t>
          </a:r>
        </a:p>
        <a:p>
          <a:r>
            <a:rPr lang="de-DE" sz="1600" dirty="0" err="1" smtClean="0"/>
            <a:t>How</a:t>
          </a:r>
          <a:r>
            <a:rPr lang="de-DE" sz="1600" baseline="0" dirty="0" smtClean="0"/>
            <a:t> l</a:t>
          </a:r>
          <a:r>
            <a:rPr lang="de-DE" sz="1800" baseline="0" dirty="0" smtClean="0"/>
            <a:t>arge </a:t>
          </a:r>
          <a:r>
            <a:rPr lang="de-DE" sz="1800" baseline="0" dirty="0" err="1" smtClean="0"/>
            <a:t>is</a:t>
          </a:r>
          <a:r>
            <a:rPr lang="de-DE" sz="1800" baseline="0" dirty="0" smtClean="0"/>
            <a:t> </a:t>
          </a:r>
          <a:r>
            <a:rPr lang="de-DE" sz="1800" baseline="0" dirty="0" err="1" smtClean="0"/>
            <a:t>the</a:t>
          </a:r>
          <a:r>
            <a:rPr lang="de-DE" sz="1800" baseline="0" dirty="0" smtClean="0"/>
            <a:t> </a:t>
          </a:r>
          <a:r>
            <a:rPr lang="de-DE" sz="1800" baseline="0" dirty="0" err="1" smtClean="0"/>
            <a:t>collected</a:t>
          </a:r>
          <a:r>
            <a:rPr lang="de-DE" sz="1800" baseline="0" dirty="0" smtClean="0"/>
            <a:t> </a:t>
          </a:r>
          <a:r>
            <a:rPr lang="de-DE" sz="1800" baseline="0" dirty="0" err="1" smtClean="0"/>
            <a:t>data</a:t>
          </a:r>
          <a:r>
            <a:rPr lang="de-DE" sz="1800" baseline="0" dirty="0" smtClean="0"/>
            <a:t>?</a:t>
          </a:r>
          <a:endParaRPr lang="de-DE" sz="1800" dirty="0"/>
        </a:p>
      </dgm:t>
    </dgm:pt>
    <dgm:pt modelId="{28F46A3D-8557-9A43-9B0A-421AA48B7D31}" type="parTrans" cxnId="{4735617E-25B6-0F44-B127-E6702B4255B1}">
      <dgm:prSet/>
      <dgm:spPr/>
      <dgm:t>
        <a:bodyPr/>
        <a:lstStyle/>
        <a:p>
          <a:endParaRPr lang="de-DE"/>
        </a:p>
      </dgm:t>
    </dgm:pt>
    <dgm:pt modelId="{9584A69B-9EA8-8A43-B011-689DBE2CA769}" type="sibTrans" cxnId="{4735617E-25B6-0F44-B127-E6702B4255B1}">
      <dgm:prSet/>
      <dgm:spPr/>
      <dgm:t>
        <a:bodyPr/>
        <a:lstStyle/>
        <a:p>
          <a:endParaRPr lang="de-DE"/>
        </a:p>
      </dgm:t>
    </dgm:pt>
    <dgm:pt modelId="{A9A3EFC3-6FC3-224A-A3F4-EC335FFD03D8}" type="pres">
      <dgm:prSet presAssocID="{04FEC345-3FE4-6D48-92D7-3514C6EB4E6C}" presName="compositeShape" presStyleCnt="0">
        <dgm:presLayoutVars>
          <dgm:chMax val="7"/>
          <dgm:dir/>
          <dgm:resizeHandles val="exact"/>
        </dgm:presLayoutVars>
      </dgm:prSet>
      <dgm:spPr/>
    </dgm:pt>
    <dgm:pt modelId="{88C56830-4AEF-8847-8CEB-1973872D17DE}" type="pres">
      <dgm:prSet presAssocID="{04FEC345-3FE4-6D48-92D7-3514C6EB4E6C}" presName="wedge1" presStyleLbl="node1" presStyleIdx="0" presStyleCnt="3" custLinFactNeighborX="-5515" custLinFactNeighborY="2757"/>
      <dgm:spPr/>
      <dgm:t>
        <a:bodyPr/>
        <a:lstStyle/>
        <a:p>
          <a:endParaRPr lang="de-DE"/>
        </a:p>
      </dgm:t>
    </dgm:pt>
    <dgm:pt modelId="{62F88ABD-43E1-DE4E-972E-52EFC04A776C}" type="pres">
      <dgm:prSet presAssocID="{04FEC345-3FE4-6D48-92D7-3514C6EB4E6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0A0C6DE-1312-604E-BE41-3E96E37466C0}" type="pres">
      <dgm:prSet presAssocID="{04FEC345-3FE4-6D48-92D7-3514C6EB4E6C}" presName="wedge2" presStyleLbl="node1" presStyleIdx="1" presStyleCnt="3" custLinFactNeighborX="-1465" custLinFactNeighborY="2716"/>
      <dgm:spPr/>
      <dgm:t>
        <a:bodyPr/>
        <a:lstStyle/>
        <a:p>
          <a:endParaRPr lang="de-DE"/>
        </a:p>
      </dgm:t>
    </dgm:pt>
    <dgm:pt modelId="{6A25C124-BF26-1743-B269-D7F76A804350}" type="pres">
      <dgm:prSet presAssocID="{04FEC345-3FE4-6D48-92D7-3514C6EB4E6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94974DC-B880-2F45-ADD4-53F4D817D0DD}" type="pres">
      <dgm:prSet presAssocID="{04FEC345-3FE4-6D48-92D7-3514C6EB4E6C}" presName="wedge3" presStyleLbl="node1" presStyleIdx="2" presStyleCnt="3" custLinFactNeighborX="-3041" custLinFactNeighborY="327"/>
      <dgm:spPr/>
      <dgm:t>
        <a:bodyPr/>
        <a:lstStyle/>
        <a:p>
          <a:endParaRPr lang="de-DE"/>
        </a:p>
      </dgm:t>
    </dgm:pt>
    <dgm:pt modelId="{54DB3267-D5C6-F943-92D5-95326CA99FE8}" type="pres">
      <dgm:prSet presAssocID="{04FEC345-3FE4-6D48-92D7-3514C6EB4E6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2A55FDB-E21C-3B4B-8F3F-6CA946185C02}" type="presOf" srcId="{A38D943D-5BE7-A84E-A3F5-EEBE2C4EB815}" destId="{C94974DC-B880-2F45-ADD4-53F4D817D0DD}" srcOrd="0" destOrd="0" presId="urn:microsoft.com/office/officeart/2005/8/layout/chart3"/>
    <dgm:cxn modelId="{F68EA874-2529-FA42-99E0-29DE8B8BC080}" srcId="{04FEC345-3FE4-6D48-92D7-3514C6EB4E6C}" destId="{9F697E7C-2049-EF4A-8E9D-0EBF3A4ACE0E}" srcOrd="1" destOrd="0" parTransId="{1C55EC9C-B9FD-5D4B-A6CA-887AF93C720E}" sibTransId="{B47AF7DE-E91E-5F4E-B6D4-1ACFB4D0F7D1}"/>
    <dgm:cxn modelId="{4735617E-25B6-0F44-B127-E6702B4255B1}" srcId="{04FEC345-3FE4-6D48-92D7-3514C6EB4E6C}" destId="{A38D943D-5BE7-A84E-A3F5-EEBE2C4EB815}" srcOrd="2" destOrd="0" parTransId="{28F46A3D-8557-9A43-9B0A-421AA48B7D31}" sibTransId="{9584A69B-9EA8-8A43-B011-689DBE2CA769}"/>
    <dgm:cxn modelId="{1F4C02E2-D321-E746-9EE8-2C7C5B6B192F}" type="presOf" srcId="{04FEC345-3FE4-6D48-92D7-3514C6EB4E6C}" destId="{A9A3EFC3-6FC3-224A-A3F4-EC335FFD03D8}" srcOrd="0" destOrd="0" presId="urn:microsoft.com/office/officeart/2005/8/layout/chart3"/>
    <dgm:cxn modelId="{2CCDA22B-8B1C-6747-8EB1-DEFE36286D0F}" type="presOf" srcId="{3028AD37-AA27-924D-AD61-FE42E811663D}" destId="{88C56830-4AEF-8847-8CEB-1973872D17DE}" srcOrd="0" destOrd="0" presId="urn:microsoft.com/office/officeart/2005/8/layout/chart3"/>
    <dgm:cxn modelId="{1FDF590B-3D91-6847-9442-8CC3B2D6EF66}" type="presOf" srcId="{3028AD37-AA27-924D-AD61-FE42E811663D}" destId="{62F88ABD-43E1-DE4E-972E-52EFC04A776C}" srcOrd="1" destOrd="0" presId="urn:microsoft.com/office/officeart/2005/8/layout/chart3"/>
    <dgm:cxn modelId="{D0173998-5961-EA41-B11B-F61EF89AA3AD}" type="presOf" srcId="{A38D943D-5BE7-A84E-A3F5-EEBE2C4EB815}" destId="{54DB3267-D5C6-F943-92D5-95326CA99FE8}" srcOrd="1" destOrd="0" presId="urn:microsoft.com/office/officeart/2005/8/layout/chart3"/>
    <dgm:cxn modelId="{253C45DB-CF50-E742-B0E3-3E87CB9F097F}" type="presOf" srcId="{9F697E7C-2049-EF4A-8E9D-0EBF3A4ACE0E}" destId="{6A25C124-BF26-1743-B269-D7F76A804350}" srcOrd="1" destOrd="0" presId="urn:microsoft.com/office/officeart/2005/8/layout/chart3"/>
    <dgm:cxn modelId="{2E68BFD8-883C-C143-9E18-DF89E530CD12}" srcId="{04FEC345-3FE4-6D48-92D7-3514C6EB4E6C}" destId="{3028AD37-AA27-924D-AD61-FE42E811663D}" srcOrd="0" destOrd="0" parTransId="{67842D6E-4EDC-8743-92FE-523187C36D1A}" sibTransId="{2B420F6C-F247-3D4E-9ED7-577CA5C185CA}"/>
    <dgm:cxn modelId="{1A4C0DA7-EC9F-FF48-919D-958B7720A244}" type="presOf" srcId="{9F697E7C-2049-EF4A-8E9D-0EBF3A4ACE0E}" destId="{70A0C6DE-1312-604E-BE41-3E96E37466C0}" srcOrd="0" destOrd="0" presId="urn:microsoft.com/office/officeart/2005/8/layout/chart3"/>
    <dgm:cxn modelId="{3D316F6D-E52A-C342-BF8A-F08AD2B18834}" type="presParOf" srcId="{A9A3EFC3-6FC3-224A-A3F4-EC335FFD03D8}" destId="{88C56830-4AEF-8847-8CEB-1973872D17DE}" srcOrd="0" destOrd="0" presId="urn:microsoft.com/office/officeart/2005/8/layout/chart3"/>
    <dgm:cxn modelId="{AF2176E8-F91A-E34A-8DB9-D7694219F6D9}" type="presParOf" srcId="{A9A3EFC3-6FC3-224A-A3F4-EC335FFD03D8}" destId="{62F88ABD-43E1-DE4E-972E-52EFC04A776C}" srcOrd="1" destOrd="0" presId="urn:microsoft.com/office/officeart/2005/8/layout/chart3"/>
    <dgm:cxn modelId="{DA8BAC98-3DD1-4642-9630-8CB0872A0CF7}" type="presParOf" srcId="{A9A3EFC3-6FC3-224A-A3F4-EC335FFD03D8}" destId="{70A0C6DE-1312-604E-BE41-3E96E37466C0}" srcOrd="2" destOrd="0" presId="urn:microsoft.com/office/officeart/2005/8/layout/chart3"/>
    <dgm:cxn modelId="{8E3F37B3-C23F-7444-90AB-E57E1EB5362A}" type="presParOf" srcId="{A9A3EFC3-6FC3-224A-A3F4-EC335FFD03D8}" destId="{6A25C124-BF26-1743-B269-D7F76A804350}" srcOrd="3" destOrd="0" presId="urn:microsoft.com/office/officeart/2005/8/layout/chart3"/>
    <dgm:cxn modelId="{41E6C190-C6D7-A04B-A8E3-ACE3460BEB71}" type="presParOf" srcId="{A9A3EFC3-6FC3-224A-A3F4-EC335FFD03D8}" destId="{C94974DC-B880-2F45-ADD4-53F4D817D0DD}" srcOrd="4" destOrd="0" presId="urn:microsoft.com/office/officeart/2005/8/layout/chart3"/>
    <dgm:cxn modelId="{710982F0-3D48-944F-96E3-15DA8C087F0D}" type="presParOf" srcId="{A9A3EFC3-6FC3-224A-A3F4-EC335FFD03D8}" destId="{54DB3267-D5C6-F943-92D5-95326CA99FE8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BA7FF96-829F-784E-BC8B-6811E49499B5}" type="doc">
      <dgm:prSet loTypeId="urn:microsoft.com/office/officeart/2005/8/layout/funnel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AE659970-6B7E-F948-8EF6-FA61E5856B23}">
      <dgm:prSet phldrT="[Text]"/>
      <dgm:spPr/>
      <dgm:t>
        <a:bodyPr/>
        <a:lstStyle/>
        <a:p>
          <a:r>
            <a:rPr lang="en-GB" dirty="0" smtClean="0"/>
            <a:t>Service</a:t>
          </a:r>
          <a:r>
            <a:rPr lang="en-GB" baseline="0" dirty="0" smtClean="0"/>
            <a:t> quality</a:t>
          </a:r>
          <a:endParaRPr lang="en-GB" dirty="0"/>
        </a:p>
      </dgm:t>
    </dgm:pt>
    <dgm:pt modelId="{8A5F0894-9C4F-9947-AF1D-0BC15FEB1F23}" type="parTrans" cxnId="{5C7DA1A5-C4D2-6047-8ED0-DB99F6DF4FEB}">
      <dgm:prSet/>
      <dgm:spPr/>
      <dgm:t>
        <a:bodyPr/>
        <a:lstStyle/>
        <a:p>
          <a:endParaRPr lang="en-GB"/>
        </a:p>
      </dgm:t>
    </dgm:pt>
    <dgm:pt modelId="{E9F77A86-D894-734B-A5B5-3CD144AEC253}" type="sibTrans" cxnId="{5C7DA1A5-C4D2-6047-8ED0-DB99F6DF4FEB}">
      <dgm:prSet/>
      <dgm:spPr/>
      <dgm:t>
        <a:bodyPr/>
        <a:lstStyle/>
        <a:p>
          <a:endParaRPr lang="en-GB"/>
        </a:p>
      </dgm:t>
    </dgm:pt>
    <dgm:pt modelId="{3C971790-8C4E-7F44-AE7B-86A9242CCBBB}">
      <dgm:prSet phldrT="[Text]"/>
      <dgm:spPr/>
      <dgm:t>
        <a:bodyPr/>
        <a:lstStyle/>
        <a:p>
          <a:r>
            <a:rPr lang="en-GB" dirty="0" smtClean="0"/>
            <a:t>Big data</a:t>
          </a:r>
          <a:endParaRPr lang="en-GB" dirty="0"/>
        </a:p>
      </dgm:t>
    </dgm:pt>
    <dgm:pt modelId="{0FDB76C7-ADB5-D546-B59B-1575C472D2DD}" type="parTrans" cxnId="{7AF6F8F0-4975-074B-A865-DB0A2188E79B}">
      <dgm:prSet/>
      <dgm:spPr/>
      <dgm:t>
        <a:bodyPr/>
        <a:lstStyle/>
        <a:p>
          <a:endParaRPr lang="en-GB"/>
        </a:p>
      </dgm:t>
    </dgm:pt>
    <dgm:pt modelId="{90A3B16B-DD55-3B4E-AD27-696400B2D874}" type="sibTrans" cxnId="{7AF6F8F0-4975-074B-A865-DB0A2188E79B}">
      <dgm:prSet/>
      <dgm:spPr/>
      <dgm:t>
        <a:bodyPr/>
        <a:lstStyle/>
        <a:p>
          <a:endParaRPr lang="en-GB"/>
        </a:p>
      </dgm:t>
    </dgm:pt>
    <dgm:pt modelId="{AB0EA3A3-938A-C94D-AEDC-8C4E35075EE7}">
      <dgm:prSet phldrT="[Text]"/>
      <dgm:spPr/>
      <dgm:t>
        <a:bodyPr/>
        <a:lstStyle/>
        <a:p>
          <a:r>
            <a:rPr lang="en-GB" dirty="0" smtClean="0"/>
            <a:t>UGC (</a:t>
          </a:r>
          <a:r>
            <a:rPr lang="en-GB" dirty="0" smtClean="0">
              <a:sym typeface="Wingdings"/>
            </a:rPr>
            <a:t>user reviews)</a:t>
          </a:r>
          <a:endParaRPr lang="en-GB" dirty="0"/>
        </a:p>
      </dgm:t>
    </dgm:pt>
    <dgm:pt modelId="{2541BCA1-29AA-0043-99DE-B9D02BEA18CE}" type="parTrans" cxnId="{D506563F-00A6-B447-9CF5-0DAEAC3F9739}">
      <dgm:prSet/>
      <dgm:spPr/>
      <dgm:t>
        <a:bodyPr/>
        <a:lstStyle/>
        <a:p>
          <a:endParaRPr lang="en-GB"/>
        </a:p>
      </dgm:t>
    </dgm:pt>
    <dgm:pt modelId="{B073BE81-1711-2342-ACC1-E46B3EA377F7}" type="sibTrans" cxnId="{D506563F-00A6-B447-9CF5-0DAEAC3F9739}">
      <dgm:prSet/>
      <dgm:spPr/>
      <dgm:t>
        <a:bodyPr/>
        <a:lstStyle/>
        <a:p>
          <a:endParaRPr lang="en-GB"/>
        </a:p>
      </dgm:t>
    </dgm:pt>
    <dgm:pt modelId="{0E025093-4762-584F-8EAA-4CF8BBC652BD}">
      <dgm:prSet phldrT="[Text]"/>
      <dgm:spPr/>
      <dgm:t>
        <a:bodyPr/>
        <a:lstStyle/>
        <a:p>
          <a:r>
            <a:rPr lang="en-GB" dirty="0" smtClean="0"/>
            <a:t>Prototype of</a:t>
          </a:r>
          <a:endParaRPr lang="en-GB" baseline="0" dirty="0" smtClean="0"/>
        </a:p>
        <a:p>
          <a:r>
            <a:rPr lang="en-GB" baseline="0" dirty="0" smtClean="0"/>
            <a:t>Service Quality Map</a:t>
          </a:r>
          <a:endParaRPr lang="en-GB" dirty="0"/>
        </a:p>
      </dgm:t>
    </dgm:pt>
    <dgm:pt modelId="{CFFDA3B2-968D-4F47-B953-FF66B4B6D8E1}" type="parTrans" cxnId="{EC7120DF-C2DF-9B49-A393-281CF5594396}">
      <dgm:prSet/>
      <dgm:spPr/>
      <dgm:t>
        <a:bodyPr/>
        <a:lstStyle/>
        <a:p>
          <a:endParaRPr lang="en-GB"/>
        </a:p>
      </dgm:t>
    </dgm:pt>
    <dgm:pt modelId="{8D507B16-7EBD-8B4B-B3BE-D133C8A52FF9}" type="sibTrans" cxnId="{EC7120DF-C2DF-9B49-A393-281CF5594396}">
      <dgm:prSet/>
      <dgm:spPr/>
      <dgm:t>
        <a:bodyPr/>
        <a:lstStyle/>
        <a:p>
          <a:endParaRPr lang="en-GB"/>
        </a:p>
      </dgm:t>
    </dgm:pt>
    <dgm:pt modelId="{24B1EF8C-B868-A148-8DE2-0A4F9920219E}" type="pres">
      <dgm:prSet presAssocID="{DBA7FF96-829F-784E-BC8B-6811E49499B5}" presName="Name0" presStyleCnt="0">
        <dgm:presLayoutVars>
          <dgm:chMax val="4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74406134-CD6B-0746-AF04-9199FA01C72A}" type="pres">
      <dgm:prSet presAssocID="{DBA7FF96-829F-784E-BC8B-6811E49499B5}" presName="ellipse" presStyleLbl="trBgShp" presStyleIdx="0" presStyleCnt="1"/>
      <dgm:spPr/>
    </dgm:pt>
    <dgm:pt modelId="{C1BE4095-25D1-894E-8875-33F9167D2DA5}" type="pres">
      <dgm:prSet presAssocID="{DBA7FF96-829F-784E-BC8B-6811E49499B5}" presName="arrow1" presStyleLbl="fgShp" presStyleIdx="0" presStyleCnt="1"/>
      <dgm:spPr/>
    </dgm:pt>
    <dgm:pt modelId="{DA3EFFFC-4CE8-4044-A790-293A04E41D91}" type="pres">
      <dgm:prSet presAssocID="{DBA7FF96-829F-784E-BC8B-6811E49499B5}" presName="rectangle" presStyleLbl="revTx" presStyleIdx="0" presStyleCnt="1" custScaleY="136067" custLinFactNeighborY="9635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69B0B32-91BC-4F40-9EBA-FCE60AA1E635}" type="pres">
      <dgm:prSet presAssocID="{3C971790-8C4E-7F44-AE7B-86A9242CCBBB}" presName="item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54CFA5A6-9AE2-7F43-A18D-9184507C2F61}" type="pres">
      <dgm:prSet presAssocID="{AB0EA3A3-938A-C94D-AEDC-8C4E35075EE7}" presName="item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A4B57F-9A26-564F-BF72-65D81F23BBE5}" type="pres">
      <dgm:prSet presAssocID="{0E025093-4762-584F-8EAA-4CF8BBC652BD}" presName="item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77C7B5F-8856-0047-82C0-EEB9E42C7B9E}" type="pres">
      <dgm:prSet presAssocID="{DBA7FF96-829F-784E-BC8B-6811E49499B5}" presName="funnel" presStyleLbl="trAlignAcc1" presStyleIdx="0" presStyleCnt="1"/>
      <dgm:spPr/>
    </dgm:pt>
  </dgm:ptLst>
  <dgm:cxnLst>
    <dgm:cxn modelId="{5C7DA1A5-C4D2-6047-8ED0-DB99F6DF4FEB}" srcId="{DBA7FF96-829F-784E-BC8B-6811E49499B5}" destId="{AE659970-6B7E-F948-8EF6-FA61E5856B23}" srcOrd="0" destOrd="0" parTransId="{8A5F0894-9C4F-9947-AF1D-0BC15FEB1F23}" sibTransId="{E9F77A86-D894-734B-A5B5-3CD144AEC253}"/>
    <dgm:cxn modelId="{9A996B4E-99D8-F54C-9591-B8F9D9AFA882}" type="presOf" srcId="{0E025093-4762-584F-8EAA-4CF8BBC652BD}" destId="{DA3EFFFC-4CE8-4044-A790-293A04E41D91}" srcOrd="0" destOrd="0" presId="urn:microsoft.com/office/officeart/2005/8/layout/funnel1"/>
    <dgm:cxn modelId="{A019273F-06B5-7A4A-B319-9F30D0319636}" type="presOf" srcId="{DBA7FF96-829F-784E-BC8B-6811E49499B5}" destId="{24B1EF8C-B868-A148-8DE2-0A4F9920219E}" srcOrd="0" destOrd="0" presId="urn:microsoft.com/office/officeart/2005/8/layout/funnel1"/>
    <dgm:cxn modelId="{EC7120DF-C2DF-9B49-A393-281CF5594396}" srcId="{DBA7FF96-829F-784E-BC8B-6811E49499B5}" destId="{0E025093-4762-584F-8EAA-4CF8BBC652BD}" srcOrd="3" destOrd="0" parTransId="{CFFDA3B2-968D-4F47-B953-FF66B4B6D8E1}" sibTransId="{8D507B16-7EBD-8B4B-B3BE-D133C8A52FF9}"/>
    <dgm:cxn modelId="{D506563F-00A6-B447-9CF5-0DAEAC3F9739}" srcId="{DBA7FF96-829F-784E-BC8B-6811E49499B5}" destId="{AB0EA3A3-938A-C94D-AEDC-8C4E35075EE7}" srcOrd="2" destOrd="0" parTransId="{2541BCA1-29AA-0043-99DE-B9D02BEA18CE}" sibTransId="{B073BE81-1711-2342-ACC1-E46B3EA377F7}"/>
    <dgm:cxn modelId="{CDA97274-E463-3940-9629-E75AD41FDECD}" type="presOf" srcId="{AE659970-6B7E-F948-8EF6-FA61E5856B23}" destId="{4DA4B57F-9A26-564F-BF72-65D81F23BBE5}" srcOrd="0" destOrd="0" presId="urn:microsoft.com/office/officeart/2005/8/layout/funnel1"/>
    <dgm:cxn modelId="{C1848D8D-1852-164D-B446-8770A9318324}" type="presOf" srcId="{AB0EA3A3-938A-C94D-AEDC-8C4E35075EE7}" destId="{969B0B32-91BC-4F40-9EBA-FCE60AA1E635}" srcOrd="0" destOrd="0" presId="urn:microsoft.com/office/officeart/2005/8/layout/funnel1"/>
    <dgm:cxn modelId="{A43C2BD4-F3D9-A14C-AF14-F39EB411F6BC}" type="presOf" srcId="{3C971790-8C4E-7F44-AE7B-86A9242CCBBB}" destId="{54CFA5A6-9AE2-7F43-A18D-9184507C2F61}" srcOrd="0" destOrd="0" presId="urn:microsoft.com/office/officeart/2005/8/layout/funnel1"/>
    <dgm:cxn modelId="{7AF6F8F0-4975-074B-A865-DB0A2188E79B}" srcId="{DBA7FF96-829F-784E-BC8B-6811E49499B5}" destId="{3C971790-8C4E-7F44-AE7B-86A9242CCBBB}" srcOrd="1" destOrd="0" parTransId="{0FDB76C7-ADB5-D546-B59B-1575C472D2DD}" sibTransId="{90A3B16B-DD55-3B4E-AD27-696400B2D874}"/>
    <dgm:cxn modelId="{72CB3C26-033F-CE48-AEB1-B7A3E0A64F14}" type="presParOf" srcId="{24B1EF8C-B868-A148-8DE2-0A4F9920219E}" destId="{74406134-CD6B-0746-AF04-9199FA01C72A}" srcOrd="0" destOrd="0" presId="urn:microsoft.com/office/officeart/2005/8/layout/funnel1"/>
    <dgm:cxn modelId="{130A5E44-211C-DA48-A659-B515A54C274A}" type="presParOf" srcId="{24B1EF8C-B868-A148-8DE2-0A4F9920219E}" destId="{C1BE4095-25D1-894E-8875-33F9167D2DA5}" srcOrd="1" destOrd="0" presId="urn:microsoft.com/office/officeart/2005/8/layout/funnel1"/>
    <dgm:cxn modelId="{C2E14687-A244-1F48-9ECE-B49C3B354C91}" type="presParOf" srcId="{24B1EF8C-B868-A148-8DE2-0A4F9920219E}" destId="{DA3EFFFC-4CE8-4044-A790-293A04E41D91}" srcOrd="2" destOrd="0" presId="urn:microsoft.com/office/officeart/2005/8/layout/funnel1"/>
    <dgm:cxn modelId="{81C5F445-CCCD-0845-ACAD-9E1E92C0FE59}" type="presParOf" srcId="{24B1EF8C-B868-A148-8DE2-0A4F9920219E}" destId="{969B0B32-91BC-4F40-9EBA-FCE60AA1E635}" srcOrd="3" destOrd="0" presId="urn:microsoft.com/office/officeart/2005/8/layout/funnel1"/>
    <dgm:cxn modelId="{854A9067-60FA-364B-909C-42E4BC212E87}" type="presParOf" srcId="{24B1EF8C-B868-A148-8DE2-0A4F9920219E}" destId="{54CFA5A6-9AE2-7F43-A18D-9184507C2F61}" srcOrd="4" destOrd="0" presId="urn:microsoft.com/office/officeart/2005/8/layout/funnel1"/>
    <dgm:cxn modelId="{8AD121E8-E42F-2348-8725-2B599F79DE8C}" type="presParOf" srcId="{24B1EF8C-B868-A148-8DE2-0A4F9920219E}" destId="{4DA4B57F-9A26-564F-BF72-65D81F23BBE5}" srcOrd="5" destOrd="0" presId="urn:microsoft.com/office/officeart/2005/8/layout/funnel1"/>
    <dgm:cxn modelId="{B811A18A-27B1-4B42-BC4A-7276BC32C9AE}" type="presParOf" srcId="{24B1EF8C-B868-A148-8DE2-0A4F9920219E}" destId="{477C7B5F-8856-0047-82C0-EEB9E42C7B9E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0DD03B-8DEC-F449-B181-A348DE62FDC7}" type="doc">
      <dgm:prSet loTypeId="urn:microsoft.com/office/officeart/2005/8/layout/hProcess9" loCatId="" qsTypeId="urn:microsoft.com/office/officeart/2005/8/quickstyle/simple4" qsCatId="simple" csTypeId="urn:microsoft.com/office/officeart/2005/8/colors/accent1_2" csCatId="accent1" phldr="1"/>
      <dgm:spPr/>
    </dgm:pt>
    <dgm:pt modelId="{7D116E41-3DC0-4447-8F23-10B7A1A268C4}">
      <dgm:prSet phldrT="[Text]" custT="1"/>
      <dgm:spPr/>
      <dgm:t>
        <a:bodyPr/>
        <a:lstStyle/>
        <a:p>
          <a:r>
            <a:rPr lang="en-GB" sz="1700" noProof="0" dirty="0" smtClean="0"/>
            <a:t>Decision for rating platform </a:t>
          </a:r>
          <a:br>
            <a:rPr lang="en-GB" sz="1700" noProof="0" dirty="0" smtClean="0"/>
          </a:br>
          <a:r>
            <a:rPr lang="en-GB" sz="1700" noProof="0" dirty="0" smtClean="0">
              <a:sym typeface="Wingdings"/>
            </a:rPr>
            <a:t></a:t>
          </a:r>
          <a:r>
            <a:rPr lang="en-GB" sz="1700" noProof="0" dirty="0" err="1" smtClean="0"/>
            <a:t>HolidayCheck</a:t>
          </a:r>
          <a:endParaRPr lang="en-GB" sz="1700" noProof="0" dirty="0"/>
        </a:p>
      </dgm:t>
    </dgm:pt>
    <dgm:pt modelId="{D2235D80-8DD2-AD45-9EED-3EA5529C4B01}" type="parTrans" cxnId="{13E74DC8-A0A4-A147-9C1F-F8AE3B54246B}">
      <dgm:prSet/>
      <dgm:spPr/>
      <dgm:t>
        <a:bodyPr/>
        <a:lstStyle/>
        <a:p>
          <a:endParaRPr lang="de-DE"/>
        </a:p>
      </dgm:t>
    </dgm:pt>
    <dgm:pt modelId="{051790DF-660E-B24A-8F25-67401EA53A3F}" type="sibTrans" cxnId="{13E74DC8-A0A4-A147-9C1F-F8AE3B54246B}">
      <dgm:prSet/>
      <dgm:spPr/>
      <dgm:t>
        <a:bodyPr/>
        <a:lstStyle/>
        <a:p>
          <a:endParaRPr lang="de-DE"/>
        </a:p>
      </dgm:t>
    </dgm:pt>
    <dgm:pt modelId="{D3C83062-DE25-8346-84B8-866B43E5442A}">
      <dgm:prSet phldrT="[Text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r>
            <a:rPr lang="de-DE" sz="1700" dirty="0" smtClean="0"/>
            <a:t>Web</a:t>
          </a:r>
          <a:r>
            <a:rPr lang="de-DE" sz="1700" baseline="0" dirty="0" smtClean="0"/>
            <a:t> </a:t>
          </a:r>
          <a:r>
            <a:rPr lang="de-DE" sz="1700" dirty="0" err="1" smtClean="0"/>
            <a:t>scraping</a:t>
          </a:r>
          <a:r>
            <a:rPr lang="de-DE" sz="1700" baseline="0" dirty="0" smtClean="0"/>
            <a:t> </a:t>
          </a:r>
          <a:r>
            <a:rPr lang="de-DE" sz="1700" baseline="0" dirty="0" err="1" smtClean="0"/>
            <a:t>big</a:t>
          </a:r>
          <a:r>
            <a:rPr lang="de-DE" sz="1700" baseline="0" dirty="0" smtClean="0"/>
            <a:t> </a:t>
          </a:r>
          <a:r>
            <a:rPr lang="de-DE" sz="1700" baseline="0" dirty="0" err="1" smtClean="0"/>
            <a:t>data</a:t>
          </a:r>
          <a:r>
            <a:rPr lang="de-DE" sz="1700" baseline="0" dirty="0" smtClean="0"/>
            <a:t> </a:t>
          </a:r>
          <a:r>
            <a:rPr lang="de-DE" sz="1700" baseline="0" dirty="0" smtClean="0"/>
            <a:t/>
          </a:r>
          <a:br>
            <a:rPr lang="de-DE" sz="1700" baseline="0" dirty="0" smtClean="0"/>
          </a:br>
          <a:r>
            <a:rPr lang="en-GB" sz="1700" dirty="0" smtClean="0">
              <a:sym typeface="Wingdings"/>
            </a:rPr>
            <a:t></a:t>
          </a:r>
          <a:r>
            <a:rPr lang="de-DE" sz="1700" dirty="0" smtClean="0"/>
            <a:t> </a:t>
          </a:r>
          <a:r>
            <a:rPr lang="de-DE" sz="1700" dirty="0" err="1" smtClean="0"/>
            <a:t>Nose.js</a:t>
          </a:r>
          <a:endParaRPr lang="de-DE" sz="1700" dirty="0"/>
        </a:p>
      </dgm:t>
    </dgm:pt>
    <dgm:pt modelId="{795FB956-142A-7F4E-9895-77D35BFB1D45}" type="sibTrans" cxnId="{86689B92-AF52-6840-985F-1D0749671FA5}">
      <dgm:prSet/>
      <dgm:spPr/>
      <dgm:t>
        <a:bodyPr/>
        <a:lstStyle/>
        <a:p>
          <a:endParaRPr lang="de-DE"/>
        </a:p>
      </dgm:t>
    </dgm:pt>
    <dgm:pt modelId="{2C84FC64-E6C2-6F41-8815-F3E6AD5E49EE}" type="parTrans" cxnId="{86689B92-AF52-6840-985F-1D0749671FA5}">
      <dgm:prSet/>
      <dgm:spPr/>
      <dgm:t>
        <a:bodyPr/>
        <a:lstStyle/>
        <a:p>
          <a:endParaRPr lang="de-DE"/>
        </a:p>
      </dgm:t>
    </dgm:pt>
    <dgm:pt modelId="{A151B83F-A76F-E240-A3F7-AEF09F024834}">
      <dgm:prSet phldrT="[Text]" custT="1"/>
      <dgm:spPr/>
      <dgm:t>
        <a:bodyPr/>
        <a:lstStyle/>
        <a:p>
          <a:r>
            <a:rPr lang="de-DE" sz="1700" dirty="0" err="1" smtClean="0"/>
            <a:t>Structuring</a:t>
          </a:r>
          <a:r>
            <a:rPr lang="de-DE" sz="1700" dirty="0" smtClean="0"/>
            <a:t> </a:t>
          </a:r>
          <a:r>
            <a:rPr lang="de-DE" sz="1700" dirty="0" err="1" smtClean="0"/>
            <a:t>of</a:t>
          </a:r>
          <a:r>
            <a:rPr lang="de-DE" sz="1700" dirty="0" smtClean="0"/>
            <a:t> </a:t>
          </a:r>
          <a:r>
            <a:rPr lang="de-DE" sz="1700" dirty="0" err="1" smtClean="0"/>
            <a:t>data</a:t>
          </a:r>
          <a:endParaRPr lang="de-DE" sz="1700" dirty="0"/>
        </a:p>
      </dgm:t>
    </dgm:pt>
    <dgm:pt modelId="{4F32F20B-E410-9E42-B74E-46117AC7D940}" type="parTrans" cxnId="{221AB58C-94C7-CB45-8F2A-BE1AD6552167}">
      <dgm:prSet/>
      <dgm:spPr/>
      <dgm:t>
        <a:bodyPr/>
        <a:lstStyle/>
        <a:p>
          <a:endParaRPr lang="en-GB"/>
        </a:p>
      </dgm:t>
    </dgm:pt>
    <dgm:pt modelId="{1D8BB6F6-5C84-EA4C-A078-17AAF740A261}" type="sibTrans" cxnId="{221AB58C-94C7-CB45-8F2A-BE1AD6552167}">
      <dgm:prSet/>
      <dgm:spPr/>
      <dgm:t>
        <a:bodyPr/>
        <a:lstStyle/>
        <a:p>
          <a:endParaRPr lang="en-GB"/>
        </a:p>
      </dgm:t>
    </dgm:pt>
    <dgm:pt modelId="{E8A720BE-E178-B440-9696-4BDF5C4FD4EF}">
      <dgm:prSet phldrT="[Text]" custT="1"/>
      <dgm:spPr/>
      <dgm:t>
        <a:bodyPr/>
        <a:lstStyle/>
        <a:p>
          <a:r>
            <a:rPr lang="de-DE" sz="1700" dirty="0" err="1" smtClean="0"/>
            <a:t>Visualising</a:t>
          </a:r>
          <a:r>
            <a:rPr lang="de-DE" sz="1700" dirty="0" smtClean="0"/>
            <a:t> </a:t>
          </a:r>
          <a:r>
            <a:rPr lang="de-DE" sz="1700" dirty="0" err="1" smtClean="0"/>
            <a:t>into</a:t>
          </a:r>
          <a:r>
            <a:rPr lang="de-DE" sz="1700" baseline="0" dirty="0" smtClean="0"/>
            <a:t> a </a:t>
          </a:r>
          <a:r>
            <a:rPr lang="de-DE" sz="1700" baseline="0" dirty="0" smtClean="0"/>
            <a:t>web-page</a:t>
          </a:r>
          <a:endParaRPr lang="de-DE" sz="1700" dirty="0"/>
        </a:p>
      </dgm:t>
    </dgm:pt>
    <dgm:pt modelId="{82D053E7-2859-B049-B233-C68E1301831C}" type="parTrans" cxnId="{B897296D-2602-9B48-81C0-6CECE0C58D10}">
      <dgm:prSet/>
      <dgm:spPr/>
      <dgm:t>
        <a:bodyPr/>
        <a:lstStyle/>
        <a:p>
          <a:endParaRPr lang="en-GB"/>
        </a:p>
      </dgm:t>
    </dgm:pt>
    <dgm:pt modelId="{CD29BF75-252D-9F45-8443-48F10DF547CF}" type="sibTrans" cxnId="{B897296D-2602-9B48-81C0-6CECE0C58D10}">
      <dgm:prSet/>
      <dgm:spPr/>
      <dgm:t>
        <a:bodyPr/>
        <a:lstStyle/>
        <a:p>
          <a:endParaRPr lang="en-GB"/>
        </a:p>
      </dgm:t>
    </dgm:pt>
    <dgm:pt modelId="{F9CEAB50-9EBE-E844-AB9F-B2A9B9228A9B}" type="pres">
      <dgm:prSet presAssocID="{700DD03B-8DEC-F449-B181-A348DE62FDC7}" presName="CompostProcess" presStyleCnt="0">
        <dgm:presLayoutVars>
          <dgm:dir/>
          <dgm:resizeHandles val="exact"/>
        </dgm:presLayoutVars>
      </dgm:prSet>
      <dgm:spPr/>
    </dgm:pt>
    <dgm:pt modelId="{98736ABF-A6DC-9446-9508-424F4DF82CF8}" type="pres">
      <dgm:prSet presAssocID="{700DD03B-8DEC-F449-B181-A348DE62FDC7}" presName="arrow" presStyleLbl="bgShp" presStyleIdx="0" presStyleCnt="1"/>
      <dgm:spPr/>
    </dgm:pt>
    <dgm:pt modelId="{ED1C50E9-8A37-EE4B-AFF2-9DDE8939BA7D}" type="pres">
      <dgm:prSet presAssocID="{700DD03B-8DEC-F449-B181-A348DE62FDC7}" presName="linearProcess" presStyleCnt="0"/>
      <dgm:spPr/>
    </dgm:pt>
    <dgm:pt modelId="{CEC9608E-8212-C642-97B5-E6BDA42E61BA}" type="pres">
      <dgm:prSet presAssocID="{7D116E41-3DC0-4447-8F23-10B7A1A268C4}" presName="tex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501BD7A-C09C-904C-B80B-C94DE1B2A5AB}" type="pres">
      <dgm:prSet presAssocID="{051790DF-660E-B24A-8F25-67401EA53A3F}" presName="sibTrans" presStyleCnt="0"/>
      <dgm:spPr/>
    </dgm:pt>
    <dgm:pt modelId="{A3BA0E43-9B73-174A-A134-0C9FCFB74454}" type="pres">
      <dgm:prSet presAssocID="{D3C83062-DE25-8346-84B8-866B43E5442A}" presName="text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4AE3B7-0108-1E4C-B79C-120303F3F8F1}" type="pres">
      <dgm:prSet presAssocID="{795FB956-142A-7F4E-9895-77D35BFB1D45}" presName="sibTrans" presStyleCnt="0"/>
      <dgm:spPr/>
    </dgm:pt>
    <dgm:pt modelId="{1F0B37C7-94D9-E840-B937-F2191B2B69FF}" type="pres">
      <dgm:prSet presAssocID="{A151B83F-A76F-E240-A3F7-AEF09F024834}" presName="text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956DA840-C5CC-BE4A-82CF-9D58901376DC}" type="pres">
      <dgm:prSet presAssocID="{1D8BB6F6-5C84-EA4C-A078-17AAF740A261}" presName="sibTrans" presStyleCnt="0"/>
      <dgm:spPr/>
    </dgm:pt>
    <dgm:pt modelId="{773BA893-947D-D944-8D28-B5E4DF8ACA1D}" type="pres">
      <dgm:prSet presAssocID="{E8A720BE-E178-B440-9696-4BDF5C4FD4EF}" presName="text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20658B36-817C-DB47-A33F-9CC863A296A7}" type="presOf" srcId="{D3C83062-DE25-8346-84B8-866B43E5442A}" destId="{A3BA0E43-9B73-174A-A134-0C9FCFB74454}" srcOrd="0" destOrd="0" presId="urn:microsoft.com/office/officeart/2005/8/layout/hProcess9"/>
    <dgm:cxn modelId="{2E74E3FA-92AC-3948-B30F-284DC749B104}" type="presOf" srcId="{A151B83F-A76F-E240-A3F7-AEF09F024834}" destId="{1F0B37C7-94D9-E840-B937-F2191B2B69FF}" srcOrd="0" destOrd="0" presId="urn:microsoft.com/office/officeart/2005/8/layout/hProcess9"/>
    <dgm:cxn modelId="{B9B5DFD0-1326-4641-B549-FAE33861646B}" type="presOf" srcId="{E8A720BE-E178-B440-9696-4BDF5C4FD4EF}" destId="{773BA893-947D-D944-8D28-B5E4DF8ACA1D}" srcOrd="0" destOrd="0" presId="urn:microsoft.com/office/officeart/2005/8/layout/hProcess9"/>
    <dgm:cxn modelId="{86689B92-AF52-6840-985F-1D0749671FA5}" srcId="{700DD03B-8DEC-F449-B181-A348DE62FDC7}" destId="{D3C83062-DE25-8346-84B8-866B43E5442A}" srcOrd="1" destOrd="0" parTransId="{2C84FC64-E6C2-6F41-8815-F3E6AD5E49EE}" sibTransId="{795FB956-142A-7F4E-9895-77D35BFB1D45}"/>
    <dgm:cxn modelId="{7F46DC0D-EA35-2E4E-8206-18B77CA363D2}" type="presOf" srcId="{7D116E41-3DC0-4447-8F23-10B7A1A268C4}" destId="{CEC9608E-8212-C642-97B5-E6BDA42E61BA}" srcOrd="0" destOrd="0" presId="urn:microsoft.com/office/officeart/2005/8/layout/hProcess9"/>
    <dgm:cxn modelId="{221AB58C-94C7-CB45-8F2A-BE1AD6552167}" srcId="{700DD03B-8DEC-F449-B181-A348DE62FDC7}" destId="{A151B83F-A76F-E240-A3F7-AEF09F024834}" srcOrd="2" destOrd="0" parTransId="{4F32F20B-E410-9E42-B74E-46117AC7D940}" sibTransId="{1D8BB6F6-5C84-EA4C-A078-17AAF740A261}"/>
    <dgm:cxn modelId="{D8822E4C-B468-5341-9B8C-5F3A8A1F708A}" type="presOf" srcId="{700DD03B-8DEC-F449-B181-A348DE62FDC7}" destId="{F9CEAB50-9EBE-E844-AB9F-B2A9B9228A9B}" srcOrd="0" destOrd="0" presId="urn:microsoft.com/office/officeart/2005/8/layout/hProcess9"/>
    <dgm:cxn modelId="{B897296D-2602-9B48-81C0-6CECE0C58D10}" srcId="{700DD03B-8DEC-F449-B181-A348DE62FDC7}" destId="{E8A720BE-E178-B440-9696-4BDF5C4FD4EF}" srcOrd="3" destOrd="0" parTransId="{82D053E7-2859-B049-B233-C68E1301831C}" sibTransId="{CD29BF75-252D-9F45-8443-48F10DF547CF}"/>
    <dgm:cxn modelId="{13E74DC8-A0A4-A147-9C1F-F8AE3B54246B}" srcId="{700DD03B-8DEC-F449-B181-A348DE62FDC7}" destId="{7D116E41-3DC0-4447-8F23-10B7A1A268C4}" srcOrd="0" destOrd="0" parTransId="{D2235D80-8DD2-AD45-9EED-3EA5529C4B01}" sibTransId="{051790DF-660E-B24A-8F25-67401EA53A3F}"/>
    <dgm:cxn modelId="{8A43B55F-9A0D-FA4B-BDB9-4AC3E0136BEA}" type="presParOf" srcId="{F9CEAB50-9EBE-E844-AB9F-B2A9B9228A9B}" destId="{98736ABF-A6DC-9446-9508-424F4DF82CF8}" srcOrd="0" destOrd="0" presId="urn:microsoft.com/office/officeart/2005/8/layout/hProcess9"/>
    <dgm:cxn modelId="{DF677B2B-46AA-CF41-8089-5450027A65FF}" type="presParOf" srcId="{F9CEAB50-9EBE-E844-AB9F-B2A9B9228A9B}" destId="{ED1C50E9-8A37-EE4B-AFF2-9DDE8939BA7D}" srcOrd="1" destOrd="0" presId="urn:microsoft.com/office/officeart/2005/8/layout/hProcess9"/>
    <dgm:cxn modelId="{6556C2C2-3B82-B54B-9890-CBF58A58EDEE}" type="presParOf" srcId="{ED1C50E9-8A37-EE4B-AFF2-9DDE8939BA7D}" destId="{CEC9608E-8212-C642-97B5-E6BDA42E61BA}" srcOrd="0" destOrd="0" presId="urn:microsoft.com/office/officeart/2005/8/layout/hProcess9"/>
    <dgm:cxn modelId="{57B33ADA-C411-F14B-A8E7-AF3BF21FC651}" type="presParOf" srcId="{ED1C50E9-8A37-EE4B-AFF2-9DDE8939BA7D}" destId="{2501BD7A-C09C-904C-B80B-C94DE1B2A5AB}" srcOrd="1" destOrd="0" presId="urn:microsoft.com/office/officeart/2005/8/layout/hProcess9"/>
    <dgm:cxn modelId="{EB67137D-899D-D64E-9A73-B09D3A719E59}" type="presParOf" srcId="{ED1C50E9-8A37-EE4B-AFF2-9DDE8939BA7D}" destId="{A3BA0E43-9B73-174A-A134-0C9FCFB74454}" srcOrd="2" destOrd="0" presId="urn:microsoft.com/office/officeart/2005/8/layout/hProcess9"/>
    <dgm:cxn modelId="{4D9F8C74-3C2C-FE49-951C-34CF71C97EA7}" type="presParOf" srcId="{ED1C50E9-8A37-EE4B-AFF2-9DDE8939BA7D}" destId="{E74AE3B7-0108-1E4C-B79C-120303F3F8F1}" srcOrd="3" destOrd="0" presId="urn:microsoft.com/office/officeart/2005/8/layout/hProcess9"/>
    <dgm:cxn modelId="{E5EF8C25-9B75-1B4A-A925-0AC9CBA5B87A}" type="presParOf" srcId="{ED1C50E9-8A37-EE4B-AFF2-9DDE8939BA7D}" destId="{1F0B37C7-94D9-E840-B937-F2191B2B69FF}" srcOrd="4" destOrd="0" presId="urn:microsoft.com/office/officeart/2005/8/layout/hProcess9"/>
    <dgm:cxn modelId="{C7A50318-2E13-374D-94F1-2F54F4F9F0AA}" type="presParOf" srcId="{ED1C50E9-8A37-EE4B-AFF2-9DDE8939BA7D}" destId="{956DA840-C5CC-BE4A-82CF-9D58901376DC}" srcOrd="5" destOrd="0" presId="urn:microsoft.com/office/officeart/2005/8/layout/hProcess9"/>
    <dgm:cxn modelId="{D8C826A0-B682-6D4C-95F6-91C87BE2F591}" type="presParOf" srcId="{ED1C50E9-8A37-EE4B-AFF2-9DDE8939BA7D}" destId="{773BA893-947D-D944-8D28-B5E4DF8ACA1D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A585B85-3258-B340-B0D5-BC49E725375B}" type="doc">
      <dgm:prSet loTypeId="urn:microsoft.com/office/officeart/2005/8/layout/chart3" loCatId="" qsTypeId="urn:microsoft.com/office/officeart/2005/8/quickstyle/simple3" qsCatId="simple" csTypeId="urn:microsoft.com/office/officeart/2005/8/colors/accent1_3" csCatId="accent1" phldr="1"/>
      <dgm:spPr/>
    </dgm:pt>
    <dgm:pt modelId="{0F93B276-A5CD-724E-9138-29C89D743DB1}">
      <dgm:prSet phldrT="[Text]" custT="1"/>
      <dgm:spPr/>
      <dgm:t>
        <a:bodyPr/>
        <a:lstStyle/>
        <a:p>
          <a:r>
            <a:rPr lang="en-GB" sz="2000" dirty="0" smtClean="0"/>
            <a:t>Visualised results in form of a </a:t>
          </a:r>
        </a:p>
        <a:p>
          <a:r>
            <a:rPr lang="en-GB" sz="2400" dirty="0" smtClean="0">
              <a:latin typeface="+mj-lt"/>
            </a:rPr>
            <a:t>Density Map</a:t>
          </a:r>
          <a:endParaRPr lang="de-DE" sz="2400" dirty="0">
            <a:latin typeface="+mj-lt"/>
          </a:endParaRPr>
        </a:p>
      </dgm:t>
    </dgm:pt>
    <dgm:pt modelId="{147BEF69-7B1C-4147-8826-687EE28B8B1A}" type="parTrans" cxnId="{281CFC9F-9A53-504B-B3BA-E824D1681A7B}">
      <dgm:prSet/>
      <dgm:spPr/>
      <dgm:t>
        <a:bodyPr/>
        <a:lstStyle/>
        <a:p>
          <a:endParaRPr lang="de-DE"/>
        </a:p>
      </dgm:t>
    </dgm:pt>
    <dgm:pt modelId="{C8B94436-8923-0E4C-A7F3-82190314FB66}" type="sibTrans" cxnId="{281CFC9F-9A53-504B-B3BA-E824D1681A7B}">
      <dgm:prSet/>
      <dgm:spPr/>
      <dgm:t>
        <a:bodyPr/>
        <a:lstStyle/>
        <a:p>
          <a:endParaRPr lang="de-DE"/>
        </a:p>
      </dgm:t>
    </dgm:pt>
    <dgm:pt modelId="{25157187-DC2D-F946-B3A3-2DBFA382DC17}">
      <dgm:prSet phldrT="[Text]" custT="1"/>
      <dgm:spPr/>
      <dgm:t>
        <a:bodyPr/>
        <a:lstStyle/>
        <a:p>
          <a:r>
            <a:rPr lang="en-GB" sz="2400" dirty="0" smtClean="0">
              <a:latin typeface="+mj-lt"/>
            </a:rPr>
            <a:t>Export Data </a:t>
          </a:r>
        </a:p>
        <a:p>
          <a:r>
            <a:rPr lang="en-GB" sz="2000" dirty="0" smtClean="0"/>
            <a:t>as .csv-file for</a:t>
          </a:r>
          <a:r>
            <a:rPr lang="en-GB" sz="2000" baseline="0" dirty="0" smtClean="0"/>
            <a:t> further usage</a:t>
          </a:r>
          <a:r>
            <a:rPr lang="en-GB" sz="2000" dirty="0" smtClean="0"/>
            <a:t> </a:t>
          </a:r>
          <a:endParaRPr lang="de-DE" sz="2000" dirty="0"/>
        </a:p>
      </dgm:t>
    </dgm:pt>
    <dgm:pt modelId="{BD465E08-014C-E44A-9D13-256F77AEDCA9}" type="parTrans" cxnId="{FC6B0276-2D80-DA40-90A0-31A57BFA9C29}">
      <dgm:prSet/>
      <dgm:spPr/>
      <dgm:t>
        <a:bodyPr/>
        <a:lstStyle/>
        <a:p>
          <a:endParaRPr lang="de-DE"/>
        </a:p>
      </dgm:t>
    </dgm:pt>
    <dgm:pt modelId="{8B535846-0EB9-F54B-B529-DBCC511C992F}" type="sibTrans" cxnId="{FC6B0276-2D80-DA40-90A0-31A57BFA9C29}">
      <dgm:prSet/>
      <dgm:spPr/>
      <dgm:t>
        <a:bodyPr/>
        <a:lstStyle/>
        <a:p>
          <a:endParaRPr lang="de-DE"/>
        </a:p>
      </dgm:t>
    </dgm:pt>
    <dgm:pt modelId="{EC442544-DBCD-D844-A204-FB75FDD4213F}">
      <dgm:prSet phldrT="[Text]" custT="1"/>
      <dgm:spPr/>
      <dgm:t>
        <a:bodyPr/>
        <a:lstStyle/>
        <a:p>
          <a:r>
            <a:rPr lang="en-GB" sz="2400" dirty="0" smtClean="0">
              <a:latin typeface="+mj-lt"/>
            </a:rPr>
            <a:t>Service Quality Map</a:t>
          </a:r>
        </a:p>
        <a:p>
          <a:r>
            <a:rPr lang="en-GB" sz="2000" dirty="0" smtClean="0"/>
            <a:t>of the Austrian hospitality sector</a:t>
          </a:r>
          <a:endParaRPr lang="de-DE" sz="2000" dirty="0"/>
        </a:p>
      </dgm:t>
    </dgm:pt>
    <dgm:pt modelId="{6D9EDF7E-574A-3649-BD1B-2379E34E1AE1}" type="parTrans" cxnId="{4DF3AECC-7425-7F4F-A34E-B6ACB7D719F0}">
      <dgm:prSet/>
      <dgm:spPr/>
      <dgm:t>
        <a:bodyPr/>
        <a:lstStyle/>
        <a:p>
          <a:endParaRPr lang="de-DE"/>
        </a:p>
      </dgm:t>
    </dgm:pt>
    <dgm:pt modelId="{AF501620-7385-8049-855A-9ABB5509D05D}" type="sibTrans" cxnId="{4DF3AECC-7425-7F4F-A34E-B6ACB7D719F0}">
      <dgm:prSet/>
      <dgm:spPr/>
      <dgm:t>
        <a:bodyPr/>
        <a:lstStyle/>
        <a:p>
          <a:endParaRPr lang="de-DE"/>
        </a:p>
      </dgm:t>
    </dgm:pt>
    <dgm:pt modelId="{7B24BD9E-ED2A-8E45-AC13-6436F1459D3C}" type="pres">
      <dgm:prSet presAssocID="{BA585B85-3258-B340-B0D5-BC49E725375B}" presName="compositeShape" presStyleCnt="0">
        <dgm:presLayoutVars>
          <dgm:chMax val="7"/>
          <dgm:dir/>
          <dgm:resizeHandles val="exact"/>
        </dgm:presLayoutVars>
      </dgm:prSet>
      <dgm:spPr/>
    </dgm:pt>
    <dgm:pt modelId="{6C7E718A-0A81-7E4C-B129-4C7FA73F4887}" type="pres">
      <dgm:prSet presAssocID="{BA585B85-3258-B340-B0D5-BC49E725375B}" presName="wedge1" presStyleLbl="node1" presStyleIdx="0" presStyleCnt="3" custLinFactNeighborX="-2510" custLinFactNeighborY="-394"/>
      <dgm:spPr/>
      <dgm:t>
        <a:bodyPr/>
        <a:lstStyle/>
        <a:p>
          <a:endParaRPr lang="de-DE"/>
        </a:p>
      </dgm:t>
    </dgm:pt>
    <dgm:pt modelId="{D3B80320-5994-AC4A-B4D2-276242B500FB}" type="pres">
      <dgm:prSet presAssocID="{BA585B85-3258-B340-B0D5-BC49E725375B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F39E0FB-7B01-6E46-B42C-753C3020A874}" type="pres">
      <dgm:prSet presAssocID="{BA585B85-3258-B340-B0D5-BC49E725375B}" presName="wedge2" presStyleLbl="node1" presStyleIdx="1" presStyleCnt="3"/>
      <dgm:spPr/>
      <dgm:t>
        <a:bodyPr/>
        <a:lstStyle/>
        <a:p>
          <a:endParaRPr lang="de-DE"/>
        </a:p>
      </dgm:t>
    </dgm:pt>
    <dgm:pt modelId="{81D064B1-B51D-2B44-BAE4-9CD11AFE6D61}" type="pres">
      <dgm:prSet presAssocID="{BA585B85-3258-B340-B0D5-BC49E725375B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FF14BA6-0BC4-CD4F-A753-6D8FB933B2C0}" type="pres">
      <dgm:prSet presAssocID="{BA585B85-3258-B340-B0D5-BC49E725375B}" presName="wedge3" presStyleLbl="node1" presStyleIdx="2" presStyleCnt="3" custLinFactNeighborX="-1182" custLinFactNeighborY="-3151"/>
      <dgm:spPr/>
      <dgm:t>
        <a:bodyPr/>
        <a:lstStyle/>
        <a:p>
          <a:endParaRPr lang="de-DE"/>
        </a:p>
      </dgm:t>
    </dgm:pt>
    <dgm:pt modelId="{637428A4-0B5F-1240-BFD0-D8A5B15ECAC2}" type="pres">
      <dgm:prSet presAssocID="{BA585B85-3258-B340-B0D5-BC49E725375B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A17AC74-0EF7-EA4E-BBF9-98F478F6A19A}" type="presOf" srcId="{EC442544-DBCD-D844-A204-FB75FDD4213F}" destId="{637428A4-0B5F-1240-BFD0-D8A5B15ECAC2}" srcOrd="1" destOrd="0" presId="urn:microsoft.com/office/officeart/2005/8/layout/chart3"/>
    <dgm:cxn modelId="{281CFC9F-9A53-504B-B3BA-E824D1681A7B}" srcId="{BA585B85-3258-B340-B0D5-BC49E725375B}" destId="{0F93B276-A5CD-724E-9138-29C89D743DB1}" srcOrd="0" destOrd="0" parTransId="{147BEF69-7B1C-4147-8826-687EE28B8B1A}" sibTransId="{C8B94436-8923-0E4C-A7F3-82190314FB66}"/>
    <dgm:cxn modelId="{D6F51406-CFE8-B04B-818E-3E445AF392B9}" type="presOf" srcId="{BA585B85-3258-B340-B0D5-BC49E725375B}" destId="{7B24BD9E-ED2A-8E45-AC13-6436F1459D3C}" srcOrd="0" destOrd="0" presId="urn:microsoft.com/office/officeart/2005/8/layout/chart3"/>
    <dgm:cxn modelId="{8AC1DB08-7BD6-8342-8EF3-34079116D9E8}" type="presOf" srcId="{0F93B276-A5CD-724E-9138-29C89D743DB1}" destId="{D3B80320-5994-AC4A-B4D2-276242B500FB}" srcOrd="1" destOrd="0" presId="urn:microsoft.com/office/officeart/2005/8/layout/chart3"/>
    <dgm:cxn modelId="{3F198E0D-C9A0-6C4C-96F9-3938844E5BEF}" type="presOf" srcId="{25157187-DC2D-F946-B3A3-2DBFA382DC17}" destId="{81D064B1-B51D-2B44-BAE4-9CD11AFE6D61}" srcOrd="1" destOrd="0" presId="urn:microsoft.com/office/officeart/2005/8/layout/chart3"/>
    <dgm:cxn modelId="{84068C04-E607-8347-AC0B-AFF6987C9B91}" type="presOf" srcId="{25157187-DC2D-F946-B3A3-2DBFA382DC17}" destId="{0F39E0FB-7B01-6E46-B42C-753C3020A874}" srcOrd="0" destOrd="0" presId="urn:microsoft.com/office/officeart/2005/8/layout/chart3"/>
    <dgm:cxn modelId="{FC6B0276-2D80-DA40-90A0-31A57BFA9C29}" srcId="{BA585B85-3258-B340-B0D5-BC49E725375B}" destId="{25157187-DC2D-F946-B3A3-2DBFA382DC17}" srcOrd="1" destOrd="0" parTransId="{BD465E08-014C-E44A-9D13-256F77AEDCA9}" sibTransId="{8B535846-0EB9-F54B-B529-DBCC511C992F}"/>
    <dgm:cxn modelId="{38AE20C2-FE28-2B46-A29D-91FFA1AE3206}" type="presOf" srcId="{0F93B276-A5CD-724E-9138-29C89D743DB1}" destId="{6C7E718A-0A81-7E4C-B129-4C7FA73F4887}" srcOrd="0" destOrd="0" presId="urn:microsoft.com/office/officeart/2005/8/layout/chart3"/>
    <dgm:cxn modelId="{7FA415B4-55C7-CF4D-A3F4-A445CECDA880}" type="presOf" srcId="{EC442544-DBCD-D844-A204-FB75FDD4213F}" destId="{2FF14BA6-0BC4-CD4F-A753-6D8FB933B2C0}" srcOrd="0" destOrd="0" presId="urn:microsoft.com/office/officeart/2005/8/layout/chart3"/>
    <dgm:cxn modelId="{4DF3AECC-7425-7F4F-A34E-B6ACB7D719F0}" srcId="{BA585B85-3258-B340-B0D5-BC49E725375B}" destId="{EC442544-DBCD-D844-A204-FB75FDD4213F}" srcOrd="2" destOrd="0" parTransId="{6D9EDF7E-574A-3649-BD1B-2379E34E1AE1}" sibTransId="{AF501620-7385-8049-855A-9ABB5509D05D}"/>
    <dgm:cxn modelId="{A9C84E4D-971C-B347-9047-AB5420E71619}" type="presParOf" srcId="{7B24BD9E-ED2A-8E45-AC13-6436F1459D3C}" destId="{6C7E718A-0A81-7E4C-B129-4C7FA73F4887}" srcOrd="0" destOrd="0" presId="urn:microsoft.com/office/officeart/2005/8/layout/chart3"/>
    <dgm:cxn modelId="{DD459829-1152-3F46-A1AB-DC18CF388C65}" type="presParOf" srcId="{7B24BD9E-ED2A-8E45-AC13-6436F1459D3C}" destId="{D3B80320-5994-AC4A-B4D2-276242B500FB}" srcOrd="1" destOrd="0" presId="urn:microsoft.com/office/officeart/2005/8/layout/chart3"/>
    <dgm:cxn modelId="{A0668966-D442-064A-936C-0634EAC15F15}" type="presParOf" srcId="{7B24BD9E-ED2A-8E45-AC13-6436F1459D3C}" destId="{0F39E0FB-7B01-6E46-B42C-753C3020A874}" srcOrd="2" destOrd="0" presId="urn:microsoft.com/office/officeart/2005/8/layout/chart3"/>
    <dgm:cxn modelId="{01E2D2E2-605C-F544-8FFA-75E2089D762F}" type="presParOf" srcId="{7B24BD9E-ED2A-8E45-AC13-6436F1459D3C}" destId="{81D064B1-B51D-2B44-BAE4-9CD11AFE6D61}" srcOrd="3" destOrd="0" presId="urn:microsoft.com/office/officeart/2005/8/layout/chart3"/>
    <dgm:cxn modelId="{150765CB-3B40-524D-A747-4D3B8A524D0A}" type="presParOf" srcId="{7B24BD9E-ED2A-8E45-AC13-6436F1459D3C}" destId="{2FF14BA6-0BC4-CD4F-A753-6D8FB933B2C0}" srcOrd="4" destOrd="0" presId="urn:microsoft.com/office/officeart/2005/8/layout/chart3"/>
    <dgm:cxn modelId="{AC168010-C9C4-0046-B01F-606ED3CBA202}" type="presParOf" srcId="{7B24BD9E-ED2A-8E45-AC13-6436F1459D3C}" destId="{637428A4-0B5F-1240-BFD0-D8A5B15ECAC2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ACC2A-A9DB-7649-A8E9-B47AF8FDF9E0}">
      <dsp:nvSpPr>
        <dsp:cNvPr id="0" name=""/>
        <dsp:cNvSpPr/>
      </dsp:nvSpPr>
      <dsp:spPr>
        <a:xfrm>
          <a:off x="-5386375" y="-824895"/>
          <a:ext cx="6414296" cy="6414296"/>
        </a:xfrm>
        <a:prstGeom prst="blockArc">
          <a:avLst>
            <a:gd name="adj1" fmla="val 18900000"/>
            <a:gd name="adj2" fmla="val 2700000"/>
            <a:gd name="adj3" fmla="val 337"/>
          </a:avLst>
        </a:prstGeom>
        <a:noFill/>
        <a:ln w="63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D20A33-A0D4-5549-A769-FF236D66107F}">
      <dsp:nvSpPr>
        <dsp:cNvPr id="0" name=""/>
        <dsp:cNvSpPr/>
      </dsp:nvSpPr>
      <dsp:spPr>
        <a:xfrm>
          <a:off x="661313" y="476450"/>
          <a:ext cx="7128738" cy="952901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636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GB" sz="1800" kern="1200" dirty="0" smtClean="0"/>
            <a:t>Austrian hospitality sector: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200"/>
            </a:spcAft>
          </a:pPr>
          <a:r>
            <a:rPr lang="en-GB" sz="1800" kern="1200" baseline="0" dirty="0" smtClean="0"/>
            <a:t>      </a:t>
          </a:r>
          <a:r>
            <a:rPr lang="en-GB" sz="1600" kern="1200" dirty="0" smtClean="0"/>
            <a:t>Winter season 2014/2015:</a:t>
          </a:r>
          <a:r>
            <a:rPr lang="en-GB" sz="1600" kern="1200" baseline="0" dirty="0" smtClean="0"/>
            <a:t>	</a:t>
          </a:r>
          <a:r>
            <a:rPr lang="en-GB" sz="1600" kern="1200" dirty="0" smtClean="0"/>
            <a:t>59,200 accommodation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GB" sz="1600" kern="1200" baseline="0" dirty="0" smtClean="0"/>
            <a:t>        </a:t>
          </a:r>
          <a:r>
            <a:rPr lang="en-GB" sz="1600" kern="1200" dirty="0" smtClean="0"/>
            <a:t>Summer season 2015:	62,300 </a:t>
          </a:r>
          <a:r>
            <a:rPr lang="de-DE" sz="1600" kern="1200" dirty="0" err="1" smtClean="0"/>
            <a:t>accommodation</a:t>
          </a:r>
          <a:r>
            <a:rPr lang="de-DE" sz="1600" kern="1200" baseline="0" dirty="0" smtClean="0"/>
            <a:t>            </a:t>
          </a:r>
        </a:p>
        <a:p>
          <a:pPr lvl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000" kern="1200" dirty="0" smtClean="0">
              <a:effectLst/>
            </a:rPr>
            <a:t>(Statistik Austria, 2016) </a:t>
          </a:r>
          <a:endParaRPr lang="de-DE" sz="1000" kern="1200" dirty="0" smtClean="0"/>
        </a:p>
      </dsp:txBody>
      <dsp:txXfrm>
        <a:off x="661313" y="476450"/>
        <a:ext cx="7128738" cy="952901"/>
      </dsp:txXfrm>
    </dsp:sp>
    <dsp:sp modelId="{2F02720F-ECE8-A94A-BC1E-1D18BF6F3346}">
      <dsp:nvSpPr>
        <dsp:cNvPr id="0" name=""/>
        <dsp:cNvSpPr/>
      </dsp:nvSpPr>
      <dsp:spPr>
        <a:xfrm>
          <a:off x="65750" y="357337"/>
          <a:ext cx="1191126" cy="119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8E724-F399-4B40-B543-0BC6C41C651C}">
      <dsp:nvSpPr>
        <dsp:cNvPr id="0" name=""/>
        <dsp:cNvSpPr/>
      </dsp:nvSpPr>
      <dsp:spPr>
        <a:xfrm>
          <a:off x="1007693" y="1905802"/>
          <a:ext cx="6782358" cy="952901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6365" tIns="45720" rIns="45720" bIns="4572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err="1" smtClean="0"/>
            <a:t>HolidayCheck</a:t>
          </a:r>
          <a:r>
            <a:rPr lang="en-GB" sz="1800" kern="1200" dirty="0" smtClean="0"/>
            <a:t>: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24,000 rated accommodation for the Austrian market on the website</a:t>
          </a:r>
          <a:r>
            <a:rPr lang="en-GB" sz="1600" kern="1200" baseline="0" dirty="0" smtClean="0"/>
            <a:t> 					             </a:t>
          </a:r>
          <a:r>
            <a:rPr lang="en-GB" sz="1000" kern="1200" baseline="0" dirty="0" smtClean="0"/>
            <a:t>(</a:t>
          </a:r>
          <a:r>
            <a:rPr lang="en-GB" sz="1000" kern="1200" baseline="0" dirty="0" err="1" smtClean="0"/>
            <a:t>Hol</a:t>
          </a:r>
          <a:r>
            <a:rPr lang="de-DE" sz="1000" kern="1200" dirty="0" err="1" smtClean="0">
              <a:effectLst/>
            </a:rPr>
            <a:t>lidayCheck</a:t>
          </a:r>
          <a:r>
            <a:rPr lang="de-DE" sz="1000" kern="1200" dirty="0" smtClean="0">
              <a:effectLst/>
            </a:rPr>
            <a:t>,</a:t>
          </a:r>
          <a:r>
            <a:rPr lang="de-DE" sz="1000" kern="1200" baseline="0" dirty="0" smtClean="0">
              <a:effectLst/>
            </a:rPr>
            <a:t> 2015)</a:t>
          </a:r>
          <a:endParaRPr lang="en-GB" sz="1000" kern="1200" dirty="0" smtClean="0"/>
        </a:p>
      </dsp:txBody>
      <dsp:txXfrm>
        <a:off x="1007693" y="1905802"/>
        <a:ext cx="6782358" cy="952901"/>
      </dsp:txXfrm>
    </dsp:sp>
    <dsp:sp modelId="{E1DCFAE2-B677-A046-A9BD-BFA5A5FB20CD}">
      <dsp:nvSpPr>
        <dsp:cNvPr id="0" name=""/>
        <dsp:cNvSpPr/>
      </dsp:nvSpPr>
      <dsp:spPr>
        <a:xfrm>
          <a:off x="412129" y="1786689"/>
          <a:ext cx="1191126" cy="119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0E2AFA-5F53-5E40-AC2D-8E856F608A42}">
      <dsp:nvSpPr>
        <dsp:cNvPr id="0" name=""/>
        <dsp:cNvSpPr/>
      </dsp:nvSpPr>
      <dsp:spPr>
        <a:xfrm>
          <a:off x="661313" y="3335154"/>
          <a:ext cx="7128738" cy="952901"/>
        </a:xfrm>
        <a:prstGeom prst="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56365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GB" sz="1700" kern="1200" dirty="0" smtClean="0"/>
            <a:t>Service quality influences decision making process of potential customers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ts val="300"/>
            </a:spcAft>
          </a:pPr>
          <a:r>
            <a:rPr lang="en-GB" sz="1000" kern="1200" dirty="0" smtClean="0"/>
            <a:t>(Peters, 1987; </a:t>
          </a:r>
          <a:r>
            <a:rPr lang="en-GB" sz="1000" kern="1200" dirty="0" err="1" smtClean="0"/>
            <a:t>Soutar</a:t>
          </a:r>
          <a:r>
            <a:rPr lang="en-GB" sz="1000" kern="1200" dirty="0" smtClean="0"/>
            <a:t> in </a:t>
          </a:r>
          <a:r>
            <a:rPr lang="en-GB" sz="1000" kern="1200" dirty="0" err="1" smtClean="0"/>
            <a:t>Kandampully</a:t>
          </a:r>
          <a:r>
            <a:rPr lang="en-GB" sz="1000" kern="1200" dirty="0" smtClean="0"/>
            <a:t>, </a:t>
          </a:r>
          <a:r>
            <a:rPr lang="en-GB" sz="1000" kern="1200" dirty="0" err="1" smtClean="0"/>
            <a:t>Mok</a:t>
          </a:r>
          <a:r>
            <a:rPr lang="en-GB" sz="1000" kern="1200" dirty="0" smtClean="0"/>
            <a:t>, &amp; Sparks, 2001; Lee &amp; </a:t>
          </a:r>
          <a:r>
            <a:rPr lang="en-GB" sz="1000" kern="1200" dirty="0" err="1" smtClean="0"/>
            <a:t>Hing</a:t>
          </a:r>
          <a:r>
            <a:rPr lang="en-GB" sz="1000" kern="1200" dirty="0" smtClean="0"/>
            <a:t>, 1995; Hudson &amp; Shephard, 1998,etc</a:t>
          </a:r>
          <a:r>
            <a:rPr lang="de-DE" sz="1000" kern="1200" dirty="0" smtClean="0"/>
            <a:t>.)</a:t>
          </a:r>
          <a:endParaRPr lang="de-DE" sz="1000" kern="1200" dirty="0"/>
        </a:p>
      </dsp:txBody>
      <dsp:txXfrm>
        <a:off x="661313" y="3335154"/>
        <a:ext cx="7128738" cy="952901"/>
      </dsp:txXfrm>
    </dsp:sp>
    <dsp:sp modelId="{92EF5C71-D517-2B46-9638-953263E625B1}">
      <dsp:nvSpPr>
        <dsp:cNvPr id="0" name=""/>
        <dsp:cNvSpPr/>
      </dsp:nvSpPr>
      <dsp:spPr>
        <a:xfrm>
          <a:off x="65750" y="3216041"/>
          <a:ext cx="1191126" cy="119112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98977A-0C0B-8242-A08C-A418CF7C004B}">
      <dsp:nvSpPr>
        <dsp:cNvPr id="0" name=""/>
        <dsp:cNvSpPr/>
      </dsp:nvSpPr>
      <dsp:spPr>
        <a:xfrm>
          <a:off x="2121951" y="0"/>
          <a:ext cx="2188842" cy="218906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ACD011-A2F6-9149-AC50-53D5CFC82A1C}">
      <dsp:nvSpPr>
        <dsp:cNvPr id="0" name=""/>
        <dsp:cNvSpPr/>
      </dsp:nvSpPr>
      <dsp:spPr>
        <a:xfrm>
          <a:off x="2605213" y="792382"/>
          <a:ext cx="1221498" cy="61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/>
            <a:t>Important source for prospective travellers </a:t>
          </a:r>
          <a:endParaRPr lang="de-DE" sz="1200" kern="1200" dirty="0"/>
        </a:p>
      </dsp:txBody>
      <dsp:txXfrm>
        <a:off x="2605213" y="792382"/>
        <a:ext cx="1221498" cy="610685"/>
      </dsp:txXfrm>
    </dsp:sp>
    <dsp:sp modelId="{CF8311D9-CE2A-E948-9C6A-AAB4B364E00C}">
      <dsp:nvSpPr>
        <dsp:cNvPr id="0" name=""/>
        <dsp:cNvSpPr/>
      </dsp:nvSpPr>
      <dsp:spPr>
        <a:xfrm>
          <a:off x="1513871" y="1257943"/>
          <a:ext cx="2188842" cy="218906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0300233-A9F7-5041-B6B7-3D39CA8AB86C}">
      <dsp:nvSpPr>
        <dsp:cNvPr id="0" name=""/>
        <dsp:cNvSpPr/>
      </dsp:nvSpPr>
      <dsp:spPr>
        <a:xfrm>
          <a:off x="1994669" y="1956391"/>
          <a:ext cx="1221498" cy="61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is-IS" sz="1200" kern="1200" dirty="0" smtClean="0"/>
            <a:t>… a</a:t>
          </a:r>
          <a:r>
            <a:rPr lang="en-GB" sz="1200" kern="1200" dirty="0" err="1" smtClean="0"/>
            <a:t>lso</a:t>
          </a:r>
          <a:r>
            <a:rPr lang="en-GB" sz="1200" kern="1200" dirty="0" smtClean="0"/>
            <a:t> for DMOs, governmental bodies and other stakeholders</a:t>
          </a:r>
          <a:endParaRPr lang="de-DE" sz="1200" kern="1200" dirty="0"/>
        </a:p>
      </dsp:txBody>
      <dsp:txXfrm>
        <a:off x="1994669" y="1956391"/>
        <a:ext cx="1221498" cy="610685"/>
      </dsp:txXfrm>
    </dsp:sp>
    <dsp:sp modelId="{48414E30-D1A2-1B47-8BA9-273CE9B0B968}">
      <dsp:nvSpPr>
        <dsp:cNvPr id="0" name=""/>
        <dsp:cNvSpPr/>
      </dsp:nvSpPr>
      <dsp:spPr>
        <a:xfrm>
          <a:off x="2121951" y="2520530"/>
          <a:ext cx="2188842" cy="218906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D9A7B2A-4ACF-5B40-A8A2-71AE6894D91A}">
      <dsp:nvSpPr>
        <dsp:cNvPr id="0" name=""/>
        <dsp:cNvSpPr/>
      </dsp:nvSpPr>
      <dsp:spPr>
        <a:xfrm>
          <a:off x="2637290" y="2980461"/>
          <a:ext cx="1221498" cy="105099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smtClean="0"/>
            <a:t>Fast </a:t>
          </a:r>
          <a:r>
            <a:rPr lang="de-DE" sz="1200" kern="1200" dirty="0" err="1" smtClean="0"/>
            <a:t>growing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with</a:t>
          </a:r>
          <a:r>
            <a:rPr lang="de-DE" sz="1200" kern="1200" dirty="0" smtClean="0"/>
            <a:t> large </a:t>
          </a:r>
          <a:r>
            <a:rPr lang="de-DE" sz="1200" kern="1200" dirty="0" err="1" smtClean="0"/>
            <a:t>quantity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of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information</a:t>
          </a:r>
          <a:r>
            <a:rPr lang="de-DE" sz="1200" kern="1200" dirty="0" smtClean="0"/>
            <a:t> </a:t>
          </a:r>
          <a:endParaRPr lang="de-DE" sz="1200" kern="1200" dirty="0"/>
        </a:p>
      </dsp:txBody>
      <dsp:txXfrm>
        <a:off x="2637290" y="2980461"/>
        <a:ext cx="1221498" cy="1050990"/>
      </dsp:txXfrm>
    </dsp:sp>
    <dsp:sp modelId="{597511E7-057C-DA45-9AF9-2E66E6CA0052}">
      <dsp:nvSpPr>
        <dsp:cNvPr id="0" name=""/>
        <dsp:cNvSpPr/>
      </dsp:nvSpPr>
      <dsp:spPr>
        <a:xfrm>
          <a:off x="1669894" y="3923598"/>
          <a:ext cx="1880491" cy="1881400"/>
        </a:xfrm>
        <a:prstGeom prst="blockArc">
          <a:avLst>
            <a:gd name="adj1" fmla="val 0"/>
            <a:gd name="adj2" fmla="val 18900000"/>
            <a:gd name="adj3" fmla="val 1274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755428-53D3-4B4A-96A1-B77EB1A3C813}">
      <dsp:nvSpPr>
        <dsp:cNvPr id="0" name=""/>
        <dsp:cNvSpPr/>
      </dsp:nvSpPr>
      <dsp:spPr>
        <a:xfrm>
          <a:off x="1994669" y="4573178"/>
          <a:ext cx="1221498" cy="610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200" kern="1200" dirty="0" err="1" smtClean="0"/>
            <a:t>Usage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of</a:t>
          </a:r>
          <a:r>
            <a:rPr lang="de-DE" sz="1200" kern="1200" dirty="0" smtClean="0"/>
            <a:t> large </a:t>
          </a:r>
          <a:r>
            <a:rPr lang="de-DE" sz="1200" kern="1200" dirty="0" err="1" smtClean="0"/>
            <a:t>scaled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information</a:t>
          </a:r>
          <a:r>
            <a:rPr lang="de-DE" sz="1200" kern="1200" dirty="0" smtClean="0"/>
            <a:t> &amp; </a:t>
          </a:r>
          <a:r>
            <a:rPr lang="de-DE" sz="1200" kern="1200" dirty="0" err="1" smtClean="0"/>
            <a:t>data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sets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offers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unknown</a:t>
          </a:r>
          <a:r>
            <a:rPr lang="de-DE" sz="1200" kern="1200" dirty="0" smtClean="0"/>
            <a:t> </a:t>
          </a:r>
          <a:r>
            <a:rPr lang="de-DE" sz="1200" kern="1200" dirty="0" err="1" smtClean="0"/>
            <a:t>possibilites</a:t>
          </a:r>
          <a:endParaRPr lang="de-DE" sz="1200" kern="1200" dirty="0"/>
        </a:p>
      </dsp:txBody>
      <dsp:txXfrm>
        <a:off x="1994669" y="4573178"/>
        <a:ext cx="1221498" cy="6106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56830-4AEF-8847-8CEB-1973872D17DE}">
      <dsp:nvSpPr>
        <dsp:cNvPr id="0" name=""/>
        <dsp:cNvSpPr/>
      </dsp:nvSpPr>
      <dsp:spPr>
        <a:xfrm>
          <a:off x="1232823" y="399506"/>
          <a:ext cx="3701630" cy="3701630"/>
        </a:xfrm>
        <a:prstGeom prst="pie">
          <a:avLst>
            <a:gd name="adj1" fmla="val 16200000"/>
            <a:gd name="adj2" fmla="val 180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80000"/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b="0" kern="1200" dirty="0" smtClean="0">
              <a:latin typeface="+mj-lt"/>
            </a:rPr>
            <a:t>VARIETY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How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differently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is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the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data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structured</a:t>
          </a:r>
          <a:r>
            <a:rPr lang="de-DE" sz="1600" kern="1200" baseline="0" dirty="0" smtClean="0"/>
            <a:t>?</a:t>
          </a:r>
          <a:endParaRPr lang="de-DE" sz="1600" kern="1200" dirty="0"/>
        </a:p>
      </dsp:txBody>
      <dsp:txXfrm>
        <a:off x="3245365" y="1082545"/>
        <a:ext cx="1255910" cy="1233876"/>
      </dsp:txXfrm>
    </dsp:sp>
    <dsp:sp modelId="{70A0C6DE-1312-604E-BE41-3E96E37466C0}">
      <dsp:nvSpPr>
        <dsp:cNvPr id="0" name=""/>
        <dsp:cNvSpPr/>
      </dsp:nvSpPr>
      <dsp:spPr>
        <a:xfrm>
          <a:off x="1191929" y="508156"/>
          <a:ext cx="3701630" cy="3701630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80000"/>
                <a:hueOff val="-265675"/>
                <a:satOff val="-12668"/>
                <a:lumOff val="16165"/>
                <a:alphaOff val="0"/>
                <a:tint val="70000"/>
                <a:shade val="63000"/>
              </a:schemeClr>
              <a:schemeClr val="accent1">
                <a:shade val="80000"/>
                <a:hueOff val="-265675"/>
                <a:satOff val="-12668"/>
                <a:lumOff val="16165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>
              <a:latin typeface="+mj-lt"/>
            </a:rPr>
            <a:t>VELOCITY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How</a:t>
          </a:r>
          <a:r>
            <a:rPr lang="de-DE" sz="1600" kern="1200" baseline="0" dirty="0" smtClean="0"/>
            <a:t> fast </a:t>
          </a:r>
          <a:r>
            <a:rPr lang="de-DE" sz="1600" kern="1200" baseline="0" dirty="0" err="1" smtClean="0"/>
            <a:t>is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the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data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generated</a:t>
          </a:r>
          <a:r>
            <a:rPr lang="de-DE" sz="1600" kern="1200" baseline="0" dirty="0" smtClean="0"/>
            <a:t>, </a:t>
          </a:r>
          <a:r>
            <a:rPr lang="de-DE" sz="1600" kern="1200" baseline="0" dirty="0" err="1" smtClean="0"/>
            <a:t>delivered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and</a:t>
          </a:r>
          <a:r>
            <a:rPr lang="de-DE" sz="1600" kern="1200" baseline="0" dirty="0" smtClean="0"/>
            <a:t> </a:t>
          </a:r>
          <a:r>
            <a:rPr lang="de-DE" sz="1600" kern="1200" baseline="0" dirty="0" err="1" smtClean="0"/>
            <a:t>processed</a:t>
          </a:r>
          <a:r>
            <a:rPr lang="de-DE" sz="1600" kern="1200" baseline="0" dirty="0" smtClean="0"/>
            <a:t>?</a:t>
          </a:r>
          <a:endParaRPr lang="de-DE" sz="1600" kern="1200" dirty="0"/>
        </a:p>
      </dsp:txBody>
      <dsp:txXfrm>
        <a:off x="2205471" y="2843708"/>
        <a:ext cx="1674547" cy="1145742"/>
      </dsp:txXfrm>
    </dsp:sp>
    <dsp:sp modelId="{C94974DC-B880-2F45-ADD4-53F4D817D0DD}">
      <dsp:nvSpPr>
        <dsp:cNvPr id="0" name=""/>
        <dsp:cNvSpPr/>
      </dsp:nvSpPr>
      <dsp:spPr>
        <a:xfrm>
          <a:off x="1133592" y="419724"/>
          <a:ext cx="3701630" cy="3701630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80000"/>
                <a:hueOff val="-531350"/>
                <a:satOff val="-25335"/>
                <a:lumOff val="32330"/>
                <a:alphaOff val="0"/>
                <a:tint val="70000"/>
                <a:shade val="63000"/>
              </a:schemeClr>
              <a:schemeClr val="accent1">
                <a:shade val="80000"/>
                <a:hueOff val="-531350"/>
                <a:satOff val="-25335"/>
                <a:lumOff val="3233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 smtClean="0">
              <a:latin typeface="+mj-lt"/>
            </a:rPr>
            <a:t>VOLUME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600" kern="1200" dirty="0" err="1" smtClean="0"/>
            <a:t>How</a:t>
          </a:r>
          <a:r>
            <a:rPr lang="de-DE" sz="1600" kern="1200" baseline="0" dirty="0" smtClean="0"/>
            <a:t> l</a:t>
          </a:r>
          <a:r>
            <a:rPr lang="de-DE" sz="1800" kern="1200" baseline="0" dirty="0" smtClean="0"/>
            <a:t>arge </a:t>
          </a:r>
          <a:r>
            <a:rPr lang="de-DE" sz="1800" kern="1200" baseline="0" dirty="0" err="1" smtClean="0"/>
            <a:t>is</a:t>
          </a:r>
          <a:r>
            <a:rPr lang="de-DE" sz="1800" kern="1200" baseline="0" dirty="0" smtClean="0"/>
            <a:t> </a:t>
          </a:r>
          <a:r>
            <a:rPr lang="de-DE" sz="1800" kern="1200" baseline="0" dirty="0" err="1" smtClean="0"/>
            <a:t>the</a:t>
          </a:r>
          <a:r>
            <a:rPr lang="de-DE" sz="1800" kern="1200" baseline="0" dirty="0" smtClean="0"/>
            <a:t> </a:t>
          </a:r>
          <a:r>
            <a:rPr lang="de-DE" sz="1800" kern="1200" baseline="0" dirty="0" err="1" smtClean="0"/>
            <a:t>collected</a:t>
          </a:r>
          <a:r>
            <a:rPr lang="de-DE" sz="1800" kern="1200" baseline="0" dirty="0" smtClean="0"/>
            <a:t> </a:t>
          </a:r>
          <a:r>
            <a:rPr lang="de-DE" sz="1800" kern="1200" baseline="0" dirty="0" err="1" smtClean="0"/>
            <a:t>data</a:t>
          </a:r>
          <a:r>
            <a:rPr lang="de-DE" sz="1800" kern="1200" baseline="0" dirty="0" smtClean="0"/>
            <a:t>?</a:t>
          </a:r>
          <a:endParaRPr lang="de-DE" sz="1800" kern="1200" dirty="0"/>
        </a:p>
      </dsp:txBody>
      <dsp:txXfrm>
        <a:off x="1530195" y="1146830"/>
        <a:ext cx="1255910" cy="12338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406134-CD6B-0746-AF04-9199FA01C72A}">
      <dsp:nvSpPr>
        <dsp:cNvPr id="0" name=""/>
        <dsp:cNvSpPr/>
      </dsp:nvSpPr>
      <dsp:spPr>
        <a:xfrm>
          <a:off x="979675" y="318723"/>
          <a:ext cx="3580117" cy="1243327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E4095-25D1-894E-8875-33F9167D2DA5}">
      <dsp:nvSpPr>
        <dsp:cNvPr id="0" name=""/>
        <dsp:cNvSpPr/>
      </dsp:nvSpPr>
      <dsp:spPr>
        <a:xfrm>
          <a:off x="2428373" y="3363210"/>
          <a:ext cx="693821" cy="444045"/>
        </a:xfrm>
        <a:prstGeom prst="downArrow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DA3EFFFC-4CE8-4044-A790-293A04E41D91}">
      <dsp:nvSpPr>
        <dsp:cNvPr id="0" name=""/>
        <dsp:cNvSpPr/>
      </dsp:nvSpPr>
      <dsp:spPr>
        <a:xfrm>
          <a:off x="1110113" y="3648522"/>
          <a:ext cx="3330341" cy="11328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/>
            <a:t>Prototype of</a:t>
          </a:r>
          <a:endParaRPr lang="en-GB" sz="2400" kern="1200" baseline="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baseline="0" dirty="0" smtClean="0"/>
            <a:t>Service Quality Map</a:t>
          </a:r>
          <a:endParaRPr lang="en-GB" sz="2400" kern="1200" dirty="0"/>
        </a:p>
      </dsp:txBody>
      <dsp:txXfrm>
        <a:off x="1110113" y="3648522"/>
        <a:ext cx="3330341" cy="1132873"/>
      </dsp:txXfrm>
    </dsp:sp>
    <dsp:sp modelId="{969B0B32-91BC-4F40-9EBA-FCE60AA1E635}">
      <dsp:nvSpPr>
        <dsp:cNvPr id="0" name=""/>
        <dsp:cNvSpPr/>
      </dsp:nvSpPr>
      <dsp:spPr>
        <a:xfrm>
          <a:off x="2281283" y="1658076"/>
          <a:ext cx="1248878" cy="124887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UGC (</a:t>
          </a:r>
          <a:r>
            <a:rPr lang="en-GB" sz="1600" kern="1200" dirty="0" smtClean="0">
              <a:sym typeface="Wingdings"/>
            </a:rPr>
            <a:t>user reviews)</a:t>
          </a:r>
          <a:endParaRPr lang="en-GB" sz="1600" kern="1200" dirty="0"/>
        </a:p>
      </dsp:txBody>
      <dsp:txXfrm>
        <a:off x="2464177" y="1840970"/>
        <a:ext cx="883090" cy="883090"/>
      </dsp:txXfrm>
    </dsp:sp>
    <dsp:sp modelId="{54CFA5A6-9AE2-7F43-A18D-9184507C2F61}">
      <dsp:nvSpPr>
        <dsp:cNvPr id="0" name=""/>
        <dsp:cNvSpPr/>
      </dsp:nvSpPr>
      <dsp:spPr>
        <a:xfrm>
          <a:off x="1387642" y="721140"/>
          <a:ext cx="1248878" cy="124887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Big data</a:t>
          </a:r>
          <a:endParaRPr lang="en-GB" sz="1600" kern="1200" dirty="0"/>
        </a:p>
      </dsp:txBody>
      <dsp:txXfrm>
        <a:off x="1570536" y="904034"/>
        <a:ext cx="883090" cy="883090"/>
      </dsp:txXfrm>
    </dsp:sp>
    <dsp:sp modelId="{4DA4B57F-9A26-564F-BF72-65D81F23BBE5}">
      <dsp:nvSpPr>
        <dsp:cNvPr id="0" name=""/>
        <dsp:cNvSpPr/>
      </dsp:nvSpPr>
      <dsp:spPr>
        <a:xfrm>
          <a:off x="2664273" y="419189"/>
          <a:ext cx="1248878" cy="1248878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dirty="0" smtClean="0"/>
            <a:t>Service</a:t>
          </a:r>
          <a:r>
            <a:rPr lang="en-GB" sz="1600" kern="1200" baseline="0" dirty="0" smtClean="0"/>
            <a:t> quality</a:t>
          </a:r>
          <a:endParaRPr lang="en-GB" sz="1600" kern="1200" dirty="0"/>
        </a:p>
      </dsp:txBody>
      <dsp:txXfrm>
        <a:off x="2847167" y="602083"/>
        <a:ext cx="883090" cy="883090"/>
      </dsp:txXfrm>
    </dsp:sp>
    <dsp:sp modelId="{477C7B5F-8856-0047-82C0-EEB9E42C7B9E}">
      <dsp:nvSpPr>
        <dsp:cNvPr id="0" name=""/>
        <dsp:cNvSpPr/>
      </dsp:nvSpPr>
      <dsp:spPr>
        <a:xfrm>
          <a:off x="832585" y="166083"/>
          <a:ext cx="3885398" cy="3108318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736ABF-A6DC-9446-9508-424F4DF82CF8}">
      <dsp:nvSpPr>
        <dsp:cNvPr id="0" name=""/>
        <dsp:cNvSpPr/>
      </dsp:nvSpPr>
      <dsp:spPr>
        <a:xfrm>
          <a:off x="649881" y="0"/>
          <a:ext cx="7365320" cy="2977604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EC9608E-8212-C642-97B5-E6BDA42E61BA}">
      <dsp:nvSpPr>
        <dsp:cNvPr id="0" name=""/>
        <dsp:cNvSpPr/>
      </dsp:nvSpPr>
      <dsp:spPr>
        <a:xfrm>
          <a:off x="2961" y="893281"/>
          <a:ext cx="1924257" cy="119104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700" kern="1200" noProof="0" dirty="0" smtClean="0"/>
            <a:t>Decision for rating platform </a:t>
          </a:r>
          <a:br>
            <a:rPr lang="en-GB" sz="1700" kern="1200" noProof="0" dirty="0" smtClean="0"/>
          </a:br>
          <a:r>
            <a:rPr lang="en-GB" sz="1700" kern="1200" noProof="0" dirty="0" smtClean="0">
              <a:sym typeface="Wingdings"/>
            </a:rPr>
            <a:t></a:t>
          </a:r>
          <a:r>
            <a:rPr lang="en-GB" sz="1700" kern="1200" noProof="0" dirty="0" err="1" smtClean="0"/>
            <a:t>HolidayCheck</a:t>
          </a:r>
          <a:endParaRPr lang="en-GB" sz="1700" kern="1200" noProof="0" dirty="0"/>
        </a:p>
      </dsp:txBody>
      <dsp:txXfrm>
        <a:off x="61103" y="951423"/>
        <a:ext cx="1807973" cy="1074757"/>
      </dsp:txXfrm>
    </dsp:sp>
    <dsp:sp modelId="{A3BA0E43-9B73-174A-A134-0C9FCFB74454}">
      <dsp:nvSpPr>
        <dsp:cNvPr id="0" name=""/>
        <dsp:cNvSpPr/>
      </dsp:nvSpPr>
      <dsp:spPr>
        <a:xfrm>
          <a:off x="2247929" y="893281"/>
          <a:ext cx="1924257" cy="119104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smtClean="0"/>
            <a:t>Web</a:t>
          </a:r>
          <a:r>
            <a:rPr lang="de-DE" sz="1700" kern="1200" baseline="0" dirty="0" smtClean="0"/>
            <a:t> </a:t>
          </a:r>
          <a:r>
            <a:rPr lang="de-DE" sz="1700" kern="1200" dirty="0" err="1" smtClean="0"/>
            <a:t>scraping</a:t>
          </a:r>
          <a:r>
            <a:rPr lang="de-DE" sz="1700" kern="1200" baseline="0" dirty="0" smtClean="0"/>
            <a:t> </a:t>
          </a:r>
          <a:r>
            <a:rPr lang="de-DE" sz="1700" kern="1200" baseline="0" dirty="0" err="1" smtClean="0"/>
            <a:t>big</a:t>
          </a:r>
          <a:r>
            <a:rPr lang="de-DE" sz="1700" kern="1200" baseline="0" dirty="0" smtClean="0"/>
            <a:t> </a:t>
          </a:r>
          <a:r>
            <a:rPr lang="de-DE" sz="1700" kern="1200" baseline="0" dirty="0" err="1" smtClean="0"/>
            <a:t>data</a:t>
          </a:r>
          <a:r>
            <a:rPr lang="de-DE" sz="1700" kern="1200" baseline="0" dirty="0" smtClean="0"/>
            <a:t> </a:t>
          </a:r>
          <a:r>
            <a:rPr lang="de-DE" sz="1700" kern="1200" baseline="0" dirty="0" smtClean="0"/>
            <a:t/>
          </a:r>
          <a:br>
            <a:rPr lang="de-DE" sz="1700" kern="1200" baseline="0" dirty="0" smtClean="0"/>
          </a:br>
          <a:r>
            <a:rPr lang="en-GB" sz="1700" kern="1200" dirty="0" smtClean="0">
              <a:sym typeface="Wingdings"/>
            </a:rPr>
            <a:t>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Nose.js</a:t>
          </a:r>
          <a:endParaRPr lang="de-DE" sz="1700" kern="1200" dirty="0"/>
        </a:p>
      </dsp:txBody>
      <dsp:txXfrm>
        <a:off x="2306071" y="951423"/>
        <a:ext cx="1807973" cy="1074757"/>
      </dsp:txXfrm>
    </dsp:sp>
    <dsp:sp modelId="{1F0B37C7-94D9-E840-B937-F2191B2B69FF}">
      <dsp:nvSpPr>
        <dsp:cNvPr id="0" name=""/>
        <dsp:cNvSpPr/>
      </dsp:nvSpPr>
      <dsp:spPr>
        <a:xfrm>
          <a:off x="4492896" y="893281"/>
          <a:ext cx="1924257" cy="119104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err="1" smtClean="0"/>
            <a:t>Structuring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of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data</a:t>
          </a:r>
          <a:endParaRPr lang="de-DE" sz="1700" kern="1200" dirty="0"/>
        </a:p>
      </dsp:txBody>
      <dsp:txXfrm>
        <a:off x="4551038" y="951423"/>
        <a:ext cx="1807973" cy="1074757"/>
      </dsp:txXfrm>
    </dsp:sp>
    <dsp:sp modelId="{773BA893-947D-D944-8D28-B5E4DF8ACA1D}">
      <dsp:nvSpPr>
        <dsp:cNvPr id="0" name=""/>
        <dsp:cNvSpPr/>
      </dsp:nvSpPr>
      <dsp:spPr>
        <a:xfrm>
          <a:off x="6737863" y="893281"/>
          <a:ext cx="1924257" cy="1191041"/>
        </a:xfrm>
        <a:prstGeom prst="roundRect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36000"/>
                <a:satMod val="120000"/>
              </a:schemeClr>
              <a:schemeClr val="accent1">
                <a:hueOff val="0"/>
                <a:satOff val="0"/>
                <a:lumOff val="0"/>
                <a:alphaOff val="0"/>
                <a:tint val="40000"/>
              </a:schemeClr>
            </a:duotone>
          </a:blip>
          <a:tile tx="0" ty="0" sx="60000" sy="59000" flip="none" algn="tl"/>
        </a:blip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700" kern="1200" dirty="0" err="1" smtClean="0"/>
            <a:t>Visualising</a:t>
          </a:r>
          <a:r>
            <a:rPr lang="de-DE" sz="1700" kern="1200" dirty="0" smtClean="0"/>
            <a:t> </a:t>
          </a:r>
          <a:r>
            <a:rPr lang="de-DE" sz="1700" kern="1200" dirty="0" err="1" smtClean="0"/>
            <a:t>into</a:t>
          </a:r>
          <a:r>
            <a:rPr lang="de-DE" sz="1700" kern="1200" baseline="0" dirty="0" smtClean="0"/>
            <a:t> a </a:t>
          </a:r>
          <a:r>
            <a:rPr lang="de-DE" sz="1700" kern="1200" baseline="0" dirty="0" smtClean="0"/>
            <a:t>web-page</a:t>
          </a:r>
          <a:endParaRPr lang="de-DE" sz="1700" kern="1200" dirty="0"/>
        </a:p>
      </dsp:txBody>
      <dsp:txXfrm>
        <a:off x="6796005" y="951423"/>
        <a:ext cx="1807973" cy="107475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C7E718A-0A81-7E4C-B129-4C7FA73F4887}">
      <dsp:nvSpPr>
        <dsp:cNvPr id="0" name=""/>
        <dsp:cNvSpPr/>
      </dsp:nvSpPr>
      <dsp:spPr>
        <a:xfrm>
          <a:off x="1553167" y="304877"/>
          <a:ext cx="3989653" cy="3989653"/>
        </a:xfrm>
        <a:prstGeom prst="pie">
          <a:avLst>
            <a:gd name="adj1" fmla="val 16200000"/>
            <a:gd name="adj2" fmla="val 180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80000"/>
                <a:hueOff val="0"/>
                <a:satOff val="0"/>
                <a:lumOff val="0"/>
                <a:alphaOff val="0"/>
                <a:tint val="70000"/>
                <a:shade val="63000"/>
              </a:schemeClr>
              <a:schemeClr val="accent1">
                <a:shade val="80000"/>
                <a:hueOff val="0"/>
                <a:satOff val="0"/>
                <a:lumOff val="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Visualised results in form of a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+mj-lt"/>
            </a:rPr>
            <a:t>Density Map</a:t>
          </a:r>
          <a:endParaRPr lang="de-DE" sz="2400" kern="1200" dirty="0">
            <a:latin typeface="+mj-lt"/>
          </a:endParaRPr>
        </a:p>
      </dsp:txBody>
      <dsp:txXfrm>
        <a:off x="3722304" y="1041063"/>
        <a:ext cx="1353632" cy="1329884"/>
      </dsp:txXfrm>
    </dsp:sp>
    <dsp:sp modelId="{0F39E0FB-7B01-6E46-B42C-753C3020A874}">
      <dsp:nvSpPr>
        <dsp:cNvPr id="0" name=""/>
        <dsp:cNvSpPr/>
      </dsp:nvSpPr>
      <dsp:spPr>
        <a:xfrm>
          <a:off x="1447650" y="439336"/>
          <a:ext cx="3989653" cy="3989653"/>
        </a:xfrm>
        <a:prstGeom prst="pie">
          <a:avLst>
            <a:gd name="adj1" fmla="val 1800000"/>
            <a:gd name="adj2" fmla="val 900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80000"/>
                <a:hueOff val="-265675"/>
                <a:satOff val="-12668"/>
                <a:lumOff val="16165"/>
                <a:alphaOff val="0"/>
                <a:tint val="70000"/>
                <a:shade val="63000"/>
              </a:schemeClr>
              <a:schemeClr val="accent1">
                <a:shade val="80000"/>
                <a:hueOff val="-265675"/>
                <a:satOff val="-12668"/>
                <a:lumOff val="16165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+mj-lt"/>
            </a:rPr>
            <a:t>Export Data 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as .csv-file for</a:t>
          </a:r>
          <a:r>
            <a:rPr lang="en-GB" sz="2000" kern="1200" baseline="0" dirty="0" smtClean="0"/>
            <a:t> further usage</a:t>
          </a:r>
          <a:r>
            <a:rPr lang="en-GB" sz="2000" kern="1200" dirty="0" smtClean="0"/>
            <a:t> </a:t>
          </a:r>
          <a:endParaRPr lang="de-DE" sz="2000" kern="1200" dirty="0"/>
        </a:p>
      </dsp:txBody>
      <dsp:txXfrm>
        <a:off x="2540055" y="2956617"/>
        <a:ext cx="1804843" cy="1234892"/>
      </dsp:txXfrm>
    </dsp:sp>
    <dsp:sp modelId="{2FF14BA6-0BC4-CD4F-A753-6D8FB933B2C0}">
      <dsp:nvSpPr>
        <dsp:cNvPr id="0" name=""/>
        <dsp:cNvSpPr/>
      </dsp:nvSpPr>
      <dsp:spPr>
        <a:xfrm>
          <a:off x="1400493" y="313622"/>
          <a:ext cx="3989653" cy="3989653"/>
        </a:xfrm>
        <a:prstGeom prst="pie">
          <a:avLst>
            <a:gd name="adj1" fmla="val 9000000"/>
            <a:gd name="adj2" fmla="val 1620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shade val="80000"/>
                <a:hueOff val="-531350"/>
                <a:satOff val="-25335"/>
                <a:lumOff val="32330"/>
                <a:alphaOff val="0"/>
                <a:tint val="70000"/>
                <a:shade val="63000"/>
              </a:schemeClr>
              <a:schemeClr val="accent1">
                <a:shade val="80000"/>
                <a:hueOff val="-531350"/>
                <a:satOff val="-25335"/>
                <a:lumOff val="32330"/>
                <a:alphaOff val="0"/>
                <a:tint val="10000"/>
                <a:satMod val="150000"/>
              </a:schemeClr>
            </a:duotone>
          </a:blip>
          <a:tile tx="0" ty="0" sx="60000" sy="59000" flip="none" algn="tl"/>
        </a:blip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+mj-lt"/>
            </a:rPr>
            <a:t>Service Quality Map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of the Austrian hospitality sector</a:t>
          </a:r>
          <a:endParaRPr lang="de-DE" sz="2000" kern="1200" dirty="0"/>
        </a:p>
      </dsp:txBody>
      <dsp:txXfrm>
        <a:off x="1827956" y="1097304"/>
        <a:ext cx="1353632" cy="13298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F3F38-C6B9-264A-8F3D-1B2320FAB154}" type="datetimeFigureOut">
              <a:rPr lang="en-GB" smtClean="0"/>
              <a:t>11/05/2016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FD99E-4DF4-7A40-B0EB-287D802B6E6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9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0622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LAURA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We looked at </a:t>
            </a:r>
            <a:r>
              <a:rPr lang="en-GB" dirty="0" err="1" smtClean="0"/>
              <a:t>Tripadvisor</a:t>
            </a:r>
            <a:r>
              <a:rPr lang="en-GB" dirty="0" smtClean="0"/>
              <a:t>,</a:t>
            </a:r>
            <a:r>
              <a:rPr lang="en-GB" baseline="0" dirty="0" smtClean="0"/>
              <a:t> Booking, </a:t>
            </a:r>
            <a:r>
              <a:rPr lang="en-GB" baseline="0" dirty="0" err="1" smtClean="0"/>
              <a:t>Holidaycheck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etc</a:t>
            </a:r>
            <a:r>
              <a:rPr lang="is-IS" baseline="0" dirty="0" smtClean="0"/>
              <a:t>….</a:t>
            </a:r>
            <a:r>
              <a:rPr lang="en-GB" dirty="0" smtClean="0"/>
              <a:t>Why </a:t>
            </a:r>
            <a:r>
              <a:rPr lang="en-GB" dirty="0" err="1" smtClean="0"/>
              <a:t>HolidayCheck</a:t>
            </a:r>
            <a:r>
              <a:rPr lang="en-GB" dirty="0" smtClean="0"/>
              <a:t>?</a:t>
            </a:r>
            <a:r>
              <a:rPr lang="en-GB" baseline="0" dirty="0" smtClean="0"/>
              <a:t> </a:t>
            </a:r>
            <a:r>
              <a:rPr lang="is-IS" baseline="0" dirty="0" smtClean="0"/>
              <a:t>It p</a:t>
            </a:r>
            <a:r>
              <a:rPr lang="is-IS" dirty="0" smtClean="0"/>
              <a:t>rovides the most service quality indicators.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 smtClean="0"/>
              <a:t>Explain</a:t>
            </a:r>
            <a:r>
              <a:rPr lang="is-IS" baseline="0" dirty="0" smtClean="0"/>
              <a:t> web scrapping</a:t>
            </a:r>
            <a:endParaRPr lang="is-I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 smtClean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s-IS" dirty="0" smtClean="0"/>
          </a:p>
          <a:p>
            <a:r>
              <a:rPr lang="is-IS" dirty="0" smtClean="0"/>
              <a:t>- Decision for rating platform: HolidayCheck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- Web scrapping big data </a:t>
            </a:r>
            <a:r>
              <a:rPr lang="en-GB" dirty="0" smtClean="0">
                <a:sym typeface="Wingdings"/>
              </a:rPr>
              <a:t> </a:t>
            </a:r>
            <a:r>
              <a:rPr lang="en-GB" sz="1200" dirty="0" smtClean="0"/>
              <a:t>Scraping then basically means to extract data from website – </a:t>
            </a:r>
            <a:r>
              <a:rPr lang="en-GB" sz="1200" dirty="0" err="1" smtClean="0"/>
              <a:t>HolidayCheck</a:t>
            </a:r>
            <a:r>
              <a:rPr lang="en-GB" sz="1200" dirty="0" smtClean="0"/>
              <a:t> – and structure it into data sets for the further purposes (table</a:t>
            </a:r>
            <a:r>
              <a:rPr lang="en-GB" sz="1200" baseline="0" dirty="0" smtClean="0"/>
              <a:t> with rows and columns)</a:t>
            </a:r>
            <a:r>
              <a:rPr lang="en-GB" sz="1200" dirty="0" smtClean="0"/>
              <a:t> - creating a new website. </a:t>
            </a:r>
            <a:endParaRPr lang="en-GB" sz="1000" dirty="0" smtClean="0"/>
          </a:p>
          <a:p>
            <a:r>
              <a:rPr lang="en-GB" dirty="0" smtClean="0"/>
              <a:t>-</a:t>
            </a:r>
            <a:r>
              <a:rPr lang="en-GB" baseline="0" dirty="0" smtClean="0"/>
              <a:t> </a:t>
            </a:r>
            <a:r>
              <a:rPr lang="en-GB" dirty="0" smtClean="0"/>
              <a:t>Decision for interface of prototype: How is it going to look like?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8637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JULIA</a:t>
            </a:r>
          </a:p>
          <a:p>
            <a:endParaRPr lang="en-GB" dirty="0" smtClean="0"/>
          </a:p>
          <a:p>
            <a:r>
              <a:rPr lang="en-GB" dirty="0" smtClean="0"/>
              <a:t>Service Quality Map of the Austrian hospitality sector</a:t>
            </a:r>
          </a:p>
          <a:p>
            <a:r>
              <a:rPr lang="en-GB" dirty="0" smtClean="0"/>
              <a:t>Visualised results in form of a density map</a:t>
            </a:r>
          </a:p>
          <a:p>
            <a:r>
              <a:rPr lang="en-GB" dirty="0" smtClean="0"/>
              <a:t>Possibility to export data as .csv-file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8262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JULIA</a:t>
            </a:r>
          </a:p>
          <a:p>
            <a:endParaRPr lang="en-GB" dirty="0" smtClean="0"/>
          </a:p>
          <a:p>
            <a:r>
              <a:rPr lang="en-GB" dirty="0" smtClean="0"/>
              <a:t>While video</a:t>
            </a:r>
            <a:r>
              <a:rPr lang="en-GB" baseline="0" dirty="0" smtClean="0"/>
              <a:t> is playing, explain the prototype. </a:t>
            </a:r>
          </a:p>
          <a:p>
            <a:endParaRPr lang="en-GB" baseline="0" dirty="0" smtClean="0"/>
          </a:p>
          <a:p>
            <a:r>
              <a:rPr lang="en-GB" baseline="0" dirty="0" smtClean="0"/>
              <a:t>Don</a:t>
            </a:r>
            <a:r>
              <a:rPr lang="uk-UA" baseline="0" dirty="0" smtClean="0"/>
              <a:t>’</a:t>
            </a:r>
            <a:r>
              <a:rPr lang="en-GB" baseline="0" dirty="0" smtClean="0"/>
              <a:t>t forget to mention in the end option to EXPORT as csv file!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8762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6444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LAURA </a:t>
            </a:r>
          </a:p>
          <a:p>
            <a:endParaRPr lang="en-GB" dirty="0" smtClean="0"/>
          </a:p>
          <a:p>
            <a:r>
              <a:rPr lang="en-GB" dirty="0" smtClean="0"/>
              <a:t>Service</a:t>
            </a:r>
            <a:r>
              <a:rPr lang="en-GB" baseline="0" dirty="0" smtClean="0"/>
              <a:t> quality indicator: Service</a:t>
            </a:r>
          </a:p>
          <a:p>
            <a:r>
              <a:rPr lang="en-GB" baseline="0" dirty="0" smtClean="0"/>
              <a:t>Sub service quality indicators: friendliness, language knowledge, reception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71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LAURA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686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LAURA</a:t>
            </a:r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95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Laura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1774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LAURA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2180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JULIA</a:t>
            </a:r>
          </a:p>
          <a:p>
            <a:endParaRPr lang="en-GB" dirty="0" smtClean="0"/>
          </a:p>
          <a:p>
            <a:r>
              <a:rPr lang="en-GB" dirty="0" smtClean="0"/>
              <a:t>Line of argumentation:</a:t>
            </a:r>
          </a:p>
          <a:p>
            <a:endParaRPr lang="en-GB" dirty="0" smtClean="0"/>
          </a:p>
          <a:p>
            <a:pPr marL="228600" indent="-228600">
              <a:buAutoNum type="arabicParenR"/>
            </a:pPr>
            <a:r>
              <a:rPr lang="en-GB" dirty="0" smtClean="0"/>
              <a:t>Number of hotels in Austria</a:t>
            </a:r>
          </a:p>
          <a:p>
            <a:pPr marL="228600" indent="-228600">
              <a:buAutoNum type="arabicParenR"/>
            </a:pPr>
            <a:r>
              <a:rPr lang="en-GB" dirty="0" smtClean="0"/>
              <a:t>A</a:t>
            </a:r>
            <a:r>
              <a:rPr lang="en-GB" baseline="0" dirty="0" smtClean="0"/>
              <a:t> lot of those hotels are rated on review websites, like for example </a:t>
            </a:r>
            <a:r>
              <a:rPr lang="en-GB" baseline="0" dirty="0" err="1" smtClean="0"/>
              <a:t>HolidayCheck</a:t>
            </a:r>
            <a:endParaRPr lang="en-GB" baseline="0" dirty="0" smtClean="0"/>
          </a:p>
          <a:p>
            <a:pPr marL="228600" indent="-228600">
              <a:buAutoNum type="arabicParenR"/>
            </a:pPr>
            <a:r>
              <a:rPr lang="en-GB" baseline="0" dirty="0" smtClean="0"/>
              <a:t>How do customers decide for a hotel when the choice is so big? </a:t>
            </a:r>
            <a:r>
              <a:rPr lang="en-GB" baseline="0" dirty="0" smtClean="0">
                <a:sym typeface="Wingdings"/>
              </a:rPr>
              <a:t> UCG as a source of information  Service quality indicators</a:t>
            </a:r>
            <a:endParaRPr lang="en-GB" baseline="0" dirty="0" smtClean="0"/>
          </a:p>
          <a:p>
            <a:pPr marL="228600" indent="-228600">
              <a:buAutoNum type="arabicParenR"/>
            </a:pP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59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JULIA</a:t>
            </a:r>
          </a:p>
          <a:p>
            <a:endParaRPr lang="en-GB" dirty="0" smtClean="0"/>
          </a:p>
          <a:p>
            <a:r>
              <a:rPr lang="en-GB" dirty="0" smtClean="0"/>
              <a:t>* UGC not only an important source of information for prospective travellers </a:t>
            </a:r>
            <a:r>
              <a:rPr lang="en-GB" dirty="0" smtClean="0">
                <a:sym typeface="Wingdings"/>
              </a:rPr>
              <a:t> </a:t>
            </a:r>
            <a:r>
              <a:rPr lang="en-GB" dirty="0" smtClean="0"/>
              <a:t>DMOs, governmental bodies, financial institutions as investors and other stakeholders (Marine-</a:t>
            </a:r>
            <a:r>
              <a:rPr lang="en-GB" dirty="0" err="1" smtClean="0"/>
              <a:t>Roig</a:t>
            </a:r>
            <a:r>
              <a:rPr lang="en-GB" dirty="0" smtClean="0"/>
              <a:t> &amp; Clave, 2015)</a:t>
            </a:r>
          </a:p>
          <a:p>
            <a:r>
              <a:rPr lang="en-GB" dirty="0" smtClean="0"/>
              <a:t>* UGC</a:t>
            </a:r>
            <a:r>
              <a:rPr lang="en-GB" baseline="0" dirty="0" smtClean="0"/>
              <a:t> only in terms of reviews, no focus on opinion mining, sentiment analysis, etc.</a:t>
            </a:r>
            <a:endParaRPr lang="en-GB" dirty="0" smtClean="0"/>
          </a:p>
          <a:p>
            <a:r>
              <a:rPr lang="en-GB" dirty="0" smtClean="0"/>
              <a:t>* UGC is growing fast </a:t>
            </a:r>
            <a:r>
              <a:rPr lang="en-GB" dirty="0" smtClean="0">
                <a:sym typeface="Wingdings"/>
              </a:rPr>
              <a:t> large quantity of information available</a:t>
            </a:r>
          </a:p>
          <a:p>
            <a:r>
              <a:rPr lang="en-GB" dirty="0" smtClean="0"/>
              <a:t>* Usage of large scaled information and data sets offers unknown possibilities </a:t>
            </a:r>
            <a:r>
              <a:rPr lang="en-GB" dirty="0" smtClean="0">
                <a:sym typeface="Wingdings"/>
              </a:rPr>
              <a:t> Big Data!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253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JULIA</a:t>
            </a:r>
          </a:p>
          <a:p>
            <a:endParaRPr lang="de-DE" dirty="0" smtClean="0"/>
          </a:p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big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data</a:t>
            </a:r>
            <a:r>
              <a:rPr lang="de-DE" baseline="0" dirty="0" smtClean="0"/>
              <a:t>?</a:t>
            </a:r>
          </a:p>
          <a:p>
            <a:r>
              <a:rPr lang="en-GB" dirty="0" smtClean="0"/>
              <a:t>3 “Vs”: </a:t>
            </a:r>
          </a:p>
          <a:p>
            <a:pPr lvl="1"/>
            <a:r>
              <a:rPr lang="en-GB" dirty="0" smtClean="0"/>
              <a:t>Volume: </a:t>
            </a:r>
            <a:r>
              <a:rPr lang="en-GB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HolidayCheck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registers monthly about 25 million visits on the online platform and counts a total of about 11 million ratings. For Austria, more than 24,000 rated accommodation establishments are listed on the website </a:t>
            </a:r>
          </a:p>
          <a:p>
            <a:pPr lvl="1"/>
            <a:r>
              <a:rPr lang="en-GB" dirty="0" smtClean="0"/>
              <a:t>Velocity: Data generated fast, but processing  </a:t>
            </a:r>
          </a:p>
          <a:p>
            <a:pPr lvl="1"/>
            <a:r>
              <a:rPr lang="en-GB" dirty="0" smtClean="0"/>
              <a:t>Variety: Information</a:t>
            </a:r>
            <a:r>
              <a:rPr lang="en-GB" baseline="0" dirty="0" smtClean="0"/>
              <a:t> about hotel, travellers typology and ratings (service quality indicators)</a:t>
            </a:r>
            <a:endParaRPr lang="en-GB" dirty="0" smtClean="0"/>
          </a:p>
          <a:p>
            <a:pPr lvl="1"/>
            <a:endParaRPr lang="en-GB" dirty="0" smtClean="0"/>
          </a:p>
          <a:p>
            <a:pPr marL="457200" lvl="1" indent="0">
              <a:buNone/>
            </a:pPr>
            <a:r>
              <a:rPr lang="en-GB" dirty="0" smtClean="0"/>
              <a:t>(Harris, 2013; Kim et al., 2014; McAfee &amp; </a:t>
            </a:r>
            <a:r>
              <a:rPr lang="en-GB" dirty="0" err="1" smtClean="0"/>
              <a:t>Brynjolfsson</a:t>
            </a:r>
            <a:r>
              <a:rPr lang="en-GB" dirty="0" smtClean="0"/>
              <a:t>, 2012; Davenport, Barth, &amp; Bean, 2012; </a:t>
            </a:r>
            <a:r>
              <a:rPr lang="en-GB" dirty="0" err="1" smtClean="0"/>
              <a:t>Russom</a:t>
            </a:r>
            <a:r>
              <a:rPr lang="en-GB" dirty="0" smtClean="0"/>
              <a:t>, 2011; Jackson, 2014). </a:t>
            </a:r>
          </a:p>
          <a:p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416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JULIA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0088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LAURA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Combine the concept of big data and service quality and UCG –&gt;</a:t>
            </a:r>
            <a:r>
              <a:rPr lang="en-GB" baseline="0" dirty="0" smtClean="0"/>
              <a:t> but how? Structure! AGM next slide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15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LAURA </a:t>
            </a:r>
          </a:p>
          <a:p>
            <a:endParaRPr lang="en-GB" dirty="0" smtClean="0"/>
          </a:p>
          <a:p>
            <a:r>
              <a:rPr lang="en-GB" dirty="0" smtClean="0"/>
              <a:t>Explain workshops</a:t>
            </a:r>
          </a:p>
          <a:p>
            <a:r>
              <a:rPr lang="en-GB" dirty="0" smtClean="0"/>
              <a:t>Explain</a:t>
            </a:r>
            <a:r>
              <a:rPr lang="en-GB" baseline="0" dirty="0" smtClean="0"/>
              <a:t> at which phase we are right now and how it would continue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8FD99E-4DF4-7A40-B0EB-287D802B6E6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036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086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9148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329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92C39-8BC7-4D6C-B471-84BC1A349728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410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2FFE50-300C-43BC-87AA-BB9A66A05B56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5753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714741"/>
            <a:ext cx="7772400" cy="20002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21455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92456-3859-4301-9A06-B395F484B319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330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67BE6D-6C14-4ADF-9DD2-3DAB3CB525FD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47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8736"/>
            <a:ext cx="4040188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285991"/>
            <a:ext cx="4040188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428736"/>
            <a:ext cx="4041775" cy="7461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285991"/>
            <a:ext cx="4041775" cy="384017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46ED18-9F19-45B6-99BE-FF7B0FF24728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4267200" cy="762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855578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B38FEE-CBF9-453D-A54B-9C8A6133C25E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512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A6201-6C0A-45C0-A20A-D4D777C995B7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2253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00034" y="1500174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1500174"/>
            <a:ext cx="5111750" cy="462598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00034" y="2786058"/>
            <a:ext cx="3000396" cy="334010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B1E1C2-E546-492B-8821-8AD9A253B40C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2991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64512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500173"/>
            <a:ext cx="5486400" cy="322740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F788-D136-4C63-A341-553C0FC0B54A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802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500174"/>
            <a:ext cx="7772400" cy="471490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272FDD-24A7-4272-8E9E-74C655B8E2A5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853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15100" y="1476380"/>
            <a:ext cx="1943100" cy="473870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85800" y="1476380"/>
            <a:ext cx="5676900" cy="4738702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824E1-601A-462A-AF19-1D2622A19A70}" type="slidenum">
              <a:rPr lang="de-DE">
                <a:solidFill>
                  <a:srgbClr val="FFFFFF"/>
                </a:solidFill>
              </a:rPr>
              <a:pPr/>
              <a:t>‹Nr.›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9724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0729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61695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50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78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0119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23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2386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microsoft.com/office/2007/relationships/hdphoto" Target="../media/hdphoto1.wdp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9E6C606-8CDA-1047-9C65-4FF73D7B2E9E}" type="datetimeFigureOut">
              <a:rPr lang="de-DE" smtClean="0"/>
              <a:t>11.05.16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0928001-1217-5746-A7A3-16A608B1BD6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9971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"/>
            <a:ext cx="426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Mastertitelformat </a:t>
            </a:r>
            <a:br>
              <a:rPr lang="de-DE" dirty="0" smtClean="0"/>
            </a:br>
            <a:r>
              <a:rPr lang="de-DE" dirty="0" smtClean="0"/>
              <a:t>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1028" name="Rectangle 4"/>
          <p:cNvSpPr>
            <a:spLocks noGrp="1" noChangeAspect="1" noChangeArrowheads="1"/>
          </p:cNvSpPr>
          <p:nvPr>
            <p:ph type="dt" sz="half" idx="2"/>
          </p:nvPr>
        </p:nvSpPr>
        <p:spPr bwMode="auto">
          <a:xfrm>
            <a:off x="685800" y="6553200"/>
            <a:ext cx="22669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spect="1" noChangeArrowheads="1"/>
          </p:cNvSpPr>
          <p:nvPr>
            <p:ph type="ftr" sz="quarter" idx="3"/>
          </p:nvPr>
        </p:nvSpPr>
        <p:spPr bwMode="auto">
          <a:xfrm>
            <a:off x="3124200" y="6553200"/>
            <a:ext cx="34480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629400"/>
            <a:ext cx="990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4CFF933-4CCF-400C-B85E-213ACAFF80D4}" type="slidenum">
              <a:rPr lang="de-DE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500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bg2"/>
          </a:solidFill>
          <a:latin typeface="Arial" charset="0"/>
          <a:ea typeface="ヒラギノ角ゴ Pro W3" pitchFamily="12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rgbClr val="990033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bg2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3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8" Type="http://schemas.openxmlformats.org/officeDocument/2006/relationships/image" Target="../media/image5.png"/><Relationship Id="rId9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auto">
          <a:xfrm>
            <a:off x="0" y="9308"/>
            <a:ext cx="9144000" cy="8685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AT" sz="2400" smtClean="0">
              <a:solidFill>
                <a:srgbClr val="00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70090" y="1637257"/>
            <a:ext cx="8426437" cy="3515056"/>
          </a:xfrm>
        </p:spPr>
        <p:txBody>
          <a:bodyPr/>
          <a:lstStyle/>
          <a:p>
            <a:pPr marL="0" indent="0" algn="ctr">
              <a:buNone/>
            </a:pPr>
            <a:r>
              <a:rPr lang="en-GB" sz="4200" u="sng" kern="1200" cap="all" dirty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  <a:t>Big data is like teenage sex: </a:t>
            </a:r>
            <a:endParaRPr lang="en-GB" sz="4200" u="sng" kern="1200" cap="all" dirty="0" smtClean="0">
              <a:solidFill>
                <a:schemeClr val="bg1"/>
              </a:solidFill>
              <a:latin typeface="Rockwell Condensed" charset="0"/>
              <a:ea typeface="Rockwell Condensed" charset="0"/>
              <a:cs typeface="Rockwell Condensed" charset="0"/>
            </a:endParaRPr>
          </a:p>
          <a:p>
            <a:pPr marL="0" indent="0" algn="ctr">
              <a:buNone/>
            </a:pPr>
            <a:r>
              <a:rPr lang="en-GB" sz="4000" kern="1200" cap="all" dirty="0" smtClean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  <a:t>everyone </a:t>
            </a:r>
            <a:r>
              <a:rPr lang="en-GB" sz="4000" kern="1200" cap="all" dirty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  <a:t>talks about it, </a:t>
            </a:r>
            <a:r>
              <a:rPr lang="en-GB" sz="4000" kern="1200" cap="all" dirty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  <a:t/>
            </a:r>
            <a:br>
              <a:rPr lang="en-GB" sz="4000" kern="1200" cap="all" dirty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</a:br>
            <a:r>
              <a:rPr lang="en-GB" sz="4000" kern="1200" cap="all" dirty="0" smtClean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  <a:t>nobody </a:t>
            </a:r>
            <a:r>
              <a:rPr lang="en-GB" sz="4000" kern="1200" cap="all" dirty="0">
                <a:solidFill>
                  <a:schemeClr val="bg1"/>
                </a:solidFill>
                <a:latin typeface="Rockwell Condensed" charset="0"/>
                <a:ea typeface="Rockwell Condensed" charset="0"/>
                <a:cs typeface="Rockwell Condensed" charset="0"/>
              </a:rPr>
              <a:t>really knows how to do it, everyone thinks everyone else is doing it, so everyone claims they are doing it...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4628468" y="5340351"/>
            <a:ext cx="4570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Dan </a:t>
            </a:r>
            <a:r>
              <a:rPr lang="en-GB" sz="1600" dirty="0" err="1" smtClean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Aierly</a:t>
            </a:r>
            <a:r>
              <a:rPr lang="en-GB" sz="1600" dirty="0" smtClean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, Professor at Duke </a:t>
            </a:r>
            <a:r>
              <a:rPr lang="en-GB" sz="1600" dirty="0" smtClean="0">
                <a:solidFill>
                  <a:schemeClr val="bg1"/>
                </a:solidFill>
                <a:latin typeface="Rockwell" charset="0"/>
                <a:ea typeface="Rockwell" charset="0"/>
                <a:cs typeface="Rockwell" charset="0"/>
              </a:rPr>
              <a:t>University, US </a:t>
            </a:r>
            <a:endParaRPr lang="en-GB" sz="1600" dirty="0">
              <a:solidFill>
                <a:schemeClr val="bg1"/>
              </a:solidFill>
              <a:latin typeface="Rockwell" charset="0"/>
              <a:ea typeface="Rockwell" charset="0"/>
              <a:cs typeface="Rockwell" charset="0"/>
            </a:endParaRPr>
          </a:p>
        </p:txBody>
      </p:sp>
      <p:sp>
        <p:nvSpPr>
          <p:cNvPr id="5" name="Rechteck 4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AT" sz="2400" smtClean="0">
              <a:solidFill>
                <a:srgbClr val="000000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2411760" y="645038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</a:rPr>
              <a:t>www.tourism-student-conference.com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87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bgerundete rechteckige Legende 6"/>
          <p:cNvSpPr/>
          <p:nvPr/>
        </p:nvSpPr>
        <p:spPr>
          <a:xfrm>
            <a:off x="685801" y="4306989"/>
            <a:ext cx="5660136" cy="1598834"/>
          </a:xfrm>
          <a:prstGeom prst="wedgeRoundRectCallout">
            <a:avLst>
              <a:gd name="adj1" fmla="val -8338"/>
              <a:gd name="adj2" fmla="val -736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How?</a:t>
            </a:r>
            <a:endParaRPr lang="en-GB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707137" y="4556760"/>
            <a:ext cx="5638800" cy="14718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NB!</a:t>
            </a:r>
          </a:p>
          <a:p>
            <a:pPr marL="0" indent="0">
              <a:buNone/>
            </a:pPr>
            <a:r>
              <a:rPr lang="en-GB" sz="1800" b="1" dirty="0"/>
              <a:t>Web scraping </a:t>
            </a:r>
            <a:r>
              <a:rPr lang="en-GB" sz="1800" dirty="0"/>
              <a:t>is a process whereby content or information from </a:t>
            </a:r>
            <a:r>
              <a:rPr lang="en-GB" sz="1800" dirty="0" smtClean="0"/>
              <a:t>a </a:t>
            </a:r>
            <a:r>
              <a:rPr lang="en-GB" sz="1800" dirty="0"/>
              <a:t>website is retrieved for another purpose. </a:t>
            </a:r>
            <a:endParaRPr lang="en-GB" sz="90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1514898949"/>
              </p:ext>
            </p:extLst>
          </p:nvPr>
        </p:nvGraphicFramePr>
        <p:xfrm>
          <a:off x="184157" y="1330588"/>
          <a:ext cx="8665083" cy="29776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echteck 8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Inhaltsplatzhalter 2"/>
          <p:cNvSpPr txBox="1">
            <a:spLocks/>
          </p:cNvSpPr>
          <p:nvPr/>
        </p:nvSpPr>
        <p:spPr>
          <a:xfrm>
            <a:off x="3759080" y="5565018"/>
            <a:ext cx="2934328" cy="328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GB" sz="1200" smtClean="0"/>
              <a:t>(</a:t>
            </a:r>
            <a:r>
              <a:rPr lang="en-GB" sz="1200" dirty="0" smtClean="0"/>
              <a:t>Bonneville, 2015; Cleaves, 2015)</a:t>
            </a:r>
            <a:endParaRPr lang="en-GB" sz="2800" dirty="0" smtClean="0"/>
          </a:p>
          <a:p>
            <a:endParaRPr lang="en-GB" sz="90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 smtClean="0"/>
          </a:p>
          <a:p>
            <a:endParaRPr lang="en-GB" sz="1050" dirty="0"/>
          </a:p>
        </p:txBody>
      </p:sp>
    </p:spTree>
    <p:extLst>
      <p:ext uri="{BB962C8B-B14F-4D97-AF65-F5344CB8AC3E}">
        <p14:creationId xmlns:p14="http://schemas.microsoft.com/office/powerpoint/2010/main" val="190742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?</a:t>
            </a:r>
            <a:endParaRPr lang="de-DE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297477147"/>
              </p:ext>
            </p:extLst>
          </p:nvPr>
        </p:nvGraphicFramePr>
        <p:xfrm>
          <a:off x="1523999" y="1315453"/>
          <a:ext cx="7090612" cy="4749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hteck 4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0905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What?</a:t>
            </a:r>
            <a:endParaRPr lang="en-GB" dirty="0"/>
          </a:p>
        </p:txBody>
      </p:sp>
      <p:pic>
        <p:nvPicPr>
          <p:cNvPr id="4" name="tourism quality ma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1635" y="2125266"/>
            <a:ext cx="6929747" cy="3389079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838200" y="2095500"/>
            <a:ext cx="7191375" cy="354330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Rechteck 5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749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s Rechteck 3"/>
          <p:cNvSpPr/>
          <p:nvPr/>
        </p:nvSpPr>
        <p:spPr>
          <a:xfrm>
            <a:off x="637674" y="2374233"/>
            <a:ext cx="8211566" cy="96860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85800" y="1832652"/>
            <a:ext cx="8163440" cy="4050792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 smtClean="0"/>
              <a:t>Hypothesis:</a:t>
            </a:r>
            <a:br>
              <a:rPr lang="en-GB" dirty="0" smtClean="0"/>
            </a:br>
            <a:endParaRPr lang="en-GB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en-GB" dirty="0" smtClean="0"/>
              <a:t>Travellers </a:t>
            </a:r>
            <a:r>
              <a:rPr lang="en-GB" dirty="0"/>
              <a:t>within the age range of 19-35 years perceive the quality of the condition of hotels in Salzburg differently than travellers within the age range of 36-50 </a:t>
            </a:r>
            <a:r>
              <a:rPr lang="en-GB" dirty="0" smtClean="0"/>
              <a:t>years.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 smtClean="0"/>
              <a:t>Query for hotels in Salzburg:	84,364 reviews</a:t>
            </a:r>
          </a:p>
          <a:p>
            <a:r>
              <a:rPr lang="en-GB" dirty="0" smtClean="0"/>
              <a:t>Spearman’s Rho coefficient:	0.009 </a:t>
            </a:r>
            <a:endParaRPr lang="en-GB" dirty="0" smtClean="0"/>
          </a:p>
          <a:p>
            <a:r>
              <a:rPr lang="en-GB" dirty="0" smtClean="0"/>
              <a:t>Mann Whitney U-Test:		Reject hypothesis</a:t>
            </a:r>
            <a:endParaRPr lang="en-GB" dirty="0" smtClean="0"/>
          </a:p>
          <a:p>
            <a:r>
              <a:rPr lang="en-GB" dirty="0" smtClean="0"/>
              <a:t>Significance: 			</a:t>
            </a:r>
            <a:r>
              <a:rPr lang="en-GB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0.071</a:t>
            </a:r>
          </a:p>
          <a:p>
            <a:endParaRPr lang="en-GB" sz="600" dirty="0"/>
          </a:p>
          <a:p>
            <a:pPr marL="0" indent="0">
              <a:buNone/>
            </a:pPr>
            <a:r>
              <a:rPr lang="en-GB" sz="3600" dirty="0">
                <a:latin typeface="+mj-lt"/>
                <a:sym typeface="Wingdings"/>
              </a:rPr>
              <a:t>! </a:t>
            </a:r>
            <a:r>
              <a:rPr lang="en-GB" dirty="0" smtClean="0">
                <a:sym typeface="Wingdings"/>
              </a:rPr>
              <a:t>Significance  no reliable results</a:t>
            </a:r>
            <a:endParaRPr lang="en-GB" dirty="0" smtClean="0"/>
          </a:p>
        </p:txBody>
      </p:sp>
      <p:sp>
        <p:nvSpPr>
          <p:cNvPr id="6" name="Rechteck 5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610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45052"/>
            <a:ext cx="8163440" cy="1609344"/>
          </a:xfrm>
        </p:spPr>
        <p:txBody>
          <a:bodyPr/>
          <a:lstStyle/>
          <a:p>
            <a:r>
              <a:rPr lang="en-GB" dirty="0" smtClean="0"/>
              <a:t>Suggestions for further improvement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02386" y="1973179"/>
            <a:ext cx="7911308" cy="3741821"/>
          </a:xfrm>
        </p:spPr>
        <p:txBody>
          <a:bodyPr>
            <a:noAutofit/>
          </a:bodyPr>
          <a:lstStyle/>
          <a:p>
            <a:r>
              <a:rPr lang="en-GB" sz="1800" dirty="0">
                <a:sym typeface="Wingdings"/>
              </a:rPr>
              <a:t>C</a:t>
            </a:r>
            <a:r>
              <a:rPr lang="en-GB" sz="1800" dirty="0" smtClean="0">
                <a:sym typeface="Wingdings"/>
              </a:rPr>
              <a:t>ombination of different rating platforms  higher validity</a:t>
            </a:r>
          </a:p>
          <a:p>
            <a:r>
              <a:rPr lang="en-GB" sz="1800" dirty="0" smtClean="0">
                <a:sym typeface="Wingdings"/>
              </a:rPr>
              <a:t>Combination with other statistical data  to get a clearer and more accurate picture</a:t>
            </a:r>
          </a:p>
          <a:p>
            <a:r>
              <a:rPr lang="en-GB" sz="1800" dirty="0" smtClean="0">
                <a:sym typeface="Wingdings"/>
              </a:rPr>
              <a:t>Implementation of real-time data</a:t>
            </a:r>
          </a:p>
          <a:p>
            <a:r>
              <a:rPr lang="en-GB" sz="1800" dirty="0" smtClean="0">
                <a:sym typeface="Wingdings"/>
              </a:rPr>
              <a:t>Possibility to choose more than one sub-service quality indicator  at a time</a:t>
            </a:r>
          </a:p>
          <a:p>
            <a:r>
              <a:rPr lang="en-GB" sz="1800" dirty="0" smtClean="0">
                <a:sym typeface="Wingdings"/>
              </a:rPr>
              <a:t>Test </a:t>
            </a:r>
            <a:r>
              <a:rPr lang="en-GB" sz="1800" dirty="0" smtClean="0">
                <a:sym typeface="Wingdings"/>
              </a:rPr>
              <a:t>and further development of prototype with </a:t>
            </a:r>
            <a:r>
              <a:rPr lang="en-GB" sz="1800" dirty="0" smtClean="0">
                <a:sym typeface="Wingdings"/>
              </a:rPr>
              <a:t>stakeholders </a:t>
            </a:r>
            <a:r>
              <a:rPr lang="en-GB" sz="1800" dirty="0" smtClean="0">
                <a:sym typeface="Wingdings"/>
              </a:rPr>
              <a:t>from the industry</a:t>
            </a:r>
          </a:p>
          <a:p>
            <a:r>
              <a:rPr lang="en-GB" sz="1800" dirty="0" smtClean="0">
                <a:sym typeface="Wingdings"/>
              </a:rPr>
              <a:t>Derive hypothesis from literature </a:t>
            </a:r>
          </a:p>
          <a:p>
            <a:r>
              <a:rPr lang="en-GB" sz="1800" dirty="0" smtClean="0">
                <a:sym typeface="Wingdings"/>
              </a:rPr>
              <a:t>Integration of statistical output within the prototype </a:t>
            </a:r>
          </a:p>
        </p:txBody>
      </p:sp>
      <p:sp>
        <p:nvSpPr>
          <p:cNvPr id="5" name="Rechteck 4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22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674" y="484632"/>
            <a:ext cx="7772400" cy="1609344"/>
          </a:xfrm>
        </p:spPr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06923" y="2041195"/>
            <a:ext cx="8666747" cy="4050792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en-GB" dirty="0" smtClean="0"/>
              <a:t> RQ1</a:t>
            </a:r>
            <a:r>
              <a:rPr lang="en-GB" dirty="0"/>
              <a:t>: How can big data be used to develop a service quality map of the Austrian hospitality </a:t>
            </a:r>
            <a:r>
              <a:rPr lang="en-GB" dirty="0" smtClean="0"/>
              <a:t>industry?	</a:t>
            </a:r>
            <a:r>
              <a:rPr lang="en-GB" dirty="0">
                <a:sym typeface="Wingdings"/>
              </a:rPr>
              <a:t>	</a:t>
            </a:r>
            <a:br>
              <a:rPr lang="en-GB" dirty="0">
                <a:sym typeface="Wingdings"/>
              </a:rPr>
            </a:br>
            <a:r>
              <a:rPr lang="en-GB" dirty="0" smtClean="0">
                <a:sym typeface="Wingdings"/>
              </a:rPr>
              <a:t/>
            </a:r>
            <a:br>
              <a:rPr lang="en-GB" dirty="0" smtClean="0">
                <a:sym typeface="Wingdings"/>
              </a:rPr>
            </a:br>
            <a:r>
              <a:rPr lang="en-GB" dirty="0" smtClean="0">
                <a:sym typeface="Wingdings"/>
              </a:rPr>
              <a:t> </a:t>
            </a:r>
            <a:r>
              <a:rPr lang="en-GB" dirty="0" smtClean="0"/>
              <a:t>The </a:t>
            </a:r>
            <a:r>
              <a:rPr lang="en-GB" dirty="0"/>
              <a:t>prototype came to existence </a:t>
            </a:r>
          </a:p>
          <a:p>
            <a:pPr>
              <a:buFont typeface="Wingdings" charset="2"/>
              <a:buChar char="ü"/>
            </a:pPr>
            <a:endParaRPr lang="en-GB" sz="900" dirty="0" smtClean="0"/>
          </a:p>
          <a:p>
            <a:pPr>
              <a:buFont typeface="Wingdings" charset="2"/>
              <a:buChar char="ü"/>
            </a:pPr>
            <a:r>
              <a:rPr lang="en-GB" dirty="0" smtClean="0"/>
              <a:t> RQ2</a:t>
            </a:r>
            <a:r>
              <a:rPr lang="en-GB" dirty="0"/>
              <a:t>: How can the use of big data further facilitate the examination of perceived service quality?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>
                <a:sym typeface="Wingdings"/>
              </a:rPr>
              <a:t> </a:t>
            </a:r>
            <a:r>
              <a:rPr lang="en-GB" dirty="0" smtClean="0"/>
              <a:t>Statistical </a:t>
            </a:r>
            <a:r>
              <a:rPr lang="en-GB" dirty="0"/>
              <a:t>tests were possible and proved their </a:t>
            </a:r>
            <a:r>
              <a:rPr lang="en-GB" dirty="0" smtClean="0"/>
              <a:t>viability</a:t>
            </a:r>
          </a:p>
          <a:p>
            <a:pPr>
              <a:buFont typeface="Wingdings" charset="2"/>
              <a:buChar char="ü"/>
            </a:pPr>
            <a:endParaRPr lang="en-GB" sz="100" dirty="0"/>
          </a:p>
          <a:p>
            <a:pPr marL="0" indent="0">
              <a:buNone/>
            </a:pPr>
            <a:r>
              <a:rPr lang="en-GB" sz="3600" dirty="0">
                <a:solidFill>
                  <a:prstClr val="black"/>
                </a:solidFill>
                <a:latin typeface="Rockwell Condensed" panose="02060603050405020104"/>
                <a:sym typeface="Wingdings"/>
              </a:rPr>
              <a:t>! </a:t>
            </a:r>
            <a:r>
              <a:rPr lang="en-GB" dirty="0" smtClean="0"/>
              <a:t>High potential and wide range </a:t>
            </a:r>
            <a:r>
              <a:rPr lang="en-GB" dirty="0" smtClean="0">
                <a:sym typeface="Wingdings"/>
              </a:rPr>
              <a:t>of possibilities to be further explored</a:t>
            </a: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1429870" y="1078644"/>
            <a:ext cx="7543800" cy="1047750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1500" dirty="0"/>
          </a:p>
        </p:txBody>
      </p:sp>
      <p:sp>
        <p:nvSpPr>
          <p:cNvPr id="6" name="Rechteck 5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16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95041" y="2485921"/>
            <a:ext cx="4347838" cy="2622004"/>
          </a:xfrm>
        </p:spPr>
        <p:txBody>
          <a:bodyPr/>
          <a:lstStyle/>
          <a:p>
            <a:r>
              <a:rPr lang="de-DE" dirty="0" smtClean="0"/>
              <a:t>THANK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r>
              <a:rPr lang="de-DE" dirty="0" smtClean="0"/>
              <a:t>. 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95041" y="2418132"/>
            <a:ext cx="2806080" cy="687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700" dirty="0" err="1"/>
              <a:t>Any</a:t>
            </a:r>
            <a:r>
              <a:rPr lang="de-DE" sz="2700" dirty="0"/>
              <a:t> </a:t>
            </a:r>
            <a:r>
              <a:rPr lang="de-DE" sz="2700" dirty="0" err="1"/>
              <a:t>questions</a:t>
            </a:r>
            <a:r>
              <a:rPr lang="de-DE" sz="2700" dirty="0"/>
              <a:t>? 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506208"/>
            <a:ext cx="1887669" cy="1887669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452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076619"/>
            <a:ext cx="7772400" cy="1008111"/>
          </a:xfrm>
        </p:spPr>
        <p:txBody>
          <a:bodyPr>
            <a:noAutofit/>
          </a:bodyPr>
          <a:lstStyle/>
          <a:p>
            <a:pPr algn="ctr"/>
            <a:r>
              <a:rPr lang="de-AT" dirty="0" err="1" smtClean="0">
                <a:solidFill>
                  <a:srgbClr val="990033"/>
                </a:solidFill>
              </a:rPr>
              <a:t>Connecting</a:t>
            </a:r>
            <a:r>
              <a:rPr lang="de-AT" dirty="0" smtClean="0">
                <a:solidFill>
                  <a:srgbClr val="990033"/>
                </a:solidFill>
              </a:rPr>
              <a:t> Big Data &amp; Service Quality Evaluation:</a:t>
            </a:r>
            <a:br>
              <a:rPr lang="de-AT" dirty="0" smtClean="0">
                <a:solidFill>
                  <a:srgbClr val="990033"/>
                </a:solidFill>
              </a:rPr>
            </a:br>
            <a:r>
              <a:rPr lang="de-AT" sz="800" dirty="0">
                <a:solidFill>
                  <a:srgbClr val="990033"/>
                </a:solidFill>
              </a:rPr>
              <a:t> </a:t>
            </a:r>
            <a:r>
              <a:rPr lang="de-AT" dirty="0" smtClean="0">
                <a:solidFill>
                  <a:srgbClr val="990033"/>
                </a:solidFill>
              </a:rPr>
              <a:t/>
            </a:r>
            <a:br>
              <a:rPr lang="de-AT" dirty="0" smtClean="0">
                <a:solidFill>
                  <a:srgbClr val="990033"/>
                </a:solidFill>
              </a:rPr>
            </a:br>
            <a:r>
              <a:rPr lang="de-AT" dirty="0" smtClean="0">
                <a:solidFill>
                  <a:srgbClr val="990033"/>
                </a:solidFill>
              </a:rPr>
              <a:t>Development </a:t>
            </a:r>
            <a:r>
              <a:rPr lang="de-AT" dirty="0" err="1" smtClean="0">
                <a:solidFill>
                  <a:srgbClr val="990033"/>
                </a:solidFill>
              </a:rPr>
              <a:t>of</a:t>
            </a:r>
            <a:r>
              <a:rPr lang="de-AT" dirty="0" smtClean="0">
                <a:solidFill>
                  <a:srgbClr val="990033"/>
                </a:solidFill>
              </a:rPr>
              <a:t> a Service Quality </a:t>
            </a:r>
            <a:r>
              <a:rPr lang="de-AT" dirty="0" err="1" smtClean="0">
                <a:solidFill>
                  <a:srgbClr val="990033"/>
                </a:solidFill>
              </a:rPr>
              <a:t>Map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of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the</a:t>
            </a:r>
            <a:r>
              <a:rPr lang="de-AT" dirty="0" smtClean="0">
                <a:solidFill>
                  <a:srgbClr val="990033"/>
                </a:solidFill>
              </a:rPr>
              <a:t> Austrian </a:t>
            </a:r>
            <a:r>
              <a:rPr lang="de-AT" dirty="0" err="1" smtClean="0">
                <a:solidFill>
                  <a:srgbClr val="990033"/>
                </a:solidFill>
              </a:rPr>
              <a:t>Hospitality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Industry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through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the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Application</a:t>
            </a:r>
            <a:r>
              <a:rPr lang="de-AT" dirty="0" smtClean="0">
                <a:solidFill>
                  <a:srgbClr val="990033"/>
                </a:solidFill>
              </a:rPr>
              <a:t> </a:t>
            </a:r>
            <a:r>
              <a:rPr lang="de-AT" dirty="0" err="1" smtClean="0">
                <a:solidFill>
                  <a:srgbClr val="990033"/>
                </a:solidFill>
              </a:rPr>
              <a:t>of</a:t>
            </a:r>
            <a:r>
              <a:rPr lang="de-AT" dirty="0" smtClean="0">
                <a:solidFill>
                  <a:srgbClr val="990033"/>
                </a:solidFill>
              </a:rPr>
              <a:t> Big Data</a:t>
            </a:r>
            <a:endParaRPr lang="de-AT" dirty="0">
              <a:solidFill>
                <a:srgbClr val="99003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31640" y="2388442"/>
            <a:ext cx="6696744" cy="1371098"/>
          </a:xfrm>
        </p:spPr>
        <p:txBody>
          <a:bodyPr/>
          <a:lstStyle/>
          <a:p>
            <a:r>
              <a:rPr lang="de-AT" sz="1600" dirty="0" smtClean="0">
                <a:solidFill>
                  <a:schemeClr val="tx1"/>
                </a:solidFill>
              </a:rPr>
              <a:t>Julia Beck, Austria</a:t>
            </a:r>
          </a:p>
          <a:p>
            <a:r>
              <a:rPr lang="de-AT" sz="1600" dirty="0" smtClean="0">
                <a:solidFill>
                  <a:schemeClr val="tx1"/>
                </a:solidFill>
              </a:rPr>
              <a:t>Margarita </a:t>
            </a:r>
            <a:r>
              <a:rPr lang="de-AT" sz="1600" dirty="0" err="1" smtClean="0">
                <a:solidFill>
                  <a:schemeClr val="tx1"/>
                </a:solidFill>
              </a:rPr>
              <a:t>Danilenko</a:t>
            </a:r>
            <a:r>
              <a:rPr lang="de-AT" sz="1600" dirty="0" smtClean="0">
                <a:solidFill>
                  <a:schemeClr val="tx1"/>
                </a:solidFill>
              </a:rPr>
              <a:t>, </a:t>
            </a:r>
            <a:r>
              <a:rPr lang="de-AT" sz="1600" dirty="0" err="1" smtClean="0">
                <a:solidFill>
                  <a:schemeClr val="tx1"/>
                </a:solidFill>
              </a:rPr>
              <a:t>Russia</a:t>
            </a:r>
            <a:endParaRPr lang="de-AT" sz="1600" dirty="0" smtClean="0">
              <a:solidFill>
                <a:schemeClr val="tx1"/>
              </a:solidFill>
            </a:endParaRPr>
          </a:p>
          <a:p>
            <a:r>
              <a:rPr lang="de-AT" sz="1600" dirty="0" smtClean="0">
                <a:solidFill>
                  <a:schemeClr val="tx1"/>
                </a:solidFill>
              </a:rPr>
              <a:t>Laura Sperber, Germany</a:t>
            </a:r>
          </a:p>
          <a:p>
            <a:pPr>
              <a:spcAft>
                <a:spcPts val="1200"/>
              </a:spcAft>
            </a:pPr>
            <a:r>
              <a:rPr lang="de-AT" sz="1600" dirty="0" smtClean="0">
                <a:solidFill>
                  <a:schemeClr val="tx1"/>
                </a:solidFill>
              </a:rPr>
              <a:t>Brenda </a:t>
            </a:r>
            <a:r>
              <a:rPr lang="de-AT" sz="1600" dirty="0" err="1" smtClean="0">
                <a:solidFill>
                  <a:schemeClr val="tx1"/>
                </a:solidFill>
              </a:rPr>
              <a:t>Wiersma</a:t>
            </a:r>
            <a:r>
              <a:rPr lang="de-AT" sz="1600" dirty="0" smtClean="0">
                <a:solidFill>
                  <a:schemeClr val="tx1"/>
                </a:solidFill>
              </a:rPr>
              <a:t>, </a:t>
            </a:r>
            <a:r>
              <a:rPr lang="de-AT" sz="1600" dirty="0" err="1" smtClean="0">
                <a:solidFill>
                  <a:schemeClr val="tx1"/>
                </a:solidFill>
              </a:rPr>
              <a:t>Netherlands</a:t>
            </a:r>
            <a:endParaRPr lang="de-AT" sz="1600" dirty="0" smtClean="0">
              <a:solidFill>
                <a:schemeClr val="tx1"/>
              </a:solidFill>
            </a:endParaRPr>
          </a:p>
          <a:p>
            <a:r>
              <a:rPr lang="de-AT" sz="1600" dirty="0" smtClean="0">
                <a:solidFill>
                  <a:schemeClr val="tx1"/>
                </a:solidFill>
              </a:rPr>
              <a:t>University </a:t>
            </a:r>
            <a:r>
              <a:rPr lang="de-AT" sz="1600" dirty="0" err="1" smtClean="0">
                <a:solidFill>
                  <a:schemeClr val="tx1"/>
                </a:solidFill>
              </a:rPr>
              <a:t>of</a:t>
            </a:r>
            <a:r>
              <a:rPr lang="de-AT" sz="1600" dirty="0" smtClean="0">
                <a:solidFill>
                  <a:schemeClr val="tx1"/>
                </a:solidFill>
              </a:rPr>
              <a:t> Applied </a:t>
            </a:r>
            <a:r>
              <a:rPr lang="de-AT" sz="1600" dirty="0" err="1" smtClean="0">
                <a:solidFill>
                  <a:schemeClr val="tx1"/>
                </a:solidFill>
              </a:rPr>
              <a:t>Scienes</a:t>
            </a:r>
            <a:r>
              <a:rPr lang="de-AT" sz="1600" dirty="0" smtClean="0">
                <a:solidFill>
                  <a:schemeClr val="tx1"/>
                </a:solidFill>
              </a:rPr>
              <a:t> Salzburg</a:t>
            </a:r>
            <a:endParaRPr lang="de-AT" sz="1600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 bwMode="auto">
          <a:xfrm>
            <a:off x="0" y="6381328"/>
            <a:ext cx="9144000" cy="47667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AT" sz="2400" smtClean="0">
              <a:solidFill>
                <a:srgbClr val="00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2411760" y="6450387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</a:rPr>
              <a:t>www.tourism-student-conference.com</a:t>
            </a:r>
            <a:endParaRPr lang="de-AT" sz="1600" b="1" dirty="0">
              <a:solidFill>
                <a:srgbClr val="990033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2400" y="4293096"/>
            <a:ext cx="7200000" cy="2079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202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0475" y="2187102"/>
            <a:ext cx="3723049" cy="3723049"/>
          </a:xfrm>
          <a:prstGeom prst="rect">
            <a:avLst/>
          </a:prstGeom>
        </p:spPr>
      </p:pic>
      <p:sp>
        <p:nvSpPr>
          <p:cNvPr id="5" name="Titel 1"/>
          <p:cNvSpPr>
            <a:spLocks noGrp="1"/>
          </p:cNvSpPr>
          <p:nvPr>
            <p:ph type="title"/>
          </p:nvPr>
        </p:nvSpPr>
        <p:spPr>
          <a:xfrm>
            <a:off x="802386" y="980094"/>
            <a:ext cx="7543800" cy="1207008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en-US" dirty="0" smtClean="0"/>
              <a:t>agenda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979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07415" y="2885075"/>
            <a:ext cx="7543800" cy="1207008"/>
          </a:xfrm>
        </p:spPr>
        <p:txBody>
          <a:bodyPr/>
          <a:lstStyle/>
          <a:p>
            <a:r>
              <a:rPr lang="de-DE" sz="4000" dirty="0" err="1" smtClean="0"/>
              <a:t>Why</a:t>
            </a:r>
            <a:r>
              <a:rPr lang="de-DE" dirty="0" smtClean="0"/>
              <a:t>?</a:t>
            </a:r>
            <a:endParaRPr lang="de-DE" dirty="0"/>
          </a:p>
        </p:txBody>
      </p:sp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1038358435"/>
              </p:ext>
            </p:extLst>
          </p:nvPr>
        </p:nvGraphicFramePr>
        <p:xfrm>
          <a:off x="967357" y="1106905"/>
          <a:ext cx="7855802" cy="47645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hteck 5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3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Why</a:t>
            </a:r>
            <a:r>
              <a:rPr lang="de-DE" dirty="0" smtClean="0"/>
              <a:t> </a:t>
            </a:r>
            <a:r>
              <a:rPr lang="de-DE" dirty="0" err="1" smtClean="0"/>
              <a:t>using</a:t>
            </a:r>
            <a:r>
              <a:rPr lang="de-DE" dirty="0" smtClean="0"/>
              <a:t> UGC?</a:t>
            </a:r>
            <a:endParaRPr lang="de-DE" dirty="0"/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70320289"/>
              </p:ext>
            </p:extLst>
          </p:nvPr>
        </p:nvGraphicFramePr>
        <p:xfrm>
          <a:off x="2244514" y="67537"/>
          <a:ext cx="5824666" cy="5804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6087081" y="4381365"/>
            <a:ext cx="2714020" cy="1207008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4050">
                <a:sym typeface="Wingdings"/>
              </a:rPr>
              <a:t> Big Data</a:t>
            </a:r>
            <a:endParaRPr lang="de-DE" sz="4050" dirty="0"/>
          </a:p>
        </p:txBody>
      </p:sp>
      <p:sp>
        <p:nvSpPr>
          <p:cNvPr id="4" name="TextBox 3"/>
          <p:cNvSpPr txBox="1"/>
          <p:nvPr/>
        </p:nvSpPr>
        <p:spPr>
          <a:xfrm>
            <a:off x="802386" y="2630560"/>
            <a:ext cx="28361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charset="0"/>
              <a:buChar char="•"/>
            </a:pP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Blogs,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Podcasts,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600" dirty="0"/>
              <a:t>User reviews </a:t>
            </a:r>
            <a:r>
              <a:rPr lang="en-GB" sz="1600" dirty="0">
                <a:sym typeface="Wingdings"/>
              </a:rPr>
              <a:t></a:t>
            </a:r>
            <a:r>
              <a:rPr lang="en-GB" sz="1600" dirty="0"/>
              <a:t> dramatic growth within last decade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Videos,</a:t>
            </a:r>
          </a:p>
          <a:p>
            <a:pPr marL="214313" indent="-214313">
              <a:buFont typeface="Arial" charset="0"/>
              <a:buChar char="•"/>
            </a:pPr>
            <a:r>
              <a:rPr lang="en-GB" sz="1600" dirty="0">
                <a:solidFill>
                  <a:schemeClr val="bg1">
                    <a:lumMod val="75000"/>
                  </a:schemeClr>
                </a:solidFill>
              </a:rPr>
              <a:t>Mashups</a:t>
            </a: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 </a:t>
            </a:r>
          </a:p>
          <a:p>
            <a:pPr marL="214313" indent="-214313">
              <a:buFont typeface="Arial" charset="0"/>
              <a:buChar char="•"/>
            </a:pPr>
            <a:r>
              <a:rPr lang="en-US" sz="1600" dirty="0">
                <a:solidFill>
                  <a:schemeClr val="bg1">
                    <a:lumMod val="75000"/>
                  </a:schemeClr>
                </a:solidFill>
              </a:rPr>
              <a:t>Etc.</a:t>
            </a:r>
          </a:p>
        </p:txBody>
      </p:sp>
      <p:sp>
        <p:nvSpPr>
          <p:cNvPr id="8" name="Rechteck 7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03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bgerundete rechteckige Legende 3"/>
          <p:cNvSpPr/>
          <p:nvPr/>
        </p:nvSpPr>
        <p:spPr>
          <a:xfrm>
            <a:off x="674051" y="2844929"/>
            <a:ext cx="3527567" cy="2987264"/>
          </a:xfrm>
          <a:prstGeom prst="wedgeRoundRectCallout">
            <a:avLst>
              <a:gd name="adj1" fmla="val 68459"/>
              <a:gd name="adj2" fmla="val 2003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 </a:t>
            </a:r>
            <a:r>
              <a:rPr lang="en-GB" u="sng" dirty="0" smtClean="0"/>
              <a:t>Big Data</a:t>
            </a:r>
            <a:r>
              <a:rPr lang="en-GB" dirty="0" smtClean="0"/>
              <a:t>? 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74051" y="3035467"/>
            <a:ext cx="3527567" cy="2757560"/>
          </a:xfrm>
        </p:spPr>
        <p:txBody>
          <a:bodyPr>
            <a:noAutofit/>
          </a:bodyPr>
          <a:lstStyle/>
          <a:p>
            <a:pPr algn="ctr"/>
            <a:r>
              <a:rPr lang="en-GB" sz="1800" b="1" dirty="0" smtClean="0">
                <a:solidFill>
                  <a:schemeClr val="bg1"/>
                </a:solidFill>
              </a:rPr>
              <a:t>Large </a:t>
            </a:r>
            <a:r>
              <a:rPr lang="en-GB" sz="1800" b="1" dirty="0">
                <a:solidFill>
                  <a:schemeClr val="bg1"/>
                </a:solidFill>
              </a:rPr>
              <a:t>v</a:t>
            </a:r>
            <a:r>
              <a:rPr lang="en-GB" sz="1800" b="1" dirty="0" smtClean="0">
                <a:solidFill>
                  <a:schemeClr val="bg1"/>
                </a:solidFill>
              </a:rPr>
              <a:t>olume </a:t>
            </a:r>
            <a:r>
              <a:rPr lang="en-GB" sz="1800" dirty="0" smtClean="0">
                <a:solidFill>
                  <a:schemeClr val="bg1"/>
                </a:solidFill>
              </a:rPr>
              <a:t>of complex, </a:t>
            </a:r>
            <a:r>
              <a:rPr lang="en-GB" sz="1800" b="1" dirty="0" smtClean="0">
                <a:solidFill>
                  <a:schemeClr val="bg1"/>
                </a:solidFill>
              </a:rPr>
              <a:t>unstructured digital data</a:t>
            </a:r>
            <a:r>
              <a:rPr lang="en-GB" sz="1800" dirty="0" smtClean="0">
                <a:solidFill>
                  <a:schemeClr val="bg1"/>
                </a:solidFill>
              </a:rPr>
              <a:t>, accumulated through </a:t>
            </a:r>
            <a:r>
              <a:rPr lang="en-GB" sz="1800" b="1" dirty="0" smtClean="0">
                <a:solidFill>
                  <a:schemeClr val="bg1"/>
                </a:solidFill>
              </a:rPr>
              <a:t>various online sources</a:t>
            </a:r>
            <a:r>
              <a:rPr lang="en-GB" sz="1800" dirty="0" smtClean="0">
                <a:solidFill>
                  <a:schemeClr val="bg1"/>
                </a:solidFill>
              </a:rPr>
              <a:t>, typically requiring </a:t>
            </a:r>
            <a:r>
              <a:rPr lang="en-GB" sz="1800" b="1" dirty="0" smtClean="0">
                <a:solidFill>
                  <a:schemeClr val="bg1"/>
                </a:solidFill>
              </a:rPr>
              <a:t>new database software tools </a:t>
            </a:r>
            <a:r>
              <a:rPr lang="en-GB" sz="1800" dirty="0" smtClean="0">
                <a:solidFill>
                  <a:schemeClr val="bg1"/>
                </a:solidFill>
              </a:rPr>
              <a:t>that are able to handle this type of data in a timely manner.</a:t>
            </a:r>
            <a:endParaRPr lang="en-GB" dirty="0" smtClean="0">
              <a:solidFill>
                <a:schemeClr val="bg1"/>
              </a:solidFill>
            </a:endParaRPr>
          </a:p>
          <a:p>
            <a:pPr algn="ctr"/>
            <a:r>
              <a:rPr lang="en-GB" sz="1100" dirty="0">
                <a:solidFill>
                  <a:schemeClr val="bg1"/>
                </a:solidFill>
              </a:rPr>
              <a:t>(Based on </a:t>
            </a:r>
            <a:r>
              <a:rPr lang="en-GB" sz="1100" dirty="0" err="1">
                <a:solidFill>
                  <a:schemeClr val="bg1"/>
                </a:solidFill>
              </a:rPr>
              <a:t>Manyika</a:t>
            </a:r>
            <a:r>
              <a:rPr lang="en-GB" sz="1100" dirty="0">
                <a:solidFill>
                  <a:schemeClr val="bg1"/>
                </a:solidFill>
              </a:rPr>
              <a:t>, Chui, Brown, </a:t>
            </a:r>
            <a:r>
              <a:rPr lang="en-GB" sz="1100" dirty="0" err="1">
                <a:solidFill>
                  <a:schemeClr val="bg1"/>
                </a:solidFill>
              </a:rPr>
              <a:t>Bughin</a:t>
            </a:r>
            <a:r>
              <a:rPr lang="en-GB" sz="1100" dirty="0">
                <a:solidFill>
                  <a:schemeClr val="bg1"/>
                </a:solidFill>
              </a:rPr>
              <a:t>, Dobbs, Roxburgh, &amp; Byers, 2011; Harris, 2013; Kim, Trimi, &amp; Chung, 2014; Davenport, 2013)</a:t>
            </a:r>
          </a:p>
        </p:txBody>
      </p:sp>
      <p:graphicFrame>
        <p:nvGraphicFramePr>
          <p:cNvPr id="5" name="Diagramm 4"/>
          <p:cNvGraphicFramePr/>
          <p:nvPr>
            <p:extLst>
              <p:ext uri="{D42A27DB-BD31-4B8C-83A1-F6EECF244321}">
                <p14:modId xmlns:p14="http://schemas.microsoft.com/office/powerpoint/2010/main" val="2123760190"/>
              </p:ext>
            </p:extLst>
          </p:nvPr>
        </p:nvGraphicFramePr>
        <p:xfrm>
          <a:off x="3491880" y="572230"/>
          <a:ext cx="6384758" cy="4406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hteck 6"/>
          <p:cNvSpPr/>
          <p:nvPr/>
        </p:nvSpPr>
        <p:spPr bwMode="auto">
          <a:xfrm>
            <a:off x="0" y="6249525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rizontale Rolle 3"/>
          <p:cNvSpPr/>
          <p:nvPr/>
        </p:nvSpPr>
        <p:spPr>
          <a:xfrm>
            <a:off x="481264" y="1793554"/>
            <a:ext cx="8165432" cy="2088634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Why?</a:t>
            </a:r>
            <a:endParaRPr lang="en-GB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01842" y="1695906"/>
            <a:ext cx="7772400" cy="4050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 smtClean="0">
                <a:solidFill>
                  <a:schemeClr val="bg1"/>
                </a:solidFill>
                <a:sym typeface="Wingdings"/>
              </a:rPr>
              <a:t>Aim of research: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chemeClr val="bg1"/>
                </a:solidFill>
                <a:sym typeface="Wingdings"/>
              </a:rPr>
              <a:t>Development of a service quality map of the Austrian hospitality industry through the application of big data.</a:t>
            </a:r>
          </a:p>
          <a:p>
            <a:pPr marL="0" indent="0" algn="ctr">
              <a:buNone/>
            </a:pPr>
            <a:r>
              <a:rPr lang="en-GB" b="1" dirty="0" smtClean="0">
                <a:solidFill>
                  <a:schemeClr val="bg1"/>
                </a:solidFill>
                <a:sym typeface="Wingdings"/>
              </a:rPr>
              <a:t>This quality map should serve as a tool to assist DMO’s and governmental institutions in the decision making process.</a:t>
            </a:r>
          </a:p>
          <a:p>
            <a:pPr marL="0" indent="0" algn="ctr">
              <a:buNone/>
            </a:pPr>
            <a:endParaRPr lang="en-GB" dirty="0" smtClean="0">
              <a:sym typeface="Wingdings"/>
            </a:endParaRPr>
          </a:p>
          <a:p>
            <a:pPr lvl="0" algn="ctr"/>
            <a:r>
              <a:rPr lang="en-GB" dirty="0"/>
              <a:t>RQ</a:t>
            </a:r>
            <a:r>
              <a:rPr lang="en-GB" baseline="-25000" dirty="0"/>
              <a:t>1</a:t>
            </a:r>
            <a:r>
              <a:rPr lang="en-GB" dirty="0"/>
              <a:t>: How can big data be used to develop a service quality map of the Austrian hospitality industry?</a:t>
            </a:r>
            <a:endParaRPr lang="de-DE" dirty="0"/>
          </a:p>
          <a:p>
            <a:pPr lvl="0" algn="ctr"/>
            <a:r>
              <a:rPr lang="en-GB" dirty="0"/>
              <a:t>RQ</a:t>
            </a:r>
            <a:r>
              <a:rPr lang="en-GB" baseline="-25000" dirty="0"/>
              <a:t>2</a:t>
            </a:r>
            <a:r>
              <a:rPr lang="en-GB" dirty="0"/>
              <a:t>: How can the use of big data further facilitate the examination of perceived service quality? </a:t>
            </a:r>
            <a:endParaRPr lang="de-DE" dirty="0"/>
          </a:p>
        </p:txBody>
      </p:sp>
      <p:sp>
        <p:nvSpPr>
          <p:cNvPr id="6" name="Rechteck 5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69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?</a:t>
            </a:r>
            <a:endParaRPr lang="de-DE" dirty="0"/>
          </a:p>
        </p:txBody>
      </p:sp>
      <p:graphicFrame>
        <p:nvGraphicFramePr>
          <p:cNvPr id="6" name="Diagramm 3"/>
          <p:cNvGraphicFramePr/>
          <p:nvPr>
            <p:extLst>
              <p:ext uri="{D42A27DB-BD31-4B8C-83A1-F6EECF244321}">
                <p14:modId xmlns:p14="http://schemas.microsoft.com/office/powerpoint/2010/main" val="1171461521"/>
              </p:ext>
            </p:extLst>
          </p:nvPr>
        </p:nvGraphicFramePr>
        <p:xfrm>
          <a:off x="1748589" y="1175375"/>
          <a:ext cx="5550569" cy="48672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Curved Up Arrow 11"/>
          <p:cNvSpPr/>
          <p:nvPr/>
        </p:nvSpPr>
        <p:spPr>
          <a:xfrm rot="3683306">
            <a:off x="3435297" y="3385920"/>
            <a:ext cx="677320" cy="2731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15" name="Curved Up Arrow 14"/>
          <p:cNvSpPr/>
          <p:nvPr/>
        </p:nvSpPr>
        <p:spPr>
          <a:xfrm rot="17079163">
            <a:off x="5121128" y="2951265"/>
            <a:ext cx="677320" cy="273164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1"/>
              </a:solidFill>
            </a:endParaRPr>
          </a:p>
        </p:txBody>
      </p:sp>
      <p:sp>
        <p:nvSpPr>
          <p:cNvPr id="7" name="Rechteck 6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88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How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19436" y="5181599"/>
            <a:ext cx="2909003" cy="8471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 smtClean="0"/>
              <a:t>Agile Lifecycle Management</a:t>
            </a:r>
            <a:endParaRPr lang="en-GB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  <a:p>
            <a:endParaRPr lang="en-GB" sz="105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419" y="1039476"/>
            <a:ext cx="6819613" cy="459736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19436" y="5829339"/>
            <a:ext cx="5082989" cy="373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http://</a:t>
            </a:r>
            <a:r>
              <a:rPr lang="en-GB" sz="1000" dirty="0" err="1"/>
              <a:t>lifebeyondnumbers.com</a:t>
            </a:r>
            <a:r>
              <a:rPr lang="en-GB" sz="1000" dirty="0"/>
              <a:t>/</a:t>
            </a:r>
            <a:r>
              <a:rPr lang="en-GB" sz="1000" dirty="0" err="1"/>
              <a:t>wp</a:t>
            </a:r>
            <a:r>
              <a:rPr lang="en-GB" sz="1000" dirty="0"/>
              <a:t>-content/uploads/2014/01/agile-</a:t>
            </a:r>
            <a:r>
              <a:rPr lang="en-GB" sz="1000" dirty="0" err="1"/>
              <a:t>method.png</a:t>
            </a:r>
            <a:r>
              <a:rPr lang="de-DE" sz="1000" dirty="0"/>
              <a:t> </a:t>
            </a:r>
            <a:endParaRPr lang="en-GB" sz="1000" dirty="0"/>
          </a:p>
          <a:p>
            <a:endParaRPr lang="en-GB" sz="825" dirty="0"/>
          </a:p>
        </p:txBody>
      </p:sp>
      <p:sp>
        <p:nvSpPr>
          <p:cNvPr id="7" name="Rechteck 6"/>
          <p:cNvSpPr/>
          <p:nvPr/>
        </p:nvSpPr>
        <p:spPr bwMode="auto">
          <a:xfrm>
            <a:off x="0" y="6210300"/>
            <a:ext cx="9144000" cy="647700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AT" sz="2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ヒラギノ角ゴ Pro W3" pitchFamily="124" charset="-128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91880" y="6374187"/>
            <a:ext cx="2160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1600" b="1" dirty="0" smtClean="0">
                <a:solidFill>
                  <a:srgbClr val="990033"/>
                </a:solidFill>
                <a:latin typeface="Arial" charset="0"/>
                <a:ea typeface="ヒラギノ角ゴ Pro W3" pitchFamily="124" charset="-128"/>
              </a:rPr>
              <a:t>ISCONTOUR 2016</a:t>
            </a:r>
            <a:endParaRPr lang="de-AT" sz="1600" b="1" dirty="0">
              <a:solidFill>
                <a:srgbClr val="990033"/>
              </a:solidFill>
              <a:latin typeface="Arial" charset="0"/>
              <a:ea typeface="ヒラギノ角ゴ Pro W3" pitchFamily="124" charset="-128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19" y="191549"/>
            <a:ext cx="1783301" cy="50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88640"/>
            <a:ext cx="1756960" cy="501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391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zart">
  <a:themeElements>
    <a:clrScheme name="Holzar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olzart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Holzar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blank">
  <a:themeElements>
    <a:clrScheme name="Larissa-Design 1">
      <a:dk1>
        <a:srgbClr val="000000"/>
      </a:dk1>
      <a:lt1>
        <a:srgbClr val="FFFFFF"/>
      </a:lt1>
      <a:dk2>
        <a:srgbClr val="990033"/>
      </a:dk2>
      <a:lt2>
        <a:srgbClr val="808080"/>
      </a:lt2>
      <a:accent1>
        <a:srgbClr val="505050"/>
      </a:accent1>
      <a:accent2>
        <a:srgbClr val="990033"/>
      </a:accent2>
      <a:accent3>
        <a:srgbClr val="FFFFFF"/>
      </a:accent3>
      <a:accent4>
        <a:srgbClr val="000000"/>
      </a:accent4>
      <a:accent5>
        <a:srgbClr val="B3B3B3"/>
      </a:accent5>
      <a:accent6>
        <a:srgbClr val="8A002D"/>
      </a:accent6>
      <a:hlink>
        <a:srgbClr val="990033"/>
      </a:hlink>
      <a:folHlink>
        <a:srgbClr val="505050"/>
      </a:folHlink>
    </a:clrScheme>
    <a:fontScheme name="Larissa-Desig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124" charset="-128"/>
          </a:defRPr>
        </a:defPPr>
      </a:lstStyle>
    </a:ln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990033"/>
        </a:dk2>
        <a:lt2>
          <a:srgbClr val="808080"/>
        </a:lt2>
        <a:accent1>
          <a:srgbClr val="505050"/>
        </a:accent1>
        <a:accent2>
          <a:srgbClr val="990033"/>
        </a:accent2>
        <a:accent3>
          <a:srgbClr val="FFFFFF"/>
        </a:accent3>
        <a:accent4>
          <a:srgbClr val="000000"/>
        </a:accent4>
        <a:accent5>
          <a:srgbClr val="B3B3B3"/>
        </a:accent5>
        <a:accent6>
          <a:srgbClr val="8A002D"/>
        </a:accent6>
        <a:hlink>
          <a:srgbClr val="990033"/>
        </a:hlink>
        <a:folHlink>
          <a:srgbClr val="50505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0</TotalTime>
  <Words>1031</Words>
  <Application>Microsoft Macintosh PowerPoint</Application>
  <PresentationFormat>Bildschirmpräsentation (4:3)</PresentationFormat>
  <Paragraphs>211</Paragraphs>
  <Slides>16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16</vt:i4>
      </vt:variant>
    </vt:vector>
  </HeadingPairs>
  <TitlesOfParts>
    <vt:vector size="25" baseType="lpstr">
      <vt:lpstr>Calibri</vt:lpstr>
      <vt:lpstr>Rockwell</vt:lpstr>
      <vt:lpstr>Rockwell Condensed</vt:lpstr>
      <vt:lpstr>Rockwell Extra Bold</vt:lpstr>
      <vt:lpstr>Wingdings</vt:lpstr>
      <vt:lpstr>ヒラギノ角ゴ Pro W3</vt:lpstr>
      <vt:lpstr>Arial</vt:lpstr>
      <vt:lpstr>Holzart</vt:lpstr>
      <vt:lpstr>blank</vt:lpstr>
      <vt:lpstr>PowerPoint-Präsentation</vt:lpstr>
      <vt:lpstr>Connecting Big Data &amp; Service Quality Evaluation:   Development of a Service Quality Map of the Austrian Hospitality Industry through the Application of Big Data</vt:lpstr>
      <vt:lpstr>The agenda</vt:lpstr>
      <vt:lpstr>Why?</vt:lpstr>
      <vt:lpstr>Why using UGC?</vt:lpstr>
      <vt:lpstr>Why Big Data? </vt:lpstr>
      <vt:lpstr>Why?</vt:lpstr>
      <vt:lpstr>How?</vt:lpstr>
      <vt:lpstr>How?</vt:lpstr>
      <vt:lpstr>How?</vt:lpstr>
      <vt:lpstr>What?</vt:lpstr>
      <vt:lpstr>What?</vt:lpstr>
      <vt:lpstr>Example</vt:lpstr>
      <vt:lpstr>Suggestions for further improvement</vt:lpstr>
      <vt:lpstr>Conclusion</vt:lpstr>
      <vt:lpstr>THANK you for your attention.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Connecting Big Data and Service Quality Evaluation – Development of a Service Quality Map of the Austrian Hospitality Industry through the Application of Big Data</dc:title>
  <dc:creator>Microsoft Office-Anwender</dc:creator>
  <cp:lastModifiedBy>Microsoft Office-Anwender</cp:lastModifiedBy>
  <cp:revision>101</cp:revision>
  <dcterms:created xsi:type="dcterms:W3CDTF">2016-02-17T19:30:50Z</dcterms:created>
  <dcterms:modified xsi:type="dcterms:W3CDTF">2016-05-11T10:45:27Z</dcterms:modified>
</cp:coreProperties>
</file>